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2" r:id="rId2"/>
  </p:sldMasterIdLst>
  <p:notesMasterIdLst>
    <p:notesMasterId r:id="rId30"/>
  </p:notesMasterIdLst>
  <p:handoutMasterIdLst>
    <p:handoutMasterId r:id="rId31"/>
  </p:handoutMasterIdLst>
  <p:sldIdLst>
    <p:sldId id="321" r:id="rId3"/>
    <p:sldId id="268" r:id="rId4"/>
    <p:sldId id="394" r:id="rId5"/>
    <p:sldId id="391" r:id="rId6"/>
    <p:sldId id="441" r:id="rId7"/>
    <p:sldId id="336" r:id="rId8"/>
    <p:sldId id="446" r:id="rId9"/>
    <p:sldId id="360" r:id="rId10"/>
    <p:sldId id="333" r:id="rId11"/>
    <p:sldId id="387" r:id="rId12"/>
    <p:sldId id="436" r:id="rId13"/>
    <p:sldId id="437" r:id="rId14"/>
    <p:sldId id="352" r:id="rId15"/>
    <p:sldId id="350" r:id="rId16"/>
    <p:sldId id="351" r:id="rId17"/>
    <p:sldId id="444" r:id="rId18"/>
    <p:sldId id="428" r:id="rId19"/>
    <p:sldId id="427" r:id="rId20"/>
    <p:sldId id="388" r:id="rId21"/>
    <p:sldId id="354" r:id="rId22"/>
    <p:sldId id="353" r:id="rId23"/>
    <p:sldId id="356" r:id="rId24"/>
    <p:sldId id="429" r:id="rId25"/>
    <p:sldId id="432" r:id="rId26"/>
    <p:sldId id="433" r:id="rId27"/>
    <p:sldId id="445" r:id="rId28"/>
    <p:sldId id="261" r:id="rId29"/>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9900"/>
    <a:srgbClr val="ECE586"/>
    <a:srgbClr val="F7F4D1"/>
    <a:srgbClr val="F0EAA2"/>
    <a:srgbClr val="F4F0B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46F890A9-2807-4EBB-B81D-B2AA78EC7F39}" styleName="Estilo oscuro 2 - Énfasis 5/Énfasis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3861" autoAdjust="0"/>
  </p:normalViewPr>
  <p:slideViewPr>
    <p:cSldViewPr snapToGrid="0">
      <p:cViewPr varScale="1">
        <p:scale>
          <a:sx n="59" d="100"/>
          <a:sy n="59" d="100"/>
        </p:scale>
        <p:origin x="964" y="52"/>
      </p:cViewPr>
      <p:guideLst/>
    </p:cSldViewPr>
  </p:slideViewPr>
  <p:notesTextViewPr>
    <p:cViewPr>
      <p:scale>
        <a:sx n="1" d="1"/>
        <a:sy n="1" d="1"/>
      </p:scale>
      <p:origin x="0" y="0"/>
    </p:cViewPr>
  </p:notesTextViewPr>
  <p:notesViewPr>
    <p:cSldViewPr snapToGrid="0">
      <p:cViewPr varScale="1">
        <p:scale>
          <a:sx n="55" d="100"/>
          <a:sy n="55" d="100"/>
        </p:scale>
        <p:origin x="2880" y="9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customXml" Target="../customXml/item3.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38" Type="http://schemas.openxmlformats.org/officeDocument/2006/relationships/customXml" Target="../customXml/item2.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37" Type="http://schemas.openxmlformats.org/officeDocument/2006/relationships/customXml" Target="../customXml/item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microsoft.com/office/2016/11/relationships/changesInfo" Target="changesInfos/changesInfo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6.xml"/><Relationship Id="rId3"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LSA YADIRA LAITON SOTELO" userId="ac05bc79-def2-4387-a0e2-7e4d8e9e70c2" providerId="ADAL" clId="{D589679F-8327-4FD0-A0B1-958DF978E4E0}"/>
    <pc:docChg chg="undo custSel addSld delSld modSld sldOrd">
      <pc:chgData name="ELSA YADIRA LAITON SOTELO" userId="ac05bc79-def2-4387-a0e2-7e4d8e9e70c2" providerId="ADAL" clId="{D589679F-8327-4FD0-A0B1-958DF978E4E0}" dt="2026-02-23T15:29:30.679" v="18" actId="20577"/>
      <pc:docMkLst>
        <pc:docMk/>
      </pc:docMkLst>
      <pc:sldChg chg="del">
        <pc:chgData name="ELSA YADIRA LAITON SOTELO" userId="ac05bc79-def2-4387-a0e2-7e4d8e9e70c2" providerId="ADAL" clId="{D589679F-8327-4FD0-A0B1-958DF978E4E0}" dt="2026-02-23T13:49:43.612" v="7" actId="47"/>
        <pc:sldMkLst>
          <pc:docMk/>
          <pc:sldMk cId="1921123406" sldId="318"/>
        </pc:sldMkLst>
      </pc:sldChg>
      <pc:sldChg chg="modSp mod">
        <pc:chgData name="ELSA YADIRA LAITON SOTELO" userId="ac05bc79-def2-4387-a0e2-7e4d8e9e70c2" providerId="ADAL" clId="{D589679F-8327-4FD0-A0B1-958DF978E4E0}" dt="2026-02-23T15:29:30.679" v="18" actId="20577"/>
        <pc:sldMkLst>
          <pc:docMk/>
          <pc:sldMk cId="3080598122" sldId="321"/>
        </pc:sldMkLst>
        <pc:spChg chg="mod">
          <ac:chgData name="ELSA YADIRA LAITON SOTELO" userId="ac05bc79-def2-4387-a0e2-7e4d8e9e70c2" providerId="ADAL" clId="{D589679F-8327-4FD0-A0B1-958DF978E4E0}" dt="2026-02-23T15:29:30.679" v="18" actId="20577"/>
          <ac:spMkLst>
            <pc:docMk/>
            <pc:sldMk cId="3080598122" sldId="321"/>
            <ac:spMk id="10" creationId="{D0AF7C08-E3E1-4F9C-9472-0B7954F9867E}"/>
          </ac:spMkLst>
        </pc:spChg>
      </pc:sldChg>
      <pc:sldChg chg="del">
        <pc:chgData name="ELSA YADIRA LAITON SOTELO" userId="ac05bc79-def2-4387-a0e2-7e4d8e9e70c2" providerId="ADAL" clId="{D589679F-8327-4FD0-A0B1-958DF978E4E0}" dt="2026-02-23T13:49:15.695" v="1" actId="47"/>
        <pc:sldMkLst>
          <pc:docMk/>
          <pc:sldMk cId="2049436267" sldId="334"/>
        </pc:sldMkLst>
      </pc:sldChg>
      <pc:sldChg chg="del">
        <pc:chgData name="ELSA YADIRA LAITON SOTELO" userId="ac05bc79-def2-4387-a0e2-7e4d8e9e70c2" providerId="ADAL" clId="{D589679F-8327-4FD0-A0B1-958DF978E4E0}" dt="2026-02-23T13:49:10.993" v="0" actId="47"/>
        <pc:sldMkLst>
          <pc:docMk/>
          <pc:sldMk cId="646124864" sldId="335"/>
        </pc:sldMkLst>
      </pc:sldChg>
      <pc:sldChg chg="del">
        <pc:chgData name="ELSA YADIRA LAITON SOTELO" userId="ac05bc79-def2-4387-a0e2-7e4d8e9e70c2" providerId="ADAL" clId="{D589679F-8327-4FD0-A0B1-958DF978E4E0}" dt="2026-02-23T13:50:49.479" v="11" actId="47"/>
        <pc:sldMkLst>
          <pc:docMk/>
          <pc:sldMk cId="1964682974" sldId="340"/>
        </pc:sldMkLst>
      </pc:sldChg>
      <pc:sldChg chg="del">
        <pc:chgData name="ELSA YADIRA LAITON SOTELO" userId="ac05bc79-def2-4387-a0e2-7e4d8e9e70c2" providerId="ADAL" clId="{D589679F-8327-4FD0-A0B1-958DF978E4E0}" dt="2026-02-23T13:50:49.479" v="11" actId="47"/>
        <pc:sldMkLst>
          <pc:docMk/>
          <pc:sldMk cId="3773109897" sldId="347"/>
        </pc:sldMkLst>
      </pc:sldChg>
      <pc:sldChg chg="del">
        <pc:chgData name="ELSA YADIRA LAITON SOTELO" userId="ac05bc79-def2-4387-a0e2-7e4d8e9e70c2" providerId="ADAL" clId="{D589679F-8327-4FD0-A0B1-958DF978E4E0}" dt="2026-02-23T13:51:03.784" v="15" actId="47"/>
        <pc:sldMkLst>
          <pc:docMk/>
          <pc:sldMk cId="3358148853" sldId="362"/>
        </pc:sldMkLst>
      </pc:sldChg>
      <pc:sldChg chg="del">
        <pc:chgData name="ELSA YADIRA LAITON SOTELO" userId="ac05bc79-def2-4387-a0e2-7e4d8e9e70c2" providerId="ADAL" clId="{D589679F-8327-4FD0-A0B1-958DF978E4E0}" dt="2026-02-23T13:51:03.784" v="15" actId="47"/>
        <pc:sldMkLst>
          <pc:docMk/>
          <pc:sldMk cId="645343423" sldId="366"/>
        </pc:sldMkLst>
      </pc:sldChg>
      <pc:sldChg chg="del">
        <pc:chgData name="ELSA YADIRA LAITON SOTELO" userId="ac05bc79-def2-4387-a0e2-7e4d8e9e70c2" providerId="ADAL" clId="{D589679F-8327-4FD0-A0B1-958DF978E4E0}" dt="2026-02-23T13:51:03.784" v="15" actId="47"/>
        <pc:sldMkLst>
          <pc:docMk/>
          <pc:sldMk cId="1306357479" sldId="367"/>
        </pc:sldMkLst>
      </pc:sldChg>
      <pc:sldChg chg="del">
        <pc:chgData name="ELSA YADIRA LAITON SOTELO" userId="ac05bc79-def2-4387-a0e2-7e4d8e9e70c2" providerId="ADAL" clId="{D589679F-8327-4FD0-A0B1-958DF978E4E0}" dt="2026-02-23T13:50:49.479" v="11" actId="47"/>
        <pc:sldMkLst>
          <pc:docMk/>
          <pc:sldMk cId="0" sldId="380"/>
        </pc:sldMkLst>
      </pc:sldChg>
      <pc:sldChg chg="del">
        <pc:chgData name="ELSA YADIRA LAITON SOTELO" userId="ac05bc79-def2-4387-a0e2-7e4d8e9e70c2" providerId="ADAL" clId="{D589679F-8327-4FD0-A0B1-958DF978E4E0}" dt="2026-02-23T13:51:36.913" v="16" actId="47"/>
        <pc:sldMkLst>
          <pc:docMk/>
          <pc:sldMk cId="4073495129" sldId="423"/>
        </pc:sldMkLst>
      </pc:sldChg>
      <pc:sldChg chg="del">
        <pc:chgData name="ELSA YADIRA LAITON SOTELO" userId="ac05bc79-def2-4387-a0e2-7e4d8e9e70c2" providerId="ADAL" clId="{D589679F-8327-4FD0-A0B1-958DF978E4E0}" dt="2026-02-23T13:51:03.784" v="15" actId="47"/>
        <pc:sldMkLst>
          <pc:docMk/>
          <pc:sldMk cId="2681891948" sldId="424"/>
        </pc:sldMkLst>
      </pc:sldChg>
      <pc:sldChg chg="del">
        <pc:chgData name="ELSA YADIRA LAITON SOTELO" userId="ac05bc79-def2-4387-a0e2-7e4d8e9e70c2" providerId="ADAL" clId="{D589679F-8327-4FD0-A0B1-958DF978E4E0}" dt="2026-02-23T13:50:49.479" v="11" actId="47"/>
        <pc:sldMkLst>
          <pc:docMk/>
          <pc:sldMk cId="689706479" sldId="426"/>
        </pc:sldMkLst>
      </pc:sldChg>
      <pc:sldChg chg="del">
        <pc:chgData name="ELSA YADIRA LAITON SOTELO" userId="ac05bc79-def2-4387-a0e2-7e4d8e9e70c2" providerId="ADAL" clId="{D589679F-8327-4FD0-A0B1-958DF978E4E0}" dt="2026-02-23T13:51:36.913" v="16" actId="47"/>
        <pc:sldMkLst>
          <pc:docMk/>
          <pc:sldMk cId="2499492149" sldId="434"/>
        </pc:sldMkLst>
      </pc:sldChg>
      <pc:sldChg chg="ord">
        <pc:chgData name="ELSA YADIRA LAITON SOTELO" userId="ac05bc79-def2-4387-a0e2-7e4d8e9e70c2" providerId="ADAL" clId="{D589679F-8327-4FD0-A0B1-958DF978E4E0}" dt="2026-02-23T13:50:06.554" v="10"/>
        <pc:sldMkLst>
          <pc:docMk/>
          <pc:sldMk cId="4080107416" sldId="436"/>
        </pc:sldMkLst>
      </pc:sldChg>
      <pc:sldChg chg="ord">
        <pc:chgData name="ELSA YADIRA LAITON SOTELO" userId="ac05bc79-def2-4387-a0e2-7e4d8e9e70c2" providerId="ADAL" clId="{D589679F-8327-4FD0-A0B1-958DF978E4E0}" dt="2026-02-23T13:50:06.554" v="10"/>
        <pc:sldMkLst>
          <pc:docMk/>
          <pc:sldMk cId="1607681874" sldId="437"/>
        </pc:sldMkLst>
      </pc:sldChg>
      <pc:sldChg chg="del">
        <pc:chgData name="ELSA YADIRA LAITON SOTELO" userId="ac05bc79-def2-4387-a0e2-7e4d8e9e70c2" providerId="ADAL" clId="{D589679F-8327-4FD0-A0B1-958DF978E4E0}" dt="2026-02-23T13:49:42.266" v="6" actId="47"/>
        <pc:sldMkLst>
          <pc:docMk/>
          <pc:sldMk cId="1019363085" sldId="438"/>
        </pc:sldMkLst>
      </pc:sldChg>
      <pc:sldChg chg="del">
        <pc:chgData name="ELSA YADIRA LAITON SOTELO" userId="ac05bc79-def2-4387-a0e2-7e4d8e9e70c2" providerId="ADAL" clId="{D589679F-8327-4FD0-A0B1-958DF978E4E0}" dt="2026-02-23T13:49:41.280" v="5" actId="47"/>
        <pc:sldMkLst>
          <pc:docMk/>
          <pc:sldMk cId="3341157370" sldId="440"/>
        </pc:sldMkLst>
      </pc:sldChg>
      <pc:sldChg chg="del">
        <pc:chgData name="ELSA YADIRA LAITON SOTELO" userId="ac05bc79-def2-4387-a0e2-7e4d8e9e70c2" providerId="ADAL" clId="{D589679F-8327-4FD0-A0B1-958DF978E4E0}" dt="2026-02-23T13:49:44.418" v="8" actId="47"/>
        <pc:sldMkLst>
          <pc:docMk/>
          <pc:sldMk cId="2852209294" sldId="443"/>
        </pc:sldMkLst>
      </pc:sldChg>
      <pc:sldChg chg="add del">
        <pc:chgData name="ELSA YADIRA LAITON SOTELO" userId="ac05bc79-def2-4387-a0e2-7e4d8e9e70c2" providerId="ADAL" clId="{D589679F-8327-4FD0-A0B1-958DF978E4E0}" dt="2026-02-23T13:50:55.660" v="13" actId="47"/>
        <pc:sldMkLst>
          <pc:docMk/>
          <pc:sldMk cId="3328788948" sldId="445"/>
        </pc:sldMkLst>
      </pc:sldChg>
      <pc:sldChg chg="del">
        <pc:chgData name="ELSA YADIRA LAITON SOTELO" userId="ac05bc79-def2-4387-a0e2-7e4d8e9e70c2" providerId="ADAL" clId="{D589679F-8327-4FD0-A0B1-958DF978E4E0}" dt="2026-02-23T13:50:49.479" v="11" actId="47"/>
        <pc:sldMkLst>
          <pc:docMk/>
          <pc:sldMk cId="3778502677" sldId="447"/>
        </pc:sldMkLst>
      </pc:sldChg>
      <pc:sldChg chg="del">
        <pc:chgData name="ELSA YADIRA LAITON SOTELO" userId="ac05bc79-def2-4387-a0e2-7e4d8e9e70c2" providerId="ADAL" clId="{D589679F-8327-4FD0-A0B1-958DF978E4E0}" dt="2026-02-23T13:50:49.479" v="11" actId="47"/>
        <pc:sldMkLst>
          <pc:docMk/>
          <pc:sldMk cId="1261069150" sldId="448"/>
        </pc:sldMkLst>
      </pc:sldChg>
      <pc:sldChg chg="add del">
        <pc:chgData name="ELSA YADIRA LAITON SOTELO" userId="ac05bc79-def2-4387-a0e2-7e4d8e9e70c2" providerId="ADAL" clId="{D589679F-8327-4FD0-A0B1-958DF978E4E0}" dt="2026-02-23T13:50:57.453" v="14" actId="47"/>
        <pc:sldMkLst>
          <pc:docMk/>
          <pc:sldMk cId="622089814" sldId="451"/>
        </pc:sldMkLst>
      </pc:sldChg>
      <pc:sldChg chg="add del">
        <pc:chgData name="ELSA YADIRA LAITON SOTELO" userId="ac05bc79-def2-4387-a0e2-7e4d8e9e70c2" providerId="ADAL" clId="{D589679F-8327-4FD0-A0B1-958DF978E4E0}" dt="2026-02-23T13:50:57.453" v="14" actId="47"/>
        <pc:sldMkLst>
          <pc:docMk/>
          <pc:sldMk cId="2816674486" sldId="454"/>
        </pc:sldMkLst>
      </pc:sldChg>
      <pc:sldChg chg="add del">
        <pc:chgData name="ELSA YADIRA LAITON SOTELO" userId="ac05bc79-def2-4387-a0e2-7e4d8e9e70c2" providerId="ADAL" clId="{D589679F-8327-4FD0-A0B1-958DF978E4E0}" dt="2026-02-23T13:50:57.453" v="14" actId="47"/>
        <pc:sldMkLst>
          <pc:docMk/>
          <pc:sldMk cId="199007353" sldId="455"/>
        </pc:sldMkLst>
      </pc:sldChg>
      <pc:sldChg chg="del">
        <pc:chgData name="ELSA YADIRA LAITON SOTELO" userId="ac05bc79-def2-4387-a0e2-7e4d8e9e70c2" providerId="ADAL" clId="{D589679F-8327-4FD0-A0B1-958DF978E4E0}" dt="2026-02-23T13:49:26.489" v="3" actId="47"/>
        <pc:sldMkLst>
          <pc:docMk/>
          <pc:sldMk cId="3629678328" sldId="457"/>
        </pc:sldMkLst>
      </pc:sldChg>
      <pc:sldChg chg="del">
        <pc:chgData name="ELSA YADIRA LAITON SOTELO" userId="ac05bc79-def2-4387-a0e2-7e4d8e9e70c2" providerId="ADAL" clId="{D589679F-8327-4FD0-A0B1-958DF978E4E0}" dt="2026-02-23T13:50:49.479" v="11" actId="47"/>
        <pc:sldMkLst>
          <pc:docMk/>
          <pc:sldMk cId="914268726" sldId="459"/>
        </pc:sldMkLst>
      </pc:sldChg>
      <pc:sldChg chg="del">
        <pc:chgData name="ELSA YADIRA LAITON SOTELO" userId="ac05bc79-def2-4387-a0e2-7e4d8e9e70c2" providerId="ADAL" clId="{D589679F-8327-4FD0-A0B1-958DF978E4E0}" dt="2026-02-23T13:49:36.196" v="4" actId="47"/>
        <pc:sldMkLst>
          <pc:docMk/>
          <pc:sldMk cId="1413465229" sldId="499"/>
        </pc:sldMkLst>
      </pc:sldChg>
      <pc:sldChg chg="del">
        <pc:chgData name="ELSA YADIRA LAITON SOTELO" userId="ac05bc79-def2-4387-a0e2-7e4d8e9e70c2" providerId="ADAL" clId="{D589679F-8327-4FD0-A0B1-958DF978E4E0}" dt="2026-02-23T13:51:03.784" v="15" actId="47"/>
        <pc:sldMkLst>
          <pc:docMk/>
          <pc:sldMk cId="3945105851" sldId="500"/>
        </pc:sldMkLst>
      </pc:sldChg>
      <pc:sldChg chg="add del">
        <pc:chgData name="ELSA YADIRA LAITON SOTELO" userId="ac05bc79-def2-4387-a0e2-7e4d8e9e70c2" providerId="ADAL" clId="{D589679F-8327-4FD0-A0B1-958DF978E4E0}" dt="2026-02-23T13:50:57.453" v="14" actId="47"/>
        <pc:sldMkLst>
          <pc:docMk/>
          <pc:sldMk cId="198003789" sldId="501"/>
        </pc:sldMkLst>
      </pc:sldChg>
      <pc:sldChg chg="add del">
        <pc:chgData name="ELSA YADIRA LAITON SOTELO" userId="ac05bc79-def2-4387-a0e2-7e4d8e9e70c2" providerId="ADAL" clId="{D589679F-8327-4FD0-A0B1-958DF978E4E0}" dt="2026-02-23T13:50:57.453" v="14" actId="47"/>
        <pc:sldMkLst>
          <pc:docMk/>
          <pc:sldMk cId="1314819789" sldId="502"/>
        </pc:sldMkLst>
      </pc:sldChg>
      <pc:sldChg chg="add del">
        <pc:chgData name="ELSA YADIRA LAITON SOTELO" userId="ac05bc79-def2-4387-a0e2-7e4d8e9e70c2" providerId="ADAL" clId="{D589679F-8327-4FD0-A0B1-958DF978E4E0}" dt="2026-02-23T13:50:57.453" v="14" actId="47"/>
        <pc:sldMkLst>
          <pc:docMk/>
          <pc:sldMk cId="1544663635" sldId="503"/>
        </pc:sldMkLst>
      </pc:sldChg>
      <pc:sldChg chg="add del">
        <pc:chgData name="ELSA YADIRA LAITON SOTELO" userId="ac05bc79-def2-4387-a0e2-7e4d8e9e70c2" providerId="ADAL" clId="{D589679F-8327-4FD0-A0B1-958DF978E4E0}" dt="2026-02-23T13:50:57.453" v="14" actId="47"/>
        <pc:sldMkLst>
          <pc:docMk/>
          <pc:sldMk cId="2258279203" sldId="504"/>
        </pc:sldMkLst>
      </pc:sldChg>
      <pc:sldChg chg="del">
        <pc:chgData name="ELSA YADIRA LAITON SOTELO" userId="ac05bc79-def2-4387-a0e2-7e4d8e9e70c2" providerId="ADAL" clId="{D589679F-8327-4FD0-A0B1-958DF978E4E0}" dt="2026-02-23T13:49:20.036" v="2" actId="47"/>
        <pc:sldMkLst>
          <pc:docMk/>
          <pc:sldMk cId="2657807089" sldId="505"/>
        </pc:sldMkLst>
      </pc:sldChg>
      <pc:sldMasterChg chg="delSldLayout">
        <pc:chgData name="ELSA YADIRA LAITON SOTELO" userId="ac05bc79-def2-4387-a0e2-7e4d8e9e70c2" providerId="ADAL" clId="{D589679F-8327-4FD0-A0B1-958DF978E4E0}" dt="2026-02-23T13:50:49.479" v="11" actId="47"/>
        <pc:sldMasterMkLst>
          <pc:docMk/>
          <pc:sldMasterMk cId="1326068950" sldId="2147483648"/>
        </pc:sldMasterMkLst>
        <pc:sldLayoutChg chg="del">
          <pc:chgData name="ELSA YADIRA LAITON SOTELO" userId="ac05bc79-def2-4387-a0e2-7e4d8e9e70c2" providerId="ADAL" clId="{D589679F-8327-4FD0-A0B1-958DF978E4E0}" dt="2026-02-23T13:50:49.479" v="11" actId="47"/>
          <pc:sldLayoutMkLst>
            <pc:docMk/>
            <pc:sldMasterMk cId="1326068950" sldId="2147483648"/>
            <pc:sldLayoutMk cId="853113683" sldId="2147483674"/>
          </pc:sldLayoutMkLst>
        </pc:sldLayout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F7DB656-9490-264E-B798-29E8361E3A75}" type="doc">
      <dgm:prSet loTypeId="urn:microsoft.com/office/officeart/2005/8/layout/orgChart1" loCatId="" qsTypeId="urn:microsoft.com/office/officeart/2005/8/quickstyle/simple1" qsCatId="simple" csTypeId="urn:microsoft.com/office/officeart/2005/8/colors/colorful3" csCatId="colorful" phldr="1"/>
      <dgm:spPr/>
      <dgm:t>
        <a:bodyPr/>
        <a:lstStyle/>
        <a:p>
          <a:endParaRPr lang="es-MX"/>
        </a:p>
      </dgm:t>
    </dgm:pt>
    <dgm:pt modelId="{E7264B9F-6612-414C-992F-8BF13AD90DDA}">
      <dgm:prSet phldrT="[Texto]" custT="1"/>
      <dgm:spPr>
        <a:solidFill>
          <a:srgbClr val="CC99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s-MX" sz="2000" dirty="0"/>
            <a:t>Ministro</a:t>
          </a:r>
        </a:p>
      </dgm:t>
    </dgm:pt>
    <dgm:pt modelId="{36C97545-9A1A-F74C-AD82-47F04C4EB105}" type="parTrans" cxnId="{1954B5F6-B58E-5548-8C86-67700498606B}">
      <dgm:prSet/>
      <dgm:spPr/>
      <dgm:t>
        <a:bodyPr/>
        <a:lstStyle/>
        <a:p>
          <a:endParaRPr lang="es-MX"/>
        </a:p>
      </dgm:t>
    </dgm:pt>
    <dgm:pt modelId="{97FCEC57-5933-0B43-A6C2-4E7DFC421EB3}" type="sibTrans" cxnId="{1954B5F6-B58E-5548-8C86-67700498606B}">
      <dgm:prSet/>
      <dgm:spPr/>
      <dgm:t>
        <a:bodyPr/>
        <a:lstStyle/>
        <a:p>
          <a:endParaRPr lang="es-MX"/>
        </a:p>
      </dgm:t>
    </dgm:pt>
    <dgm:pt modelId="{1E084176-4886-6E4B-A8BA-9BDE84A30147}" type="asst">
      <dgm:prSet phldrT="[Texto]" custT="1"/>
      <dgm:spPr>
        <a:solidFill>
          <a:schemeClr val="accent6">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pPr>
            <a:buClrTx/>
            <a:buSzTx/>
            <a:buFontTx/>
            <a:buNone/>
          </a:pPr>
          <a:r>
            <a:rPr kumimoji="0" lang="es-ES" sz="1400" b="0" i="0" u="none" strike="noStrike" cap="none" spc="0" normalizeH="0" baseline="0" noProof="0" dirty="0">
              <a:ln>
                <a:noFill/>
              </a:ln>
              <a:solidFill>
                <a:schemeClr val="bg1"/>
              </a:solidFill>
              <a:effectLst/>
              <a:uLnTx/>
              <a:uFillTx/>
              <a:latin typeface="Montserrat"/>
              <a:ea typeface="+mn-ea"/>
              <a:cs typeface="+mn-cs"/>
            </a:rPr>
            <a:t>Dirección de Minería Empresarial </a:t>
          </a:r>
          <a:endParaRPr lang="es-MX" sz="1400" dirty="0">
            <a:solidFill>
              <a:schemeClr val="bg1"/>
            </a:solidFill>
          </a:endParaRPr>
        </a:p>
      </dgm:t>
    </dgm:pt>
    <dgm:pt modelId="{A446F536-0356-A843-A2ED-D4C0D6F5FB18}" type="parTrans" cxnId="{A94A50E5-9B53-E94B-8594-F6983308477E}">
      <dgm:prSet/>
      <dgm:spPr/>
      <dgm:t>
        <a:bodyPr/>
        <a:lstStyle/>
        <a:p>
          <a:endParaRPr lang="es-MX"/>
        </a:p>
      </dgm:t>
    </dgm:pt>
    <dgm:pt modelId="{4AA17C2C-C929-4849-9B02-468344DD6C35}" type="sibTrans" cxnId="{A94A50E5-9B53-E94B-8594-F6983308477E}">
      <dgm:prSet/>
      <dgm:spPr/>
      <dgm:t>
        <a:bodyPr/>
        <a:lstStyle/>
        <a:p>
          <a:endParaRPr lang="es-MX"/>
        </a:p>
      </dgm:t>
    </dgm:pt>
    <dgm:pt modelId="{8BC81D6D-3A01-A346-8747-DDE88EBDA0D2}" type="asst">
      <dgm:prSet custT="1"/>
      <dgm:spPr>
        <a:solidFill>
          <a:schemeClr val="accent3">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pPr>
            <a:buClrTx/>
            <a:buSzTx/>
            <a:buFontTx/>
            <a:buNone/>
          </a:pPr>
          <a:r>
            <a:rPr kumimoji="0" lang="es-ES" sz="1600" b="0" i="0" u="none" strike="noStrike" cap="none" spc="0" normalizeH="0" baseline="0" noProof="0" dirty="0">
              <a:ln>
                <a:noFill/>
              </a:ln>
              <a:solidFill>
                <a:schemeClr val="bg1"/>
              </a:solidFill>
              <a:effectLst/>
              <a:uLnTx/>
              <a:uFillTx/>
              <a:latin typeface="Montserrat"/>
              <a:ea typeface="+mn-ea"/>
              <a:cs typeface="+mn-cs"/>
            </a:rPr>
            <a:t>Viceministerio de minas </a:t>
          </a:r>
          <a:endParaRPr lang="es-MX" sz="1600" dirty="0">
            <a:solidFill>
              <a:schemeClr val="bg1"/>
            </a:solidFill>
          </a:endParaRPr>
        </a:p>
      </dgm:t>
    </dgm:pt>
    <dgm:pt modelId="{A2F930FC-BA7A-9344-B853-2288693AFEE6}" type="parTrans" cxnId="{DC3B6942-0CC6-024D-85FF-B702782DF0FB}">
      <dgm:prSet/>
      <dgm:spPr/>
      <dgm:t>
        <a:bodyPr/>
        <a:lstStyle/>
        <a:p>
          <a:endParaRPr lang="es-MX"/>
        </a:p>
      </dgm:t>
    </dgm:pt>
    <dgm:pt modelId="{076EB14C-6B64-1745-B504-1519C68264BC}" type="sibTrans" cxnId="{DC3B6942-0CC6-024D-85FF-B702782DF0FB}">
      <dgm:prSet/>
      <dgm:spPr/>
      <dgm:t>
        <a:bodyPr/>
        <a:lstStyle/>
        <a:p>
          <a:endParaRPr lang="es-MX"/>
        </a:p>
      </dgm:t>
    </dgm:pt>
    <dgm:pt modelId="{BA6408E1-E63A-0747-A9FE-32C72917F4DB}" type="asst">
      <dgm:prSet custT="1"/>
      <dgm:spPr>
        <a:solidFill>
          <a:schemeClr val="bg2">
            <a:lumMod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pPr>
            <a:buClrTx/>
            <a:buSzTx/>
            <a:buFontTx/>
            <a:buNone/>
          </a:pPr>
          <a:r>
            <a:rPr kumimoji="0" lang="es-ES" sz="1600" b="0" i="0" u="none" strike="noStrike" cap="none" spc="0" normalizeH="0" baseline="0" noProof="0" dirty="0">
              <a:ln>
                <a:noFill/>
              </a:ln>
              <a:solidFill>
                <a:schemeClr val="bg1"/>
              </a:solidFill>
              <a:effectLst/>
              <a:uLnTx/>
              <a:uFillTx/>
              <a:latin typeface="Montserrat"/>
              <a:ea typeface="+mn-ea"/>
              <a:cs typeface="+mn-cs"/>
            </a:rPr>
            <a:t>Viceministerio de Energía</a:t>
          </a:r>
          <a:endParaRPr lang="es-MX" sz="1600" dirty="0"/>
        </a:p>
      </dgm:t>
    </dgm:pt>
    <dgm:pt modelId="{68357220-D3E6-C34F-AA8C-666640C10323}" type="parTrans" cxnId="{0B30E8F6-933C-BC41-8D46-AA467CD39E91}">
      <dgm:prSet/>
      <dgm:spPr/>
      <dgm:t>
        <a:bodyPr/>
        <a:lstStyle/>
        <a:p>
          <a:endParaRPr lang="es-MX"/>
        </a:p>
      </dgm:t>
    </dgm:pt>
    <dgm:pt modelId="{32E69E9E-C306-674F-B3BD-4645AA1217A9}" type="sibTrans" cxnId="{0B30E8F6-933C-BC41-8D46-AA467CD39E91}">
      <dgm:prSet/>
      <dgm:spPr/>
      <dgm:t>
        <a:bodyPr/>
        <a:lstStyle/>
        <a:p>
          <a:endParaRPr lang="es-MX"/>
        </a:p>
      </dgm:t>
    </dgm:pt>
    <dgm:pt modelId="{789C10A2-690F-3D4E-B665-DA1E32C40FB5}" type="asst">
      <dgm:prSet custT="1"/>
      <dgm:spPr>
        <a:solidFill>
          <a:schemeClr val="accent6">
            <a:lumMod val="75000"/>
          </a:schemeClr>
        </a:solidFill>
        <a:ln>
          <a:noFill/>
        </a:ln>
        <a:effectLst>
          <a:glow rad="63500">
            <a:schemeClr val="accent4">
              <a:satMod val="175000"/>
              <a:alpha val="40000"/>
            </a:schemeClr>
          </a:glow>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pPr>
            <a:buClrTx/>
            <a:buSzTx/>
            <a:buFontTx/>
            <a:buNone/>
          </a:pPr>
          <a:r>
            <a:rPr kumimoji="0" lang="es-ES" sz="1400" b="0" i="0" u="none" strike="noStrike" cap="none" spc="0" normalizeH="0" baseline="0" noProof="0" dirty="0">
              <a:ln>
                <a:noFill/>
              </a:ln>
              <a:solidFill>
                <a:schemeClr val="bg1"/>
              </a:solidFill>
              <a:effectLst/>
              <a:uLnTx/>
              <a:uFillTx/>
              <a:latin typeface="Montserrat"/>
              <a:ea typeface="+mn-ea"/>
              <a:cs typeface="+mn-cs"/>
            </a:rPr>
            <a:t>Dirección de Formalización Minera </a:t>
          </a:r>
          <a:endParaRPr lang="es-MX" sz="1400" dirty="0"/>
        </a:p>
      </dgm:t>
    </dgm:pt>
    <dgm:pt modelId="{AD8163E5-D6A8-1542-A8B3-75E7CBF1565D}" type="parTrans" cxnId="{46A16907-75E7-4B48-81A7-D118FC99D4B6}">
      <dgm:prSet/>
      <dgm:spPr/>
      <dgm:t>
        <a:bodyPr/>
        <a:lstStyle/>
        <a:p>
          <a:endParaRPr lang="es-MX"/>
        </a:p>
      </dgm:t>
    </dgm:pt>
    <dgm:pt modelId="{BC004E0A-25E8-C949-88ED-C7494FF2FD8F}" type="sibTrans" cxnId="{46A16907-75E7-4B48-81A7-D118FC99D4B6}">
      <dgm:prSet/>
      <dgm:spPr/>
      <dgm:t>
        <a:bodyPr/>
        <a:lstStyle/>
        <a:p>
          <a:endParaRPr lang="es-MX"/>
        </a:p>
      </dgm:t>
    </dgm:pt>
    <dgm:pt modelId="{8D3EDAB3-8E75-2149-9AE5-257B6335EC31}" type="pres">
      <dgm:prSet presAssocID="{DF7DB656-9490-264E-B798-29E8361E3A75}" presName="hierChild1" presStyleCnt="0">
        <dgm:presLayoutVars>
          <dgm:orgChart val="1"/>
          <dgm:chPref val="1"/>
          <dgm:dir/>
          <dgm:animOne val="branch"/>
          <dgm:animLvl val="lvl"/>
          <dgm:resizeHandles/>
        </dgm:presLayoutVars>
      </dgm:prSet>
      <dgm:spPr/>
    </dgm:pt>
    <dgm:pt modelId="{2DC39331-07E4-CE43-BE36-12187D65DBF1}" type="pres">
      <dgm:prSet presAssocID="{E7264B9F-6612-414C-992F-8BF13AD90DDA}" presName="hierRoot1" presStyleCnt="0">
        <dgm:presLayoutVars>
          <dgm:hierBranch val="init"/>
        </dgm:presLayoutVars>
      </dgm:prSet>
      <dgm:spPr/>
    </dgm:pt>
    <dgm:pt modelId="{D88DF7E2-FFC7-7441-AF11-BA3B0AFB0917}" type="pres">
      <dgm:prSet presAssocID="{E7264B9F-6612-414C-992F-8BF13AD90DDA}" presName="rootComposite1" presStyleCnt="0"/>
      <dgm:spPr/>
    </dgm:pt>
    <dgm:pt modelId="{D34EAB35-F578-E54C-9AB1-87B880988D96}" type="pres">
      <dgm:prSet presAssocID="{E7264B9F-6612-414C-992F-8BF13AD90DDA}" presName="rootText1" presStyleLbl="node0" presStyleIdx="0" presStyleCnt="1" custScaleX="115522" custScaleY="104197" custLinFactX="-60427" custLinFactNeighborX="-100000" custLinFactNeighborY="-15749">
        <dgm:presLayoutVars>
          <dgm:chPref val="3"/>
        </dgm:presLayoutVars>
      </dgm:prSet>
      <dgm:spPr/>
    </dgm:pt>
    <dgm:pt modelId="{BCFF9270-A831-BD4E-98E8-5AB1C9869F95}" type="pres">
      <dgm:prSet presAssocID="{E7264B9F-6612-414C-992F-8BF13AD90DDA}" presName="rootConnector1" presStyleLbl="node1" presStyleIdx="0" presStyleCnt="0"/>
      <dgm:spPr/>
    </dgm:pt>
    <dgm:pt modelId="{2921B9AC-4ABB-4F4D-9D2F-FB8E3C356CC4}" type="pres">
      <dgm:prSet presAssocID="{E7264B9F-6612-414C-992F-8BF13AD90DDA}" presName="hierChild2" presStyleCnt="0"/>
      <dgm:spPr/>
    </dgm:pt>
    <dgm:pt modelId="{EF2B789C-1C0D-C444-9316-CF2BC6B66774}" type="pres">
      <dgm:prSet presAssocID="{E7264B9F-6612-414C-992F-8BF13AD90DDA}" presName="hierChild3" presStyleCnt="0"/>
      <dgm:spPr/>
    </dgm:pt>
    <dgm:pt modelId="{19B7BB20-EE03-754E-B1E4-475AB614F15A}" type="pres">
      <dgm:prSet presAssocID="{A2F930FC-BA7A-9344-B853-2288693AFEE6}" presName="Name111" presStyleLbl="parChTrans1D2" presStyleIdx="0" presStyleCnt="2"/>
      <dgm:spPr/>
    </dgm:pt>
    <dgm:pt modelId="{80799051-450F-D74C-9DB9-420DB7D638C9}" type="pres">
      <dgm:prSet presAssocID="{8BC81D6D-3A01-A346-8747-DDE88EBDA0D2}" presName="hierRoot3" presStyleCnt="0">
        <dgm:presLayoutVars>
          <dgm:hierBranch val="init"/>
        </dgm:presLayoutVars>
      </dgm:prSet>
      <dgm:spPr/>
    </dgm:pt>
    <dgm:pt modelId="{BED773AE-BED0-DA40-B813-7857F66504E6}" type="pres">
      <dgm:prSet presAssocID="{8BC81D6D-3A01-A346-8747-DDE88EBDA0D2}" presName="rootComposite3" presStyleCnt="0"/>
      <dgm:spPr/>
    </dgm:pt>
    <dgm:pt modelId="{E00222DC-6948-2541-9A0C-2711480DF64A}" type="pres">
      <dgm:prSet presAssocID="{8BC81D6D-3A01-A346-8747-DDE88EBDA0D2}" presName="rootText3" presStyleLbl="asst1" presStyleIdx="0" presStyleCnt="4" custScaleX="159006" custScaleY="96271">
        <dgm:presLayoutVars>
          <dgm:chPref val="3"/>
        </dgm:presLayoutVars>
      </dgm:prSet>
      <dgm:spPr/>
    </dgm:pt>
    <dgm:pt modelId="{42DF61FD-BDFF-994B-9D21-E921BEECC5E1}" type="pres">
      <dgm:prSet presAssocID="{8BC81D6D-3A01-A346-8747-DDE88EBDA0D2}" presName="rootConnector3" presStyleLbl="asst1" presStyleIdx="0" presStyleCnt="4"/>
      <dgm:spPr/>
    </dgm:pt>
    <dgm:pt modelId="{8DBD9149-749F-9C45-A042-88F3B115B68D}" type="pres">
      <dgm:prSet presAssocID="{8BC81D6D-3A01-A346-8747-DDE88EBDA0D2}" presName="hierChild6" presStyleCnt="0"/>
      <dgm:spPr/>
    </dgm:pt>
    <dgm:pt modelId="{2D42DE28-B94F-D745-AC0C-2437EDA93988}" type="pres">
      <dgm:prSet presAssocID="{8BC81D6D-3A01-A346-8747-DDE88EBDA0D2}" presName="hierChild7" presStyleCnt="0"/>
      <dgm:spPr/>
    </dgm:pt>
    <dgm:pt modelId="{C4928B45-E046-3646-9172-50EDE2DFE597}" type="pres">
      <dgm:prSet presAssocID="{A446F536-0356-A843-A2ED-D4C0D6F5FB18}" presName="Name111" presStyleLbl="parChTrans1D3" presStyleIdx="0" presStyleCnt="2"/>
      <dgm:spPr/>
    </dgm:pt>
    <dgm:pt modelId="{129B79F2-239A-8149-8DD3-F3D5490B1759}" type="pres">
      <dgm:prSet presAssocID="{1E084176-4886-6E4B-A8BA-9BDE84A30147}" presName="hierRoot3" presStyleCnt="0">
        <dgm:presLayoutVars>
          <dgm:hierBranch val="init"/>
        </dgm:presLayoutVars>
      </dgm:prSet>
      <dgm:spPr/>
    </dgm:pt>
    <dgm:pt modelId="{2D31282B-7E03-DF48-910F-F18BDB5B274F}" type="pres">
      <dgm:prSet presAssocID="{1E084176-4886-6E4B-A8BA-9BDE84A30147}" presName="rootComposite3" presStyleCnt="0"/>
      <dgm:spPr/>
    </dgm:pt>
    <dgm:pt modelId="{952A204D-EA99-3749-A8D5-E4C00574F229}" type="pres">
      <dgm:prSet presAssocID="{1E084176-4886-6E4B-A8BA-9BDE84A30147}" presName="rootText3" presStyleLbl="asst1" presStyleIdx="1" presStyleCnt="4" custScaleX="253453" custScaleY="120932">
        <dgm:presLayoutVars>
          <dgm:chPref val="3"/>
        </dgm:presLayoutVars>
      </dgm:prSet>
      <dgm:spPr/>
    </dgm:pt>
    <dgm:pt modelId="{1026814A-0FCA-1640-8EA5-B1FE9600D006}" type="pres">
      <dgm:prSet presAssocID="{1E084176-4886-6E4B-A8BA-9BDE84A30147}" presName="rootConnector3" presStyleLbl="asst1" presStyleIdx="1" presStyleCnt="4"/>
      <dgm:spPr/>
    </dgm:pt>
    <dgm:pt modelId="{37CD9388-3EAD-A241-89F1-55DE0CDAC773}" type="pres">
      <dgm:prSet presAssocID="{1E084176-4886-6E4B-A8BA-9BDE84A30147}" presName="hierChild6" presStyleCnt="0"/>
      <dgm:spPr/>
    </dgm:pt>
    <dgm:pt modelId="{150A6C09-95B8-7043-A2A5-EE65C43AEFB5}" type="pres">
      <dgm:prSet presAssocID="{1E084176-4886-6E4B-A8BA-9BDE84A30147}" presName="hierChild7" presStyleCnt="0"/>
      <dgm:spPr/>
    </dgm:pt>
    <dgm:pt modelId="{EBF4EF5D-EDE6-4D4F-A967-0B676B4DF396}" type="pres">
      <dgm:prSet presAssocID="{AD8163E5-D6A8-1542-A8B3-75E7CBF1565D}" presName="Name111" presStyleLbl="parChTrans1D3" presStyleIdx="1" presStyleCnt="2"/>
      <dgm:spPr/>
    </dgm:pt>
    <dgm:pt modelId="{06B657BD-2C70-EA42-BB91-26366530C84E}" type="pres">
      <dgm:prSet presAssocID="{789C10A2-690F-3D4E-B665-DA1E32C40FB5}" presName="hierRoot3" presStyleCnt="0">
        <dgm:presLayoutVars>
          <dgm:hierBranch val="init"/>
        </dgm:presLayoutVars>
      </dgm:prSet>
      <dgm:spPr/>
    </dgm:pt>
    <dgm:pt modelId="{38F56C44-ED4E-9F4C-A980-A74E5DB6B519}" type="pres">
      <dgm:prSet presAssocID="{789C10A2-690F-3D4E-B665-DA1E32C40FB5}" presName="rootComposite3" presStyleCnt="0"/>
      <dgm:spPr/>
    </dgm:pt>
    <dgm:pt modelId="{D3369B0F-F384-A641-8697-0AF1CD3A2937}" type="pres">
      <dgm:prSet presAssocID="{789C10A2-690F-3D4E-B665-DA1E32C40FB5}" presName="rootText3" presStyleLbl="asst1" presStyleIdx="2" presStyleCnt="4" custScaleX="287712" custScaleY="123431" custLinFactNeighborX="1658">
        <dgm:presLayoutVars>
          <dgm:chPref val="3"/>
        </dgm:presLayoutVars>
      </dgm:prSet>
      <dgm:spPr/>
    </dgm:pt>
    <dgm:pt modelId="{B8931209-A72F-A442-9009-ADC697C1A2A9}" type="pres">
      <dgm:prSet presAssocID="{789C10A2-690F-3D4E-B665-DA1E32C40FB5}" presName="rootConnector3" presStyleLbl="asst1" presStyleIdx="2" presStyleCnt="4"/>
      <dgm:spPr/>
    </dgm:pt>
    <dgm:pt modelId="{78E12A05-5121-4A42-BE90-8B567054E7FA}" type="pres">
      <dgm:prSet presAssocID="{789C10A2-690F-3D4E-B665-DA1E32C40FB5}" presName="hierChild6" presStyleCnt="0"/>
      <dgm:spPr/>
    </dgm:pt>
    <dgm:pt modelId="{58EA3A30-732F-694B-B5C5-34109EB11D83}" type="pres">
      <dgm:prSet presAssocID="{789C10A2-690F-3D4E-B665-DA1E32C40FB5}" presName="hierChild7" presStyleCnt="0"/>
      <dgm:spPr/>
    </dgm:pt>
    <dgm:pt modelId="{C0D9CB8D-1256-5E45-BE7B-99BA69C290C3}" type="pres">
      <dgm:prSet presAssocID="{68357220-D3E6-C34F-AA8C-666640C10323}" presName="Name111" presStyleLbl="parChTrans1D2" presStyleIdx="1" presStyleCnt="2"/>
      <dgm:spPr/>
    </dgm:pt>
    <dgm:pt modelId="{82C44DA6-A90B-404D-9E05-A83C1AE22E06}" type="pres">
      <dgm:prSet presAssocID="{BA6408E1-E63A-0747-A9FE-32C72917F4DB}" presName="hierRoot3" presStyleCnt="0">
        <dgm:presLayoutVars>
          <dgm:hierBranch val="init"/>
        </dgm:presLayoutVars>
      </dgm:prSet>
      <dgm:spPr/>
    </dgm:pt>
    <dgm:pt modelId="{6C7EEEAE-6EED-5344-89AC-67CBB547EA74}" type="pres">
      <dgm:prSet presAssocID="{BA6408E1-E63A-0747-A9FE-32C72917F4DB}" presName="rootComposite3" presStyleCnt="0"/>
      <dgm:spPr/>
    </dgm:pt>
    <dgm:pt modelId="{440FC64A-FB6D-9840-B4BA-035C92D11BFB}" type="pres">
      <dgm:prSet presAssocID="{BA6408E1-E63A-0747-A9FE-32C72917F4DB}" presName="rootText3" presStyleLbl="asst1" presStyleIdx="3" presStyleCnt="4" custScaleX="168732" custScaleY="109234" custLinFactNeighborX="91299" custLinFactNeighborY="-2447">
        <dgm:presLayoutVars>
          <dgm:chPref val="3"/>
        </dgm:presLayoutVars>
      </dgm:prSet>
      <dgm:spPr/>
    </dgm:pt>
    <dgm:pt modelId="{B6633262-257B-5E44-9AC3-AF089F736038}" type="pres">
      <dgm:prSet presAssocID="{BA6408E1-E63A-0747-A9FE-32C72917F4DB}" presName="rootConnector3" presStyleLbl="asst1" presStyleIdx="3" presStyleCnt="4"/>
      <dgm:spPr/>
    </dgm:pt>
    <dgm:pt modelId="{22376085-8819-DA4A-923C-53F50A1FE8E4}" type="pres">
      <dgm:prSet presAssocID="{BA6408E1-E63A-0747-A9FE-32C72917F4DB}" presName="hierChild6" presStyleCnt="0"/>
      <dgm:spPr/>
    </dgm:pt>
    <dgm:pt modelId="{1C1E59EB-2F36-8F4A-9FE9-2B114CEB32C4}" type="pres">
      <dgm:prSet presAssocID="{BA6408E1-E63A-0747-A9FE-32C72917F4DB}" presName="hierChild7" presStyleCnt="0"/>
      <dgm:spPr/>
    </dgm:pt>
  </dgm:ptLst>
  <dgm:cxnLst>
    <dgm:cxn modelId="{46A16907-75E7-4B48-81A7-D118FC99D4B6}" srcId="{8BC81D6D-3A01-A346-8747-DDE88EBDA0D2}" destId="{789C10A2-690F-3D4E-B665-DA1E32C40FB5}" srcOrd="1" destOrd="0" parTransId="{AD8163E5-D6A8-1542-A8B3-75E7CBF1565D}" sibTransId="{BC004E0A-25E8-C949-88ED-C7494FF2FD8F}"/>
    <dgm:cxn modelId="{7E53BC08-E557-084E-8A85-EBAFF7EAE6C4}" type="presOf" srcId="{1E084176-4886-6E4B-A8BA-9BDE84A30147}" destId="{952A204D-EA99-3749-A8D5-E4C00574F229}" srcOrd="0" destOrd="0" presId="urn:microsoft.com/office/officeart/2005/8/layout/orgChart1"/>
    <dgm:cxn modelId="{6EB5EA0E-C8F8-8940-8DD6-44E1B40D012D}" type="presOf" srcId="{A446F536-0356-A843-A2ED-D4C0D6F5FB18}" destId="{C4928B45-E046-3646-9172-50EDE2DFE597}" srcOrd="0" destOrd="0" presId="urn:microsoft.com/office/officeart/2005/8/layout/orgChart1"/>
    <dgm:cxn modelId="{A8129015-92F5-3C46-9F16-16580CAE181B}" type="presOf" srcId="{AD8163E5-D6A8-1542-A8B3-75E7CBF1565D}" destId="{EBF4EF5D-EDE6-4D4F-A967-0B676B4DF396}" srcOrd="0" destOrd="0" presId="urn:microsoft.com/office/officeart/2005/8/layout/orgChart1"/>
    <dgm:cxn modelId="{DC3B6942-0CC6-024D-85FF-B702782DF0FB}" srcId="{E7264B9F-6612-414C-992F-8BF13AD90DDA}" destId="{8BC81D6D-3A01-A346-8747-DDE88EBDA0D2}" srcOrd="0" destOrd="0" parTransId="{A2F930FC-BA7A-9344-B853-2288693AFEE6}" sibTransId="{076EB14C-6B64-1745-B504-1519C68264BC}"/>
    <dgm:cxn modelId="{359F6963-D94A-0F4C-894D-13ED4D9FB7F2}" type="presOf" srcId="{A2F930FC-BA7A-9344-B853-2288693AFEE6}" destId="{19B7BB20-EE03-754E-B1E4-475AB614F15A}" srcOrd="0" destOrd="0" presId="urn:microsoft.com/office/officeart/2005/8/layout/orgChart1"/>
    <dgm:cxn modelId="{78C68350-2250-BC48-A162-D7A6135AEB11}" type="presOf" srcId="{8BC81D6D-3A01-A346-8747-DDE88EBDA0D2}" destId="{E00222DC-6948-2541-9A0C-2711480DF64A}" srcOrd="0" destOrd="0" presId="urn:microsoft.com/office/officeart/2005/8/layout/orgChart1"/>
    <dgm:cxn modelId="{15F3DB54-F9CC-984B-BF02-A91EC9033BF5}" type="presOf" srcId="{68357220-D3E6-C34F-AA8C-666640C10323}" destId="{C0D9CB8D-1256-5E45-BE7B-99BA69C290C3}" srcOrd="0" destOrd="0" presId="urn:microsoft.com/office/officeart/2005/8/layout/orgChart1"/>
    <dgm:cxn modelId="{4CD12479-6F7E-0244-9A14-43A48E86648F}" type="presOf" srcId="{BA6408E1-E63A-0747-A9FE-32C72917F4DB}" destId="{440FC64A-FB6D-9840-B4BA-035C92D11BFB}" srcOrd="0" destOrd="0" presId="urn:microsoft.com/office/officeart/2005/8/layout/orgChart1"/>
    <dgm:cxn modelId="{D5D2707A-E713-204A-8045-8BF0352B2F5E}" type="presOf" srcId="{BA6408E1-E63A-0747-A9FE-32C72917F4DB}" destId="{B6633262-257B-5E44-9AC3-AF089F736038}" srcOrd="1" destOrd="0" presId="urn:microsoft.com/office/officeart/2005/8/layout/orgChart1"/>
    <dgm:cxn modelId="{6091D3A0-CD23-6042-A413-67735011D267}" type="presOf" srcId="{DF7DB656-9490-264E-B798-29E8361E3A75}" destId="{8D3EDAB3-8E75-2149-9AE5-257B6335EC31}" srcOrd="0" destOrd="0" presId="urn:microsoft.com/office/officeart/2005/8/layout/orgChart1"/>
    <dgm:cxn modelId="{D81A18B6-5664-0A4B-A03B-E00EE9524A5E}" type="presOf" srcId="{E7264B9F-6612-414C-992F-8BF13AD90DDA}" destId="{D34EAB35-F578-E54C-9AB1-87B880988D96}" srcOrd="0" destOrd="0" presId="urn:microsoft.com/office/officeart/2005/8/layout/orgChart1"/>
    <dgm:cxn modelId="{1A2C5CC6-B4B9-2A41-B294-DB129F0BBADA}" type="presOf" srcId="{1E084176-4886-6E4B-A8BA-9BDE84A30147}" destId="{1026814A-0FCA-1640-8EA5-B1FE9600D006}" srcOrd="1" destOrd="0" presId="urn:microsoft.com/office/officeart/2005/8/layout/orgChart1"/>
    <dgm:cxn modelId="{BDF526C9-6639-E948-A217-531086C6B712}" type="presOf" srcId="{789C10A2-690F-3D4E-B665-DA1E32C40FB5}" destId="{D3369B0F-F384-A641-8697-0AF1CD3A2937}" srcOrd="0" destOrd="0" presId="urn:microsoft.com/office/officeart/2005/8/layout/orgChart1"/>
    <dgm:cxn modelId="{29CA7ACB-81C8-0D45-828E-999DAADFEE49}" type="presOf" srcId="{8BC81D6D-3A01-A346-8747-DDE88EBDA0D2}" destId="{42DF61FD-BDFF-994B-9D21-E921BEECC5E1}" srcOrd="1" destOrd="0" presId="urn:microsoft.com/office/officeart/2005/8/layout/orgChart1"/>
    <dgm:cxn modelId="{07D014D7-7C12-8245-A90C-E942EEBC9ABA}" type="presOf" srcId="{E7264B9F-6612-414C-992F-8BF13AD90DDA}" destId="{BCFF9270-A831-BD4E-98E8-5AB1C9869F95}" srcOrd="1" destOrd="0" presId="urn:microsoft.com/office/officeart/2005/8/layout/orgChart1"/>
    <dgm:cxn modelId="{B09012DD-ED59-9649-B8C1-39F71F54C5F7}" type="presOf" srcId="{789C10A2-690F-3D4E-B665-DA1E32C40FB5}" destId="{B8931209-A72F-A442-9009-ADC697C1A2A9}" srcOrd="1" destOrd="0" presId="urn:microsoft.com/office/officeart/2005/8/layout/orgChart1"/>
    <dgm:cxn modelId="{A94A50E5-9B53-E94B-8594-F6983308477E}" srcId="{8BC81D6D-3A01-A346-8747-DDE88EBDA0D2}" destId="{1E084176-4886-6E4B-A8BA-9BDE84A30147}" srcOrd="0" destOrd="0" parTransId="{A446F536-0356-A843-A2ED-D4C0D6F5FB18}" sibTransId="{4AA17C2C-C929-4849-9B02-468344DD6C35}"/>
    <dgm:cxn modelId="{1954B5F6-B58E-5548-8C86-67700498606B}" srcId="{DF7DB656-9490-264E-B798-29E8361E3A75}" destId="{E7264B9F-6612-414C-992F-8BF13AD90DDA}" srcOrd="0" destOrd="0" parTransId="{36C97545-9A1A-F74C-AD82-47F04C4EB105}" sibTransId="{97FCEC57-5933-0B43-A6C2-4E7DFC421EB3}"/>
    <dgm:cxn modelId="{0B30E8F6-933C-BC41-8D46-AA467CD39E91}" srcId="{E7264B9F-6612-414C-992F-8BF13AD90DDA}" destId="{BA6408E1-E63A-0747-A9FE-32C72917F4DB}" srcOrd="1" destOrd="0" parTransId="{68357220-D3E6-C34F-AA8C-666640C10323}" sibTransId="{32E69E9E-C306-674F-B3BD-4645AA1217A9}"/>
    <dgm:cxn modelId="{8314CB4C-91BB-ED49-A636-B9D3EA2677FC}" type="presParOf" srcId="{8D3EDAB3-8E75-2149-9AE5-257B6335EC31}" destId="{2DC39331-07E4-CE43-BE36-12187D65DBF1}" srcOrd="0" destOrd="0" presId="urn:microsoft.com/office/officeart/2005/8/layout/orgChart1"/>
    <dgm:cxn modelId="{46C44A5A-8253-8446-88B7-66776266ACB0}" type="presParOf" srcId="{2DC39331-07E4-CE43-BE36-12187D65DBF1}" destId="{D88DF7E2-FFC7-7441-AF11-BA3B0AFB0917}" srcOrd="0" destOrd="0" presId="urn:microsoft.com/office/officeart/2005/8/layout/orgChart1"/>
    <dgm:cxn modelId="{DE46B80C-E63E-4848-9C51-CD2103C50830}" type="presParOf" srcId="{D88DF7E2-FFC7-7441-AF11-BA3B0AFB0917}" destId="{D34EAB35-F578-E54C-9AB1-87B880988D96}" srcOrd="0" destOrd="0" presId="urn:microsoft.com/office/officeart/2005/8/layout/orgChart1"/>
    <dgm:cxn modelId="{19D13DCE-2AE5-444E-870B-1193D95C3863}" type="presParOf" srcId="{D88DF7E2-FFC7-7441-AF11-BA3B0AFB0917}" destId="{BCFF9270-A831-BD4E-98E8-5AB1C9869F95}" srcOrd="1" destOrd="0" presId="urn:microsoft.com/office/officeart/2005/8/layout/orgChart1"/>
    <dgm:cxn modelId="{0F37E193-CAA1-CD4F-824D-186AE75F1B05}" type="presParOf" srcId="{2DC39331-07E4-CE43-BE36-12187D65DBF1}" destId="{2921B9AC-4ABB-4F4D-9D2F-FB8E3C356CC4}" srcOrd="1" destOrd="0" presId="urn:microsoft.com/office/officeart/2005/8/layout/orgChart1"/>
    <dgm:cxn modelId="{51459298-F2E4-C149-B6D8-6CAE23630E6A}" type="presParOf" srcId="{2DC39331-07E4-CE43-BE36-12187D65DBF1}" destId="{EF2B789C-1C0D-C444-9316-CF2BC6B66774}" srcOrd="2" destOrd="0" presId="urn:microsoft.com/office/officeart/2005/8/layout/orgChart1"/>
    <dgm:cxn modelId="{61913B03-88FA-2243-AEB7-AACAA167F561}" type="presParOf" srcId="{EF2B789C-1C0D-C444-9316-CF2BC6B66774}" destId="{19B7BB20-EE03-754E-B1E4-475AB614F15A}" srcOrd="0" destOrd="0" presId="urn:microsoft.com/office/officeart/2005/8/layout/orgChart1"/>
    <dgm:cxn modelId="{BEA7BA8C-B3CF-F34A-BE99-5A571DE1A0B6}" type="presParOf" srcId="{EF2B789C-1C0D-C444-9316-CF2BC6B66774}" destId="{80799051-450F-D74C-9DB9-420DB7D638C9}" srcOrd="1" destOrd="0" presId="urn:microsoft.com/office/officeart/2005/8/layout/orgChart1"/>
    <dgm:cxn modelId="{3361E750-76A7-EB40-B39F-BCF4CE431F06}" type="presParOf" srcId="{80799051-450F-D74C-9DB9-420DB7D638C9}" destId="{BED773AE-BED0-DA40-B813-7857F66504E6}" srcOrd="0" destOrd="0" presId="urn:microsoft.com/office/officeart/2005/8/layout/orgChart1"/>
    <dgm:cxn modelId="{5135CBCB-E2B3-1A4A-9CE3-216E8513AA65}" type="presParOf" srcId="{BED773AE-BED0-DA40-B813-7857F66504E6}" destId="{E00222DC-6948-2541-9A0C-2711480DF64A}" srcOrd="0" destOrd="0" presId="urn:microsoft.com/office/officeart/2005/8/layout/orgChart1"/>
    <dgm:cxn modelId="{006C326A-B1A9-DD4E-B46C-4E68ABED8252}" type="presParOf" srcId="{BED773AE-BED0-DA40-B813-7857F66504E6}" destId="{42DF61FD-BDFF-994B-9D21-E921BEECC5E1}" srcOrd="1" destOrd="0" presId="urn:microsoft.com/office/officeart/2005/8/layout/orgChart1"/>
    <dgm:cxn modelId="{B4C6B325-218F-6341-ADD1-B06FC2894629}" type="presParOf" srcId="{80799051-450F-D74C-9DB9-420DB7D638C9}" destId="{8DBD9149-749F-9C45-A042-88F3B115B68D}" srcOrd="1" destOrd="0" presId="urn:microsoft.com/office/officeart/2005/8/layout/orgChart1"/>
    <dgm:cxn modelId="{4B7759D2-3583-D540-BE01-BA3520F5E43E}" type="presParOf" srcId="{80799051-450F-D74C-9DB9-420DB7D638C9}" destId="{2D42DE28-B94F-D745-AC0C-2437EDA93988}" srcOrd="2" destOrd="0" presId="urn:microsoft.com/office/officeart/2005/8/layout/orgChart1"/>
    <dgm:cxn modelId="{B0F174E1-9638-2245-A4B4-6DBAC640CB90}" type="presParOf" srcId="{2D42DE28-B94F-D745-AC0C-2437EDA93988}" destId="{C4928B45-E046-3646-9172-50EDE2DFE597}" srcOrd="0" destOrd="0" presId="urn:microsoft.com/office/officeart/2005/8/layout/orgChart1"/>
    <dgm:cxn modelId="{F8571C5A-3C7F-1E46-B324-525D9FBCEA66}" type="presParOf" srcId="{2D42DE28-B94F-D745-AC0C-2437EDA93988}" destId="{129B79F2-239A-8149-8DD3-F3D5490B1759}" srcOrd="1" destOrd="0" presId="urn:microsoft.com/office/officeart/2005/8/layout/orgChart1"/>
    <dgm:cxn modelId="{7A09855E-0D51-7248-A436-FF2D3A6A1A9A}" type="presParOf" srcId="{129B79F2-239A-8149-8DD3-F3D5490B1759}" destId="{2D31282B-7E03-DF48-910F-F18BDB5B274F}" srcOrd="0" destOrd="0" presId="urn:microsoft.com/office/officeart/2005/8/layout/orgChart1"/>
    <dgm:cxn modelId="{288CB263-02C5-314F-9938-2D3AFFA2EB43}" type="presParOf" srcId="{2D31282B-7E03-DF48-910F-F18BDB5B274F}" destId="{952A204D-EA99-3749-A8D5-E4C00574F229}" srcOrd="0" destOrd="0" presId="urn:microsoft.com/office/officeart/2005/8/layout/orgChart1"/>
    <dgm:cxn modelId="{171AB270-8696-474B-B14E-B4434E5995FB}" type="presParOf" srcId="{2D31282B-7E03-DF48-910F-F18BDB5B274F}" destId="{1026814A-0FCA-1640-8EA5-B1FE9600D006}" srcOrd="1" destOrd="0" presId="urn:microsoft.com/office/officeart/2005/8/layout/orgChart1"/>
    <dgm:cxn modelId="{B0F21F69-4E79-774F-9781-5FB8FF6534DB}" type="presParOf" srcId="{129B79F2-239A-8149-8DD3-F3D5490B1759}" destId="{37CD9388-3EAD-A241-89F1-55DE0CDAC773}" srcOrd="1" destOrd="0" presId="urn:microsoft.com/office/officeart/2005/8/layout/orgChart1"/>
    <dgm:cxn modelId="{BB62CAA6-8DC7-1D4E-8F3E-75AA6DFECA9A}" type="presParOf" srcId="{129B79F2-239A-8149-8DD3-F3D5490B1759}" destId="{150A6C09-95B8-7043-A2A5-EE65C43AEFB5}" srcOrd="2" destOrd="0" presId="urn:microsoft.com/office/officeart/2005/8/layout/orgChart1"/>
    <dgm:cxn modelId="{3E7EB286-714F-B745-BC22-E221570E14E9}" type="presParOf" srcId="{2D42DE28-B94F-D745-AC0C-2437EDA93988}" destId="{EBF4EF5D-EDE6-4D4F-A967-0B676B4DF396}" srcOrd="2" destOrd="0" presId="urn:microsoft.com/office/officeart/2005/8/layout/orgChart1"/>
    <dgm:cxn modelId="{F6950039-E315-0C42-9263-14D98EEEF87F}" type="presParOf" srcId="{2D42DE28-B94F-D745-AC0C-2437EDA93988}" destId="{06B657BD-2C70-EA42-BB91-26366530C84E}" srcOrd="3" destOrd="0" presId="urn:microsoft.com/office/officeart/2005/8/layout/orgChart1"/>
    <dgm:cxn modelId="{9F99554D-75CB-3D45-82B5-F2CFAA11747D}" type="presParOf" srcId="{06B657BD-2C70-EA42-BB91-26366530C84E}" destId="{38F56C44-ED4E-9F4C-A980-A74E5DB6B519}" srcOrd="0" destOrd="0" presId="urn:microsoft.com/office/officeart/2005/8/layout/orgChart1"/>
    <dgm:cxn modelId="{BE6C7D13-8228-1949-81F9-2B3E77B72478}" type="presParOf" srcId="{38F56C44-ED4E-9F4C-A980-A74E5DB6B519}" destId="{D3369B0F-F384-A641-8697-0AF1CD3A2937}" srcOrd="0" destOrd="0" presId="urn:microsoft.com/office/officeart/2005/8/layout/orgChart1"/>
    <dgm:cxn modelId="{0C7CE144-713F-8D49-ABCD-2FF445E9ECD7}" type="presParOf" srcId="{38F56C44-ED4E-9F4C-A980-A74E5DB6B519}" destId="{B8931209-A72F-A442-9009-ADC697C1A2A9}" srcOrd="1" destOrd="0" presId="urn:microsoft.com/office/officeart/2005/8/layout/orgChart1"/>
    <dgm:cxn modelId="{E392A8BF-FCAC-8745-8AC2-84C81FC8B92C}" type="presParOf" srcId="{06B657BD-2C70-EA42-BB91-26366530C84E}" destId="{78E12A05-5121-4A42-BE90-8B567054E7FA}" srcOrd="1" destOrd="0" presId="urn:microsoft.com/office/officeart/2005/8/layout/orgChart1"/>
    <dgm:cxn modelId="{77737B2E-8B8D-284A-BDE6-43B96E3EC674}" type="presParOf" srcId="{06B657BD-2C70-EA42-BB91-26366530C84E}" destId="{58EA3A30-732F-694B-B5C5-34109EB11D83}" srcOrd="2" destOrd="0" presId="urn:microsoft.com/office/officeart/2005/8/layout/orgChart1"/>
    <dgm:cxn modelId="{8390F4D7-ACAF-974E-B1A7-0E3F073A3AE6}" type="presParOf" srcId="{EF2B789C-1C0D-C444-9316-CF2BC6B66774}" destId="{C0D9CB8D-1256-5E45-BE7B-99BA69C290C3}" srcOrd="2" destOrd="0" presId="urn:microsoft.com/office/officeart/2005/8/layout/orgChart1"/>
    <dgm:cxn modelId="{6EA2C011-F3E1-DB41-8418-854260B9863B}" type="presParOf" srcId="{EF2B789C-1C0D-C444-9316-CF2BC6B66774}" destId="{82C44DA6-A90B-404D-9E05-A83C1AE22E06}" srcOrd="3" destOrd="0" presId="urn:microsoft.com/office/officeart/2005/8/layout/orgChart1"/>
    <dgm:cxn modelId="{9EA8540A-5BC5-984B-8CFD-282FCE193344}" type="presParOf" srcId="{82C44DA6-A90B-404D-9E05-A83C1AE22E06}" destId="{6C7EEEAE-6EED-5344-89AC-67CBB547EA74}" srcOrd="0" destOrd="0" presId="urn:microsoft.com/office/officeart/2005/8/layout/orgChart1"/>
    <dgm:cxn modelId="{B20B94EA-9C25-5049-8AC7-6A0B9D6938B2}" type="presParOf" srcId="{6C7EEEAE-6EED-5344-89AC-67CBB547EA74}" destId="{440FC64A-FB6D-9840-B4BA-035C92D11BFB}" srcOrd="0" destOrd="0" presId="urn:microsoft.com/office/officeart/2005/8/layout/orgChart1"/>
    <dgm:cxn modelId="{E35E086D-A6CF-2644-8F18-19476ACF17FC}" type="presParOf" srcId="{6C7EEEAE-6EED-5344-89AC-67CBB547EA74}" destId="{B6633262-257B-5E44-9AC3-AF089F736038}" srcOrd="1" destOrd="0" presId="urn:microsoft.com/office/officeart/2005/8/layout/orgChart1"/>
    <dgm:cxn modelId="{445F0055-46C4-1140-9221-7BF3BE76CB7B}" type="presParOf" srcId="{82C44DA6-A90B-404D-9E05-A83C1AE22E06}" destId="{22376085-8819-DA4A-923C-53F50A1FE8E4}" srcOrd="1" destOrd="0" presId="urn:microsoft.com/office/officeart/2005/8/layout/orgChart1"/>
    <dgm:cxn modelId="{B60631E7-5179-B74C-83C5-750F02E24D84}" type="presParOf" srcId="{82C44DA6-A90B-404D-9E05-A83C1AE22E06}" destId="{1C1E59EB-2F36-8F4A-9FE9-2B114CEB32C4}"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0D9CB8D-1256-5E45-BE7B-99BA69C290C3}">
      <dsp:nvSpPr>
        <dsp:cNvPr id="0" name=""/>
        <dsp:cNvSpPr/>
      </dsp:nvSpPr>
      <dsp:spPr>
        <a:xfrm>
          <a:off x="4947395" y="1006215"/>
          <a:ext cx="2053192" cy="659165"/>
        </a:xfrm>
        <a:custGeom>
          <a:avLst/>
          <a:gdLst/>
          <a:ahLst/>
          <a:cxnLst/>
          <a:rect l="0" t="0" r="0" b="0"/>
          <a:pathLst>
            <a:path>
              <a:moveTo>
                <a:pt x="0" y="0"/>
              </a:moveTo>
              <a:lnTo>
                <a:pt x="0" y="659165"/>
              </a:lnTo>
              <a:lnTo>
                <a:pt x="2053192" y="65916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F4EF5D-EDE6-4D4F-A967-0B676B4DF396}">
      <dsp:nvSpPr>
        <dsp:cNvPr id="0" name=""/>
        <dsp:cNvSpPr/>
      </dsp:nvSpPr>
      <dsp:spPr>
        <a:xfrm>
          <a:off x="3168914" y="1941028"/>
          <a:ext cx="145818" cy="633145"/>
        </a:xfrm>
        <a:custGeom>
          <a:avLst/>
          <a:gdLst/>
          <a:ahLst/>
          <a:cxnLst/>
          <a:rect l="0" t="0" r="0" b="0"/>
          <a:pathLst>
            <a:path>
              <a:moveTo>
                <a:pt x="0" y="0"/>
              </a:moveTo>
              <a:lnTo>
                <a:pt x="0" y="633145"/>
              </a:lnTo>
              <a:lnTo>
                <a:pt x="145818" y="633145"/>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4928B45-E046-3646-9172-50EDE2DFE597}">
      <dsp:nvSpPr>
        <dsp:cNvPr id="0" name=""/>
        <dsp:cNvSpPr/>
      </dsp:nvSpPr>
      <dsp:spPr>
        <a:xfrm>
          <a:off x="3042981" y="1941028"/>
          <a:ext cx="125933" cy="625652"/>
        </a:xfrm>
        <a:custGeom>
          <a:avLst/>
          <a:gdLst/>
          <a:ahLst/>
          <a:cxnLst/>
          <a:rect l="0" t="0" r="0" b="0"/>
          <a:pathLst>
            <a:path>
              <a:moveTo>
                <a:pt x="125933" y="0"/>
              </a:moveTo>
              <a:lnTo>
                <a:pt x="125933" y="625652"/>
              </a:lnTo>
              <a:lnTo>
                <a:pt x="0" y="625652"/>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9B7BB20-EE03-754E-B1E4-475AB614F15A}">
      <dsp:nvSpPr>
        <dsp:cNvPr id="0" name=""/>
        <dsp:cNvSpPr/>
      </dsp:nvSpPr>
      <dsp:spPr>
        <a:xfrm>
          <a:off x="4122446" y="1006215"/>
          <a:ext cx="824948" cy="646152"/>
        </a:xfrm>
        <a:custGeom>
          <a:avLst/>
          <a:gdLst/>
          <a:ahLst/>
          <a:cxnLst/>
          <a:rect l="0" t="0" r="0" b="0"/>
          <a:pathLst>
            <a:path>
              <a:moveTo>
                <a:pt x="824948" y="0"/>
              </a:moveTo>
              <a:lnTo>
                <a:pt x="824948" y="646152"/>
              </a:lnTo>
              <a:lnTo>
                <a:pt x="0" y="646152"/>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34EAB35-F578-E54C-9AB1-87B880988D96}">
      <dsp:nvSpPr>
        <dsp:cNvPr id="0" name=""/>
        <dsp:cNvSpPr/>
      </dsp:nvSpPr>
      <dsp:spPr>
        <a:xfrm>
          <a:off x="4254629" y="381363"/>
          <a:ext cx="1385531" cy="624851"/>
        </a:xfrm>
        <a:prstGeom prst="rect">
          <a:avLst/>
        </a:prstGeom>
        <a:solidFill>
          <a:srgbClr val="CC9900"/>
        </a:solidFill>
        <a:ln w="12700" cap="flat" cmpd="sng" algn="ctr">
          <a:noFill/>
          <a:prstDash val="solid"/>
          <a:miter lim="800000"/>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s-MX" sz="2000" kern="1200" dirty="0"/>
            <a:t>Ministro</a:t>
          </a:r>
        </a:p>
      </dsp:txBody>
      <dsp:txXfrm>
        <a:off x="4254629" y="381363"/>
        <a:ext cx="1385531" cy="624851"/>
      </dsp:txXfrm>
    </dsp:sp>
    <dsp:sp modelId="{E00222DC-6948-2541-9A0C-2711480DF64A}">
      <dsp:nvSpPr>
        <dsp:cNvPr id="0" name=""/>
        <dsp:cNvSpPr/>
      </dsp:nvSpPr>
      <dsp:spPr>
        <a:xfrm>
          <a:off x="2215382" y="1363707"/>
          <a:ext cx="1907064" cy="577320"/>
        </a:xfrm>
        <a:prstGeom prst="rect">
          <a:avLst/>
        </a:prstGeom>
        <a:solidFill>
          <a:schemeClr val="accent3">
            <a:lumMod val="75000"/>
          </a:schemeClr>
        </a:solidFill>
        <a:ln w="12700" cap="flat" cmpd="sng" algn="ctr">
          <a:noFill/>
          <a:prstDash val="solid"/>
          <a:miter lim="800000"/>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ClrTx/>
            <a:buSzTx/>
            <a:buFontTx/>
            <a:buNone/>
          </a:pPr>
          <a:r>
            <a:rPr kumimoji="0" lang="es-ES" sz="1600" b="0" i="0" u="none" strike="noStrike" kern="1200" cap="none" spc="0" normalizeH="0" baseline="0" noProof="0" dirty="0">
              <a:ln>
                <a:noFill/>
              </a:ln>
              <a:solidFill>
                <a:schemeClr val="bg1"/>
              </a:solidFill>
              <a:effectLst/>
              <a:uLnTx/>
              <a:uFillTx/>
              <a:latin typeface="Montserrat"/>
              <a:ea typeface="+mn-ea"/>
              <a:cs typeface="+mn-cs"/>
            </a:rPr>
            <a:t>Viceministerio de minas </a:t>
          </a:r>
          <a:endParaRPr lang="es-MX" sz="1600" kern="1200" dirty="0">
            <a:solidFill>
              <a:schemeClr val="bg1"/>
            </a:solidFill>
          </a:endParaRPr>
        </a:p>
      </dsp:txBody>
      <dsp:txXfrm>
        <a:off x="2215382" y="1363707"/>
        <a:ext cx="1907064" cy="577320"/>
      </dsp:txXfrm>
    </dsp:sp>
    <dsp:sp modelId="{952A204D-EA99-3749-A8D5-E4C00574F229}">
      <dsp:nvSpPr>
        <dsp:cNvPr id="0" name=""/>
        <dsp:cNvSpPr/>
      </dsp:nvSpPr>
      <dsp:spPr>
        <a:xfrm>
          <a:off x="3151" y="2204076"/>
          <a:ext cx="3039829" cy="725208"/>
        </a:xfrm>
        <a:prstGeom prst="rect">
          <a:avLst/>
        </a:prstGeom>
        <a:solidFill>
          <a:schemeClr val="accent6">
            <a:lumMod val="75000"/>
          </a:schemeClr>
        </a:solidFill>
        <a:ln w="12700" cap="flat" cmpd="sng" algn="ctr">
          <a:noFill/>
          <a:prstDash val="solid"/>
          <a:miter lim="800000"/>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ClrTx/>
            <a:buSzTx/>
            <a:buFontTx/>
            <a:buNone/>
          </a:pPr>
          <a:r>
            <a:rPr kumimoji="0" lang="es-ES" sz="1400" b="0" i="0" u="none" strike="noStrike" kern="1200" cap="none" spc="0" normalizeH="0" baseline="0" noProof="0" dirty="0">
              <a:ln>
                <a:noFill/>
              </a:ln>
              <a:solidFill>
                <a:schemeClr val="bg1"/>
              </a:solidFill>
              <a:effectLst/>
              <a:uLnTx/>
              <a:uFillTx/>
              <a:latin typeface="Montserrat"/>
              <a:ea typeface="+mn-ea"/>
              <a:cs typeface="+mn-cs"/>
            </a:rPr>
            <a:t>Dirección de Minería Empresarial </a:t>
          </a:r>
          <a:endParaRPr lang="es-MX" sz="1400" kern="1200" dirty="0">
            <a:solidFill>
              <a:schemeClr val="bg1"/>
            </a:solidFill>
          </a:endParaRPr>
        </a:p>
      </dsp:txBody>
      <dsp:txXfrm>
        <a:off x="3151" y="2204076"/>
        <a:ext cx="3039829" cy="725208"/>
      </dsp:txXfrm>
    </dsp:sp>
    <dsp:sp modelId="{D3369B0F-F384-A641-8697-0AF1CD3A2937}">
      <dsp:nvSpPr>
        <dsp:cNvPr id="0" name=""/>
        <dsp:cNvSpPr/>
      </dsp:nvSpPr>
      <dsp:spPr>
        <a:xfrm>
          <a:off x="3314733" y="2204076"/>
          <a:ext cx="3450720" cy="740194"/>
        </a:xfrm>
        <a:prstGeom prst="rect">
          <a:avLst/>
        </a:prstGeom>
        <a:solidFill>
          <a:schemeClr val="accent6">
            <a:lumMod val="75000"/>
          </a:schemeClr>
        </a:solidFill>
        <a:ln w="12700" cap="flat" cmpd="sng" algn="ctr">
          <a:noFill/>
          <a:prstDash val="solid"/>
          <a:miter lim="800000"/>
        </a:ln>
        <a:effectLst>
          <a:glow rad="63500">
            <a:schemeClr val="accent4">
              <a:satMod val="175000"/>
              <a:alpha val="40000"/>
            </a:schemeClr>
          </a:glow>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ClrTx/>
            <a:buSzTx/>
            <a:buFontTx/>
            <a:buNone/>
          </a:pPr>
          <a:r>
            <a:rPr kumimoji="0" lang="es-ES" sz="1400" b="0" i="0" u="none" strike="noStrike" kern="1200" cap="none" spc="0" normalizeH="0" baseline="0" noProof="0" dirty="0">
              <a:ln>
                <a:noFill/>
              </a:ln>
              <a:solidFill>
                <a:schemeClr val="bg1"/>
              </a:solidFill>
              <a:effectLst/>
              <a:uLnTx/>
              <a:uFillTx/>
              <a:latin typeface="Montserrat"/>
              <a:ea typeface="+mn-ea"/>
              <a:cs typeface="+mn-cs"/>
            </a:rPr>
            <a:t>Dirección de Formalización Minera </a:t>
          </a:r>
          <a:endParaRPr lang="es-MX" sz="1400" kern="1200" dirty="0"/>
        </a:p>
      </dsp:txBody>
      <dsp:txXfrm>
        <a:off x="3314733" y="2204076"/>
        <a:ext cx="3450720" cy="740194"/>
      </dsp:txXfrm>
    </dsp:sp>
    <dsp:sp modelId="{440FC64A-FB6D-9840-B4BA-035C92D11BFB}">
      <dsp:nvSpPr>
        <dsp:cNvPr id="0" name=""/>
        <dsp:cNvSpPr/>
      </dsp:nvSpPr>
      <dsp:spPr>
        <a:xfrm>
          <a:off x="7000587" y="1337852"/>
          <a:ext cx="2023714" cy="655057"/>
        </a:xfrm>
        <a:prstGeom prst="rect">
          <a:avLst/>
        </a:prstGeom>
        <a:solidFill>
          <a:schemeClr val="bg2">
            <a:lumMod val="50000"/>
          </a:schemeClr>
        </a:solidFill>
        <a:ln w="12700" cap="flat" cmpd="sng" algn="ctr">
          <a:noFill/>
          <a:prstDash val="solid"/>
          <a:miter lim="800000"/>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ClrTx/>
            <a:buSzTx/>
            <a:buFontTx/>
            <a:buNone/>
          </a:pPr>
          <a:r>
            <a:rPr kumimoji="0" lang="es-ES" sz="1600" b="0" i="0" u="none" strike="noStrike" kern="1200" cap="none" spc="0" normalizeH="0" baseline="0" noProof="0" dirty="0">
              <a:ln>
                <a:noFill/>
              </a:ln>
              <a:solidFill>
                <a:schemeClr val="bg1"/>
              </a:solidFill>
              <a:effectLst/>
              <a:uLnTx/>
              <a:uFillTx/>
              <a:latin typeface="Montserrat"/>
              <a:ea typeface="+mn-ea"/>
              <a:cs typeface="+mn-cs"/>
            </a:rPr>
            <a:t>Viceministerio de Energía</a:t>
          </a:r>
          <a:endParaRPr lang="es-MX" sz="1600" kern="1200" dirty="0"/>
        </a:p>
      </dsp:txBody>
      <dsp:txXfrm>
        <a:off x="7000587" y="1337852"/>
        <a:ext cx="2023714" cy="655057"/>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a:extLst>
              <a:ext uri="{FF2B5EF4-FFF2-40B4-BE49-F238E27FC236}">
                <a16:creationId xmlns:a16="http://schemas.microsoft.com/office/drawing/2014/main" id="{7DE8F55E-3564-59E0-6AB4-0A68F599327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a:p>
        </p:txBody>
      </p:sp>
      <p:sp>
        <p:nvSpPr>
          <p:cNvPr id="3" name="Marcador de fecha 2">
            <a:extLst>
              <a:ext uri="{FF2B5EF4-FFF2-40B4-BE49-F238E27FC236}">
                <a16:creationId xmlns:a16="http://schemas.microsoft.com/office/drawing/2014/main" id="{F2C491CA-AD82-21DA-B6AF-104C3C64927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065CE21-4FFD-43E4-9BE1-44B69E389DE4}" type="datetimeFigureOut">
              <a:rPr lang="es-CO" smtClean="0"/>
              <a:t>23/02/2026</a:t>
            </a:fld>
            <a:endParaRPr lang="es-CO"/>
          </a:p>
        </p:txBody>
      </p:sp>
      <p:sp>
        <p:nvSpPr>
          <p:cNvPr id="4" name="Marcador de pie de página 3">
            <a:extLst>
              <a:ext uri="{FF2B5EF4-FFF2-40B4-BE49-F238E27FC236}">
                <a16:creationId xmlns:a16="http://schemas.microsoft.com/office/drawing/2014/main" id="{84018EA8-D50D-6048-06A1-98CC923A5FF1}"/>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a:p>
        </p:txBody>
      </p:sp>
      <p:sp>
        <p:nvSpPr>
          <p:cNvPr id="5" name="Marcador de número de diapositiva 4">
            <a:extLst>
              <a:ext uri="{FF2B5EF4-FFF2-40B4-BE49-F238E27FC236}">
                <a16:creationId xmlns:a16="http://schemas.microsoft.com/office/drawing/2014/main" id="{9F885154-3EB1-CC47-4591-C970E8A909C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55897CF-0428-44F3-9C91-0685A4FB6EB6}" type="slidenum">
              <a:rPr lang="es-CO" smtClean="0"/>
              <a:t>‹Nº›</a:t>
            </a:fld>
            <a:endParaRPr lang="es-CO"/>
          </a:p>
        </p:txBody>
      </p:sp>
    </p:spTree>
    <p:extLst>
      <p:ext uri="{BB962C8B-B14F-4D97-AF65-F5344CB8AC3E}">
        <p14:creationId xmlns:p14="http://schemas.microsoft.com/office/powerpoint/2010/main" val="89006162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C8BE0A-784E-4E10-88B9-E0CBF038341E}" type="datetimeFigureOut">
              <a:rPr lang="es-CO" smtClean="0"/>
              <a:t>23/02/2026</a:t>
            </a:fld>
            <a:endParaRPr lang="es-CO"/>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CO"/>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E5721E6-BC0B-4E7F-9A29-323A05948D57}" type="slidenum">
              <a:rPr lang="es-CO" smtClean="0"/>
              <a:t>‹Nº›</a:t>
            </a:fld>
            <a:endParaRPr lang="es-CO"/>
          </a:p>
        </p:txBody>
      </p:sp>
    </p:spTree>
    <p:extLst>
      <p:ext uri="{BB962C8B-B14F-4D97-AF65-F5344CB8AC3E}">
        <p14:creationId xmlns:p14="http://schemas.microsoft.com/office/powerpoint/2010/main" val="8277695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2AA099-3E3F-E50E-D814-8ED5C4EEF146}"/>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CB501DF0-2C5D-00AF-E859-7AA095BFD7AA}"/>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1D6FE3D7-8FA7-8B95-9655-CEE88328158C}"/>
              </a:ext>
            </a:extLst>
          </p:cNvPr>
          <p:cNvSpPr>
            <a:spLocks noGrp="1"/>
          </p:cNvSpPr>
          <p:nvPr>
            <p:ph type="body" idx="1"/>
          </p:nvPr>
        </p:nvSpPr>
        <p:spPr/>
        <p:txBody>
          <a:bodyPr/>
          <a:lstStyle/>
          <a:p>
            <a:endParaRPr lang="es-CO"/>
          </a:p>
        </p:txBody>
      </p:sp>
      <p:sp>
        <p:nvSpPr>
          <p:cNvPr id="4" name="Marcador de número de diapositiva 3">
            <a:extLst>
              <a:ext uri="{FF2B5EF4-FFF2-40B4-BE49-F238E27FC236}">
                <a16:creationId xmlns:a16="http://schemas.microsoft.com/office/drawing/2014/main" id="{E8948E7E-E82A-4265-3442-4F41BB86793E}"/>
              </a:ext>
            </a:extLst>
          </p:cNvPr>
          <p:cNvSpPr>
            <a:spLocks noGrp="1"/>
          </p:cNvSpPr>
          <p:nvPr>
            <p:ph type="sldNum" sz="quarter" idx="5"/>
          </p:nvPr>
        </p:nvSpPr>
        <p:spPr/>
        <p:txBody>
          <a:bodyPr/>
          <a:lstStyle/>
          <a:p>
            <a:fld id="{3D690D4D-BA3D-4CDC-850D-5A4EA68A45C9}" type="slidenum">
              <a:rPr lang="es-CO" smtClean="0"/>
              <a:t>25</a:t>
            </a:fld>
            <a:endParaRPr lang="es-CO"/>
          </a:p>
        </p:txBody>
      </p:sp>
    </p:spTree>
    <p:extLst>
      <p:ext uri="{BB962C8B-B14F-4D97-AF65-F5344CB8AC3E}">
        <p14:creationId xmlns:p14="http://schemas.microsoft.com/office/powerpoint/2010/main" val="278656938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pic>
        <p:nvPicPr>
          <p:cNvPr id="12" name="Imagen 11">
            <a:extLst>
              <a:ext uri="{FF2B5EF4-FFF2-40B4-BE49-F238E27FC236}">
                <a16:creationId xmlns:a16="http://schemas.microsoft.com/office/drawing/2014/main" id="{6805B226-F693-E23A-0AC6-0487A3BCF4D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8100"/>
            <a:ext cx="12191733" cy="6858149"/>
          </a:xfrm>
          <a:prstGeom prst="rect">
            <a:avLst/>
          </a:prstGeom>
        </p:spPr>
      </p:pic>
      <p:sp>
        <p:nvSpPr>
          <p:cNvPr id="2" name="Título 1">
            <a:extLst>
              <a:ext uri="{FF2B5EF4-FFF2-40B4-BE49-F238E27FC236}">
                <a16:creationId xmlns:a16="http://schemas.microsoft.com/office/drawing/2014/main" id="{62C092A5-DE25-767F-031F-CE0639AC53CE}"/>
              </a:ext>
            </a:extLst>
          </p:cNvPr>
          <p:cNvSpPr>
            <a:spLocks noGrp="1"/>
          </p:cNvSpPr>
          <p:nvPr>
            <p:ph type="ctrTitle"/>
          </p:nvPr>
        </p:nvSpPr>
        <p:spPr>
          <a:xfrm>
            <a:off x="1524000" y="1122363"/>
            <a:ext cx="9144000" cy="2387600"/>
          </a:xfrm>
        </p:spPr>
        <p:txBody>
          <a:bodyPr anchor="b"/>
          <a:lstStyle>
            <a:lvl1pPr algn="ctr">
              <a:defRPr sz="6000"/>
            </a:lvl1pPr>
          </a:lstStyle>
          <a:p>
            <a:r>
              <a:rPr lang="es-ES" dirty="0"/>
              <a:t>Haga clic para modificar el estilo de título del patrón</a:t>
            </a:r>
            <a:endParaRPr lang="es-CO" dirty="0"/>
          </a:p>
        </p:txBody>
      </p:sp>
      <p:sp>
        <p:nvSpPr>
          <p:cNvPr id="3" name="Subtítulo 2">
            <a:extLst>
              <a:ext uri="{FF2B5EF4-FFF2-40B4-BE49-F238E27FC236}">
                <a16:creationId xmlns:a16="http://schemas.microsoft.com/office/drawing/2014/main" id="{61259010-DBE2-D34D-D879-AC7A1D28336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a:extLst>
              <a:ext uri="{FF2B5EF4-FFF2-40B4-BE49-F238E27FC236}">
                <a16:creationId xmlns:a16="http://schemas.microsoft.com/office/drawing/2014/main" id="{528C31B2-286A-C9C4-E01D-E40D72576A79}"/>
              </a:ext>
            </a:extLst>
          </p:cNvPr>
          <p:cNvSpPr>
            <a:spLocks noGrp="1"/>
          </p:cNvSpPr>
          <p:nvPr>
            <p:ph type="dt" sz="half" idx="10"/>
          </p:nvPr>
        </p:nvSpPr>
        <p:spPr/>
        <p:txBody>
          <a:bodyPr/>
          <a:lstStyle/>
          <a:p>
            <a:fld id="{856A6FAC-9192-436B-870E-80DDE60983C7}" type="datetimeFigureOut">
              <a:rPr lang="es-CO" smtClean="0"/>
              <a:t>23/02/2026</a:t>
            </a:fld>
            <a:endParaRPr lang="es-CO"/>
          </a:p>
        </p:txBody>
      </p:sp>
      <p:sp>
        <p:nvSpPr>
          <p:cNvPr id="5" name="Marcador de pie de página 4">
            <a:extLst>
              <a:ext uri="{FF2B5EF4-FFF2-40B4-BE49-F238E27FC236}">
                <a16:creationId xmlns:a16="http://schemas.microsoft.com/office/drawing/2014/main" id="{591D1DDB-6CC7-9360-8F7F-08FF87C5D7B4}"/>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DEC3D685-36E9-396E-8492-722E755FAF4F}"/>
              </a:ext>
            </a:extLst>
          </p:cNvPr>
          <p:cNvSpPr>
            <a:spLocks noGrp="1"/>
          </p:cNvSpPr>
          <p:nvPr>
            <p:ph type="sldNum" sz="quarter" idx="12"/>
          </p:nvPr>
        </p:nvSpPr>
        <p:spPr/>
        <p:txBody>
          <a:bodyPr/>
          <a:lstStyle/>
          <a:p>
            <a:fld id="{C74CBB0B-5D0C-43FE-9043-22172208F6F8}" type="slidenum">
              <a:rPr lang="es-CO" smtClean="0"/>
              <a:t>‹Nº›</a:t>
            </a:fld>
            <a:endParaRPr lang="es-CO"/>
          </a:p>
        </p:txBody>
      </p:sp>
    </p:spTree>
    <p:extLst>
      <p:ext uri="{BB962C8B-B14F-4D97-AF65-F5344CB8AC3E}">
        <p14:creationId xmlns:p14="http://schemas.microsoft.com/office/powerpoint/2010/main" val="19152558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4911F9C-4982-DC10-47A7-6087D7976D8D}"/>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CA2D4D84-B18F-DC4C-91BD-C2D2452F670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a:extLst>
              <a:ext uri="{FF2B5EF4-FFF2-40B4-BE49-F238E27FC236}">
                <a16:creationId xmlns:a16="http://schemas.microsoft.com/office/drawing/2014/main" id="{F14A5BCA-21FB-4F80-5D90-71B92FADA72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1DC4DC66-6DB7-E14E-1352-1E2E2ED4EDE4}"/>
              </a:ext>
            </a:extLst>
          </p:cNvPr>
          <p:cNvSpPr>
            <a:spLocks noGrp="1"/>
          </p:cNvSpPr>
          <p:nvPr>
            <p:ph type="dt" sz="half" idx="10"/>
          </p:nvPr>
        </p:nvSpPr>
        <p:spPr/>
        <p:txBody>
          <a:bodyPr/>
          <a:lstStyle/>
          <a:p>
            <a:fld id="{856A6FAC-9192-436B-870E-80DDE60983C7}" type="datetimeFigureOut">
              <a:rPr lang="es-CO" smtClean="0"/>
              <a:t>23/02/2026</a:t>
            </a:fld>
            <a:endParaRPr lang="es-CO"/>
          </a:p>
        </p:txBody>
      </p:sp>
      <p:sp>
        <p:nvSpPr>
          <p:cNvPr id="6" name="Marcador de pie de página 5">
            <a:extLst>
              <a:ext uri="{FF2B5EF4-FFF2-40B4-BE49-F238E27FC236}">
                <a16:creationId xmlns:a16="http://schemas.microsoft.com/office/drawing/2014/main" id="{15AEA652-EF40-005F-FF90-AD253E40DB70}"/>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9E9AB725-99AA-BB55-8E39-F039EB14A8E6}"/>
              </a:ext>
            </a:extLst>
          </p:cNvPr>
          <p:cNvSpPr>
            <a:spLocks noGrp="1"/>
          </p:cNvSpPr>
          <p:nvPr>
            <p:ph type="sldNum" sz="quarter" idx="12"/>
          </p:nvPr>
        </p:nvSpPr>
        <p:spPr/>
        <p:txBody>
          <a:bodyPr/>
          <a:lstStyle/>
          <a:p>
            <a:fld id="{C74CBB0B-5D0C-43FE-9043-22172208F6F8}" type="slidenum">
              <a:rPr lang="es-CO" smtClean="0"/>
              <a:t>‹Nº›</a:t>
            </a:fld>
            <a:endParaRPr lang="es-CO"/>
          </a:p>
        </p:txBody>
      </p:sp>
    </p:spTree>
    <p:extLst>
      <p:ext uri="{BB962C8B-B14F-4D97-AF65-F5344CB8AC3E}">
        <p14:creationId xmlns:p14="http://schemas.microsoft.com/office/powerpoint/2010/main" val="2950964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9E65C95-5503-7D88-003E-0E2E5F911302}"/>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posición de imagen 2">
            <a:extLst>
              <a:ext uri="{FF2B5EF4-FFF2-40B4-BE49-F238E27FC236}">
                <a16:creationId xmlns:a16="http://schemas.microsoft.com/office/drawing/2014/main" id="{93AC4D1E-48F0-A1F3-F9C4-7B875CE887C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a:extLst>
              <a:ext uri="{FF2B5EF4-FFF2-40B4-BE49-F238E27FC236}">
                <a16:creationId xmlns:a16="http://schemas.microsoft.com/office/drawing/2014/main" id="{31F0E517-DE99-33E7-2751-3A45597C88D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F9892408-C707-58E8-CE35-B1C506B77F0F}"/>
              </a:ext>
            </a:extLst>
          </p:cNvPr>
          <p:cNvSpPr>
            <a:spLocks noGrp="1"/>
          </p:cNvSpPr>
          <p:nvPr>
            <p:ph type="dt" sz="half" idx="10"/>
          </p:nvPr>
        </p:nvSpPr>
        <p:spPr/>
        <p:txBody>
          <a:bodyPr/>
          <a:lstStyle/>
          <a:p>
            <a:fld id="{856A6FAC-9192-436B-870E-80DDE60983C7}" type="datetimeFigureOut">
              <a:rPr lang="es-CO" smtClean="0"/>
              <a:t>23/02/2026</a:t>
            </a:fld>
            <a:endParaRPr lang="es-CO"/>
          </a:p>
        </p:txBody>
      </p:sp>
      <p:sp>
        <p:nvSpPr>
          <p:cNvPr id="6" name="Marcador de pie de página 5">
            <a:extLst>
              <a:ext uri="{FF2B5EF4-FFF2-40B4-BE49-F238E27FC236}">
                <a16:creationId xmlns:a16="http://schemas.microsoft.com/office/drawing/2014/main" id="{A65293AC-92C2-E7E4-0ECB-1F609042D46A}"/>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5AB57530-0A48-7CB0-27F9-91E065538C46}"/>
              </a:ext>
            </a:extLst>
          </p:cNvPr>
          <p:cNvSpPr>
            <a:spLocks noGrp="1"/>
          </p:cNvSpPr>
          <p:nvPr>
            <p:ph type="sldNum" sz="quarter" idx="12"/>
          </p:nvPr>
        </p:nvSpPr>
        <p:spPr/>
        <p:txBody>
          <a:bodyPr/>
          <a:lstStyle/>
          <a:p>
            <a:fld id="{C74CBB0B-5D0C-43FE-9043-22172208F6F8}" type="slidenum">
              <a:rPr lang="es-CO" smtClean="0"/>
              <a:t>‹Nº›</a:t>
            </a:fld>
            <a:endParaRPr lang="es-CO"/>
          </a:p>
        </p:txBody>
      </p:sp>
    </p:spTree>
    <p:extLst>
      <p:ext uri="{BB962C8B-B14F-4D97-AF65-F5344CB8AC3E}">
        <p14:creationId xmlns:p14="http://schemas.microsoft.com/office/powerpoint/2010/main" val="37526661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505C3E2-E170-9268-25A1-AE60BCD4A181}"/>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6FDC4665-0C8C-E09A-7C93-4DB3CB0A64FB}"/>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3863F176-85B0-9D54-437B-996F56A1D5B9}"/>
              </a:ext>
            </a:extLst>
          </p:cNvPr>
          <p:cNvSpPr>
            <a:spLocks noGrp="1"/>
          </p:cNvSpPr>
          <p:nvPr>
            <p:ph type="dt" sz="half" idx="10"/>
          </p:nvPr>
        </p:nvSpPr>
        <p:spPr/>
        <p:txBody>
          <a:bodyPr/>
          <a:lstStyle/>
          <a:p>
            <a:fld id="{856A6FAC-9192-436B-870E-80DDE60983C7}" type="datetimeFigureOut">
              <a:rPr lang="es-CO" smtClean="0"/>
              <a:t>23/02/2026</a:t>
            </a:fld>
            <a:endParaRPr lang="es-CO"/>
          </a:p>
        </p:txBody>
      </p:sp>
      <p:sp>
        <p:nvSpPr>
          <p:cNvPr id="5" name="Marcador de pie de página 4">
            <a:extLst>
              <a:ext uri="{FF2B5EF4-FFF2-40B4-BE49-F238E27FC236}">
                <a16:creationId xmlns:a16="http://schemas.microsoft.com/office/drawing/2014/main" id="{AD9FF4C6-8C08-CBB4-3CE2-59E6FA53D104}"/>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0DD7E2D5-E6C7-D872-FB2D-BAF970486C9F}"/>
              </a:ext>
            </a:extLst>
          </p:cNvPr>
          <p:cNvSpPr>
            <a:spLocks noGrp="1"/>
          </p:cNvSpPr>
          <p:nvPr>
            <p:ph type="sldNum" sz="quarter" idx="12"/>
          </p:nvPr>
        </p:nvSpPr>
        <p:spPr/>
        <p:txBody>
          <a:bodyPr/>
          <a:lstStyle/>
          <a:p>
            <a:fld id="{C74CBB0B-5D0C-43FE-9043-22172208F6F8}" type="slidenum">
              <a:rPr lang="es-CO" smtClean="0"/>
              <a:t>‹Nº›</a:t>
            </a:fld>
            <a:endParaRPr lang="es-CO"/>
          </a:p>
        </p:txBody>
      </p:sp>
    </p:spTree>
    <p:extLst>
      <p:ext uri="{BB962C8B-B14F-4D97-AF65-F5344CB8AC3E}">
        <p14:creationId xmlns:p14="http://schemas.microsoft.com/office/powerpoint/2010/main" val="25280545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2BAB6635-A1FA-05FB-BAB0-2B865D5253CF}"/>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86005000-C67B-39FC-C963-1BE222E2F73B}"/>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7277B06B-FF69-1B1F-5058-EED75F49A9FE}"/>
              </a:ext>
            </a:extLst>
          </p:cNvPr>
          <p:cNvSpPr>
            <a:spLocks noGrp="1"/>
          </p:cNvSpPr>
          <p:nvPr>
            <p:ph type="dt" sz="half" idx="10"/>
          </p:nvPr>
        </p:nvSpPr>
        <p:spPr/>
        <p:txBody>
          <a:bodyPr/>
          <a:lstStyle/>
          <a:p>
            <a:fld id="{856A6FAC-9192-436B-870E-80DDE60983C7}" type="datetimeFigureOut">
              <a:rPr lang="es-CO" smtClean="0"/>
              <a:t>23/02/2026</a:t>
            </a:fld>
            <a:endParaRPr lang="es-CO"/>
          </a:p>
        </p:txBody>
      </p:sp>
      <p:sp>
        <p:nvSpPr>
          <p:cNvPr id="5" name="Marcador de pie de página 4">
            <a:extLst>
              <a:ext uri="{FF2B5EF4-FFF2-40B4-BE49-F238E27FC236}">
                <a16:creationId xmlns:a16="http://schemas.microsoft.com/office/drawing/2014/main" id="{9A1E3432-7CD9-B690-69AF-9AB3EC20FD42}"/>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40FBBF71-D1BB-B37A-0A5C-4B7A1432A52A}"/>
              </a:ext>
            </a:extLst>
          </p:cNvPr>
          <p:cNvSpPr>
            <a:spLocks noGrp="1"/>
          </p:cNvSpPr>
          <p:nvPr>
            <p:ph type="sldNum" sz="quarter" idx="12"/>
          </p:nvPr>
        </p:nvSpPr>
        <p:spPr/>
        <p:txBody>
          <a:bodyPr/>
          <a:lstStyle/>
          <a:p>
            <a:fld id="{C74CBB0B-5D0C-43FE-9043-22172208F6F8}" type="slidenum">
              <a:rPr lang="es-CO" smtClean="0"/>
              <a:t>‹Nº›</a:t>
            </a:fld>
            <a:endParaRPr lang="es-CO"/>
          </a:p>
        </p:txBody>
      </p:sp>
    </p:spTree>
    <p:extLst>
      <p:ext uri="{BB962C8B-B14F-4D97-AF65-F5344CB8AC3E}">
        <p14:creationId xmlns:p14="http://schemas.microsoft.com/office/powerpoint/2010/main" val="198226546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6FF77B1-19D8-5C08-DC93-72B5D12BD157}"/>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O"/>
          </a:p>
        </p:txBody>
      </p:sp>
      <p:sp>
        <p:nvSpPr>
          <p:cNvPr id="3" name="Subtítulo 2">
            <a:extLst>
              <a:ext uri="{FF2B5EF4-FFF2-40B4-BE49-F238E27FC236}">
                <a16:creationId xmlns:a16="http://schemas.microsoft.com/office/drawing/2014/main" id="{DC9473B8-D057-4A7D-7596-E907A7D7CF6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a:extLst>
              <a:ext uri="{FF2B5EF4-FFF2-40B4-BE49-F238E27FC236}">
                <a16:creationId xmlns:a16="http://schemas.microsoft.com/office/drawing/2014/main" id="{66E8027A-85FF-BC63-E741-063BAC51F198}"/>
              </a:ext>
            </a:extLst>
          </p:cNvPr>
          <p:cNvSpPr>
            <a:spLocks noGrp="1"/>
          </p:cNvSpPr>
          <p:nvPr>
            <p:ph type="dt" sz="half" idx="10"/>
          </p:nvPr>
        </p:nvSpPr>
        <p:spPr/>
        <p:txBody>
          <a:bodyPr/>
          <a:lstStyle/>
          <a:p>
            <a:fld id="{579D8BF5-68AB-4EEB-A208-ABC471B5174C}" type="datetimeFigureOut">
              <a:rPr lang="es-CO" smtClean="0"/>
              <a:t>23/02/2026</a:t>
            </a:fld>
            <a:endParaRPr lang="es-CO"/>
          </a:p>
        </p:txBody>
      </p:sp>
      <p:sp>
        <p:nvSpPr>
          <p:cNvPr id="5" name="Marcador de pie de página 4">
            <a:extLst>
              <a:ext uri="{FF2B5EF4-FFF2-40B4-BE49-F238E27FC236}">
                <a16:creationId xmlns:a16="http://schemas.microsoft.com/office/drawing/2014/main" id="{5E91F311-AD82-F62D-A76E-0F7C54C3EDD3}"/>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87235A37-2F93-FDF4-4F84-3EEFE3A962CA}"/>
              </a:ext>
            </a:extLst>
          </p:cNvPr>
          <p:cNvSpPr>
            <a:spLocks noGrp="1"/>
          </p:cNvSpPr>
          <p:nvPr>
            <p:ph type="sldNum" sz="quarter" idx="12"/>
          </p:nvPr>
        </p:nvSpPr>
        <p:spPr/>
        <p:txBody>
          <a:bodyPr/>
          <a:lstStyle/>
          <a:p>
            <a:fld id="{B3A79AD8-ACD0-4AAD-B98C-346DA940C966}" type="slidenum">
              <a:rPr lang="es-CO" smtClean="0"/>
              <a:t>‹Nº›</a:t>
            </a:fld>
            <a:endParaRPr lang="es-CO"/>
          </a:p>
        </p:txBody>
      </p:sp>
    </p:spTree>
    <p:extLst>
      <p:ext uri="{BB962C8B-B14F-4D97-AF65-F5344CB8AC3E}">
        <p14:creationId xmlns:p14="http://schemas.microsoft.com/office/powerpoint/2010/main" val="76881287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C929F6C-2676-81EB-C89C-8058BC2FA468}"/>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F90889A3-73BF-2CE6-882B-A1A3BEF4A1CF}"/>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3C2F3187-F1C6-2BFB-A85E-1ECA7281ED35}"/>
              </a:ext>
            </a:extLst>
          </p:cNvPr>
          <p:cNvSpPr>
            <a:spLocks noGrp="1"/>
          </p:cNvSpPr>
          <p:nvPr>
            <p:ph type="dt" sz="half" idx="10"/>
          </p:nvPr>
        </p:nvSpPr>
        <p:spPr/>
        <p:txBody>
          <a:bodyPr/>
          <a:lstStyle/>
          <a:p>
            <a:fld id="{579D8BF5-68AB-4EEB-A208-ABC471B5174C}" type="datetimeFigureOut">
              <a:rPr lang="es-CO" smtClean="0"/>
              <a:t>23/02/2026</a:t>
            </a:fld>
            <a:endParaRPr lang="es-CO"/>
          </a:p>
        </p:txBody>
      </p:sp>
      <p:sp>
        <p:nvSpPr>
          <p:cNvPr id="5" name="Marcador de pie de página 4">
            <a:extLst>
              <a:ext uri="{FF2B5EF4-FFF2-40B4-BE49-F238E27FC236}">
                <a16:creationId xmlns:a16="http://schemas.microsoft.com/office/drawing/2014/main" id="{3D289D81-7EB5-BA02-50E7-8BE7B63503DF}"/>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1443C4ED-CBE0-DD70-1361-DD4CCBAEBDD0}"/>
              </a:ext>
            </a:extLst>
          </p:cNvPr>
          <p:cNvSpPr>
            <a:spLocks noGrp="1"/>
          </p:cNvSpPr>
          <p:nvPr>
            <p:ph type="sldNum" sz="quarter" idx="12"/>
          </p:nvPr>
        </p:nvSpPr>
        <p:spPr/>
        <p:txBody>
          <a:bodyPr/>
          <a:lstStyle/>
          <a:p>
            <a:fld id="{B3A79AD8-ACD0-4AAD-B98C-346DA940C966}" type="slidenum">
              <a:rPr lang="es-CO" smtClean="0"/>
              <a:t>‹Nº›</a:t>
            </a:fld>
            <a:endParaRPr lang="es-CO"/>
          </a:p>
        </p:txBody>
      </p:sp>
    </p:spTree>
    <p:extLst>
      <p:ext uri="{BB962C8B-B14F-4D97-AF65-F5344CB8AC3E}">
        <p14:creationId xmlns:p14="http://schemas.microsoft.com/office/powerpoint/2010/main" val="8344218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08CB5D3-CA17-B72F-EAA4-D87C4D4DD373}"/>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F2451168-54B4-3A00-D549-39C2653E2C55}"/>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7AFCD501-6FA7-FC37-19F2-87A1A17478C7}"/>
              </a:ext>
            </a:extLst>
          </p:cNvPr>
          <p:cNvSpPr>
            <a:spLocks noGrp="1"/>
          </p:cNvSpPr>
          <p:nvPr>
            <p:ph type="dt" sz="half" idx="10"/>
          </p:nvPr>
        </p:nvSpPr>
        <p:spPr/>
        <p:txBody>
          <a:bodyPr/>
          <a:lstStyle/>
          <a:p>
            <a:fld id="{579D8BF5-68AB-4EEB-A208-ABC471B5174C}" type="datetimeFigureOut">
              <a:rPr lang="es-CO" smtClean="0"/>
              <a:t>23/02/2026</a:t>
            </a:fld>
            <a:endParaRPr lang="es-CO"/>
          </a:p>
        </p:txBody>
      </p:sp>
      <p:sp>
        <p:nvSpPr>
          <p:cNvPr id="5" name="Marcador de pie de página 4">
            <a:extLst>
              <a:ext uri="{FF2B5EF4-FFF2-40B4-BE49-F238E27FC236}">
                <a16:creationId xmlns:a16="http://schemas.microsoft.com/office/drawing/2014/main" id="{21A45139-8874-3FC1-2CCD-293769D5736B}"/>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23A7AC13-47AB-3C96-5C13-1EA9605A9E7F}"/>
              </a:ext>
            </a:extLst>
          </p:cNvPr>
          <p:cNvSpPr>
            <a:spLocks noGrp="1"/>
          </p:cNvSpPr>
          <p:nvPr>
            <p:ph type="sldNum" sz="quarter" idx="12"/>
          </p:nvPr>
        </p:nvSpPr>
        <p:spPr/>
        <p:txBody>
          <a:bodyPr/>
          <a:lstStyle/>
          <a:p>
            <a:fld id="{B3A79AD8-ACD0-4AAD-B98C-346DA940C966}" type="slidenum">
              <a:rPr lang="es-CO" smtClean="0"/>
              <a:t>‹Nº›</a:t>
            </a:fld>
            <a:endParaRPr lang="es-CO"/>
          </a:p>
        </p:txBody>
      </p:sp>
    </p:spTree>
    <p:extLst>
      <p:ext uri="{BB962C8B-B14F-4D97-AF65-F5344CB8AC3E}">
        <p14:creationId xmlns:p14="http://schemas.microsoft.com/office/powerpoint/2010/main" val="76409672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E7FEC11-45B2-D784-B82A-D897B1F9F6DD}"/>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3C10B05E-5307-9798-F0A2-90D4398949B5}"/>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a:extLst>
              <a:ext uri="{FF2B5EF4-FFF2-40B4-BE49-F238E27FC236}">
                <a16:creationId xmlns:a16="http://schemas.microsoft.com/office/drawing/2014/main" id="{EDC9D9F1-4044-A85E-9921-95A4F8839A5D}"/>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a:extLst>
              <a:ext uri="{FF2B5EF4-FFF2-40B4-BE49-F238E27FC236}">
                <a16:creationId xmlns:a16="http://schemas.microsoft.com/office/drawing/2014/main" id="{5D0B035E-1C50-D93D-CC7C-FCA1207E960B}"/>
              </a:ext>
            </a:extLst>
          </p:cNvPr>
          <p:cNvSpPr>
            <a:spLocks noGrp="1"/>
          </p:cNvSpPr>
          <p:nvPr>
            <p:ph type="dt" sz="half" idx="10"/>
          </p:nvPr>
        </p:nvSpPr>
        <p:spPr/>
        <p:txBody>
          <a:bodyPr/>
          <a:lstStyle/>
          <a:p>
            <a:fld id="{579D8BF5-68AB-4EEB-A208-ABC471B5174C}" type="datetimeFigureOut">
              <a:rPr lang="es-CO" smtClean="0"/>
              <a:t>23/02/2026</a:t>
            </a:fld>
            <a:endParaRPr lang="es-CO"/>
          </a:p>
        </p:txBody>
      </p:sp>
      <p:sp>
        <p:nvSpPr>
          <p:cNvPr id="6" name="Marcador de pie de página 5">
            <a:extLst>
              <a:ext uri="{FF2B5EF4-FFF2-40B4-BE49-F238E27FC236}">
                <a16:creationId xmlns:a16="http://schemas.microsoft.com/office/drawing/2014/main" id="{DB7103B4-77FF-ACD4-8D31-E7B6094BF8A7}"/>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02EA96F9-0D51-C2C8-3999-40E7B8579691}"/>
              </a:ext>
            </a:extLst>
          </p:cNvPr>
          <p:cNvSpPr>
            <a:spLocks noGrp="1"/>
          </p:cNvSpPr>
          <p:nvPr>
            <p:ph type="sldNum" sz="quarter" idx="12"/>
          </p:nvPr>
        </p:nvSpPr>
        <p:spPr/>
        <p:txBody>
          <a:bodyPr/>
          <a:lstStyle/>
          <a:p>
            <a:fld id="{B3A79AD8-ACD0-4AAD-B98C-346DA940C966}" type="slidenum">
              <a:rPr lang="es-CO" smtClean="0"/>
              <a:t>‹Nº›</a:t>
            </a:fld>
            <a:endParaRPr lang="es-CO"/>
          </a:p>
        </p:txBody>
      </p:sp>
    </p:spTree>
    <p:extLst>
      <p:ext uri="{BB962C8B-B14F-4D97-AF65-F5344CB8AC3E}">
        <p14:creationId xmlns:p14="http://schemas.microsoft.com/office/powerpoint/2010/main" val="39196635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6FDFB39-BDD7-2C86-C1E8-B34A5CD474B1}"/>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6A7640AF-E83E-AA0C-2226-0417359ED1F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43F463C6-FFE4-B772-2AB6-AB136425778B}"/>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a:extLst>
              <a:ext uri="{FF2B5EF4-FFF2-40B4-BE49-F238E27FC236}">
                <a16:creationId xmlns:a16="http://schemas.microsoft.com/office/drawing/2014/main" id="{AC0E1D61-5C43-9002-862F-5F9DB35EF70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651E4CDC-9E0A-C532-82E2-7366F51CD369}"/>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a:extLst>
              <a:ext uri="{FF2B5EF4-FFF2-40B4-BE49-F238E27FC236}">
                <a16:creationId xmlns:a16="http://schemas.microsoft.com/office/drawing/2014/main" id="{4B46FF26-3E5D-400E-445A-EEEAA3ADB7CD}"/>
              </a:ext>
            </a:extLst>
          </p:cNvPr>
          <p:cNvSpPr>
            <a:spLocks noGrp="1"/>
          </p:cNvSpPr>
          <p:nvPr>
            <p:ph type="dt" sz="half" idx="10"/>
          </p:nvPr>
        </p:nvSpPr>
        <p:spPr/>
        <p:txBody>
          <a:bodyPr/>
          <a:lstStyle/>
          <a:p>
            <a:fld id="{579D8BF5-68AB-4EEB-A208-ABC471B5174C}" type="datetimeFigureOut">
              <a:rPr lang="es-CO" smtClean="0"/>
              <a:t>23/02/2026</a:t>
            </a:fld>
            <a:endParaRPr lang="es-CO"/>
          </a:p>
        </p:txBody>
      </p:sp>
      <p:sp>
        <p:nvSpPr>
          <p:cNvPr id="8" name="Marcador de pie de página 7">
            <a:extLst>
              <a:ext uri="{FF2B5EF4-FFF2-40B4-BE49-F238E27FC236}">
                <a16:creationId xmlns:a16="http://schemas.microsoft.com/office/drawing/2014/main" id="{8C71E5F8-570A-E8CA-8D0D-4C36145C66AC}"/>
              </a:ext>
            </a:extLst>
          </p:cNvPr>
          <p:cNvSpPr>
            <a:spLocks noGrp="1"/>
          </p:cNvSpPr>
          <p:nvPr>
            <p:ph type="ftr" sz="quarter" idx="11"/>
          </p:nvPr>
        </p:nvSpPr>
        <p:spPr/>
        <p:txBody>
          <a:bodyPr/>
          <a:lstStyle/>
          <a:p>
            <a:endParaRPr lang="es-CO"/>
          </a:p>
        </p:txBody>
      </p:sp>
      <p:sp>
        <p:nvSpPr>
          <p:cNvPr id="9" name="Marcador de número de diapositiva 8">
            <a:extLst>
              <a:ext uri="{FF2B5EF4-FFF2-40B4-BE49-F238E27FC236}">
                <a16:creationId xmlns:a16="http://schemas.microsoft.com/office/drawing/2014/main" id="{7340E12C-0D76-B0AD-E7E2-125D6D5D4B65}"/>
              </a:ext>
            </a:extLst>
          </p:cNvPr>
          <p:cNvSpPr>
            <a:spLocks noGrp="1"/>
          </p:cNvSpPr>
          <p:nvPr>
            <p:ph type="sldNum" sz="quarter" idx="12"/>
          </p:nvPr>
        </p:nvSpPr>
        <p:spPr/>
        <p:txBody>
          <a:bodyPr/>
          <a:lstStyle/>
          <a:p>
            <a:fld id="{B3A79AD8-ACD0-4AAD-B98C-346DA940C966}" type="slidenum">
              <a:rPr lang="es-CO" smtClean="0"/>
              <a:t>‹Nº›</a:t>
            </a:fld>
            <a:endParaRPr lang="es-CO"/>
          </a:p>
        </p:txBody>
      </p:sp>
    </p:spTree>
    <p:extLst>
      <p:ext uri="{BB962C8B-B14F-4D97-AF65-F5344CB8AC3E}">
        <p14:creationId xmlns:p14="http://schemas.microsoft.com/office/powerpoint/2010/main" val="88322390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781CD98-AA81-48A9-C1AA-36FBE80FED0D}"/>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fecha 2">
            <a:extLst>
              <a:ext uri="{FF2B5EF4-FFF2-40B4-BE49-F238E27FC236}">
                <a16:creationId xmlns:a16="http://schemas.microsoft.com/office/drawing/2014/main" id="{B6544A31-832D-F68E-3D18-784F823A9384}"/>
              </a:ext>
            </a:extLst>
          </p:cNvPr>
          <p:cNvSpPr>
            <a:spLocks noGrp="1"/>
          </p:cNvSpPr>
          <p:nvPr>
            <p:ph type="dt" sz="half" idx="10"/>
          </p:nvPr>
        </p:nvSpPr>
        <p:spPr/>
        <p:txBody>
          <a:bodyPr/>
          <a:lstStyle/>
          <a:p>
            <a:fld id="{579D8BF5-68AB-4EEB-A208-ABC471B5174C}" type="datetimeFigureOut">
              <a:rPr lang="es-CO" smtClean="0"/>
              <a:t>23/02/2026</a:t>
            </a:fld>
            <a:endParaRPr lang="es-CO"/>
          </a:p>
        </p:txBody>
      </p:sp>
      <p:sp>
        <p:nvSpPr>
          <p:cNvPr id="4" name="Marcador de pie de página 3">
            <a:extLst>
              <a:ext uri="{FF2B5EF4-FFF2-40B4-BE49-F238E27FC236}">
                <a16:creationId xmlns:a16="http://schemas.microsoft.com/office/drawing/2014/main" id="{7EA7A762-6F8A-8331-0FA9-4AF801CA9459}"/>
              </a:ext>
            </a:extLst>
          </p:cNvPr>
          <p:cNvSpPr>
            <a:spLocks noGrp="1"/>
          </p:cNvSpPr>
          <p:nvPr>
            <p:ph type="ftr" sz="quarter" idx="11"/>
          </p:nvPr>
        </p:nvSpPr>
        <p:spPr/>
        <p:txBody>
          <a:bodyPr/>
          <a:lstStyle/>
          <a:p>
            <a:endParaRPr lang="es-CO"/>
          </a:p>
        </p:txBody>
      </p:sp>
      <p:sp>
        <p:nvSpPr>
          <p:cNvPr id="5" name="Marcador de número de diapositiva 4">
            <a:extLst>
              <a:ext uri="{FF2B5EF4-FFF2-40B4-BE49-F238E27FC236}">
                <a16:creationId xmlns:a16="http://schemas.microsoft.com/office/drawing/2014/main" id="{61867D72-F890-65C1-7724-A2CC620D781B}"/>
              </a:ext>
            </a:extLst>
          </p:cNvPr>
          <p:cNvSpPr>
            <a:spLocks noGrp="1"/>
          </p:cNvSpPr>
          <p:nvPr>
            <p:ph type="sldNum" sz="quarter" idx="12"/>
          </p:nvPr>
        </p:nvSpPr>
        <p:spPr/>
        <p:txBody>
          <a:bodyPr/>
          <a:lstStyle/>
          <a:p>
            <a:fld id="{B3A79AD8-ACD0-4AAD-B98C-346DA940C966}" type="slidenum">
              <a:rPr lang="es-CO" smtClean="0"/>
              <a:t>‹Nº›</a:t>
            </a:fld>
            <a:endParaRPr lang="es-CO"/>
          </a:p>
        </p:txBody>
      </p:sp>
    </p:spTree>
    <p:extLst>
      <p:ext uri="{BB962C8B-B14F-4D97-AF65-F5344CB8AC3E}">
        <p14:creationId xmlns:p14="http://schemas.microsoft.com/office/powerpoint/2010/main" val="5637391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3" name="Marcador de fecha 2">
            <a:extLst>
              <a:ext uri="{FF2B5EF4-FFF2-40B4-BE49-F238E27FC236}">
                <a16:creationId xmlns:a16="http://schemas.microsoft.com/office/drawing/2014/main" id="{6AD64394-963E-D625-32AA-BDFC76B6E81B}"/>
              </a:ext>
            </a:extLst>
          </p:cNvPr>
          <p:cNvSpPr>
            <a:spLocks noGrp="1"/>
          </p:cNvSpPr>
          <p:nvPr>
            <p:ph type="dt" sz="half" idx="10"/>
          </p:nvPr>
        </p:nvSpPr>
        <p:spPr/>
        <p:txBody>
          <a:bodyPr/>
          <a:lstStyle/>
          <a:p>
            <a:fld id="{856A6FAC-9192-436B-870E-80DDE60983C7}" type="datetimeFigureOut">
              <a:rPr lang="es-CO" smtClean="0"/>
              <a:t>23/02/2026</a:t>
            </a:fld>
            <a:endParaRPr lang="es-CO"/>
          </a:p>
        </p:txBody>
      </p:sp>
      <p:sp>
        <p:nvSpPr>
          <p:cNvPr id="4" name="Marcador de pie de página 3">
            <a:extLst>
              <a:ext uri="{FF2B5EF4-FFF2-40B4-BE49-F238E27FC236}">
                <a16:creationId xmlns:a16="http://schemas.microsoft.com/office/drawing/2014/main" id="{C0F68054-34D7-9279-DFD5-715512BF4F92}"/>
              </a:ext>
            </a:extLst>
          </p:cNvPr>
          <p:cNvSpPr>
            <a:spLocks noGrp="1"/>
          </p:cNvSpPr>
          <p:nvPr>
            <p:ph type="ftr" sz="quarter" idx="11"/>
          </p:nvPr>
        </p:nvSpPr>
        <p:spPr/>
        <p:txBody>
          <a:bodyPr/>
          <a:lstStyle/>
          <a:p>
            <a:endParaRPr lang="es-CO"/>
          </a:p>
        </p:txBody>
      </p:sp>
      <p:sp>
        <p:nvSpPr>
          <p:cNvPr id="5" name="Marcador de número de diapositiva 4">
            <a:extLst>
              <a:ext uri="{FF2B5EF4-FFF2-40B4-BE49-F238E27FC236}">
                <a16:creationId xmlns:a16="http://schemas.microsoft.com/office/drawing/2014/main" id="{4916C35A-4761-CBE9-49AD-2C3A4928C1E2}"/>
              </a:ext>
            </a:extLst>
          </p:cNvPr>
          <p:cNvSpPr>
            <a:spLocks noGrp="1"/>
          </p:cNvSpPr>
          <p:nvPr>
            <p:ph type="sldNum" sz="quarter" idx="12"/>
          </p:nvPr>
        </p:nvSpPr>
        <p:spPr/>
        <p:txBody>
          <a:bodyPr/>
          <a:lstStyle/>
          <a:p>
            <a:fld id="{C74CBB0B-5D0C-43FE-9043-22172208F6F8}" type="slidenum">
              <a:rPr lang="es-CO" smtClean="0"/>
              <a:t>‹Nº›</a:t>
            </a:fld>
            <a:endParaRPr lang="es-CO"/>
          </a:p>
        </p:txBody>
      </p:sp>
      <p:pic>
        <p:nvPicPr>
          <p:cNvPr id="7" name="Imagen 6">
            <a:extLst>
              <a:ext uri="{FF2B5EF4-FFF2-40B4-BE49-F238E27FC236}">
                <a16:creationId xmlns:a16="http://schemas.microsoft.com/office/drawing/2014/main" id="{3F03094B-3B2A-4C1A-84F1-903486D2D07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150"/>
            <a:ext cx="12192000" cy="6858298"/>
          </a:xfrm>
          <a:prstGeom prst="rect">
            <a:avLst/>
          </a:prstGeom>
        </p:spPr>
      </p:pic>
    </p:spTree>
    <p:extLst>
      <p:ext uri="{BB962C8B-B14F-4D97-AF65-F5344CB8AC3E}">
        <p14:creationId xmlns:p14="http://schemas.microsoft.com/office/powerpoint/2010/main" val="10345613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9E67600B-4404-4F51-B0DE-9C3A10D9CE51}"/>
              </a:ext>
            </a:extLst>
          </p:cNvPr>
          <p:cNvSpPr>
            <a:spLocks noGrp="1"/>
          </p:cNvSpPr>
          <p:nvPr>
            <p:ph type="dt" sz="half" idx="10"/>
          </p:nvPr>
        </p:nvSpPr>
        <p:spPr/>
        <p:txBody>
          <a:bodyPr/>
          <a:lstStyle/>
          <a:p>
            <a:fld id="{579D8BF5-68AB-4EEB-A208-ABC471B5174C}" type="datetimeFigureOut">
              <a:rPr lang="es-CO" smtClean="0"/>
              <a:t>23/02/2026</a:t>
            </a:fld>
            <a:endParaRPr lang="es-CO"/>
          </a:p>
        </p:txBody>
      </p:sp>
      <p:sp>
        <p:nvSpPr>
          <p:cNvPr id="3" name="Marcador de pie de página 2">
            <a:extLst>
              <a:ext uri="{FF2B5EF4-FFF2-40B4-BE49-F238E27FC236}">
                <a16:creationId xmlns:a16="http://schemas.microsoft.com/office/drawing/2014/main" id="{2CAD9A3C-C4D7-D897-832D-E091B81F2B31}"/>
              </a:ext>
            </a:extLst>
          </p:cNvPr>
          <p:cNvSpPr>
            <a:spLocks noGrp="1"/>
          </p:cNvSpPr>
          <p:nvPr>
            <p:ph type="ftr" sz="quarter" idx="11"/>
          </p:nvPr>
        </p:nvSpPr>
        <p:spPr/>
        <p:txBody>
          <a:bodyPr/>
          <a:lstStyle/>
          <a:p>
            <a:endParaRPr lang="es-CO"/>
          </a:p>
        </p:txBody>
      </p:sp>
      <p:sp>
        <p:nvSpPr>
          <p:cNvPr id="4" name="Marcador de número de diapositiva 3">
            <a:extLst>
              <a:ext uri="{FF2B5EF4-FFF2-40B4-BE49-F238E27FC236}">
                <a16:creationId xmlns:a16="http://schemas.microsoft.com/office/drawing/2014/main" id="{A5D4EAF3-6683-DD00-0DE1-91DD6C04B397}"/>
              </a:ext>
            </a:extLst>
          </p:cNvPr>
          <p:cNvSpPr>
            <a:spLocks noGrp="1"/>
          </p:cNvSpPr>
          <p:nvPr>
            <p:ph type="sldNum" sz="quarter" idx="12"/>
          </p:nvPr>
        </p:nvSpPr>
        <p:spPr/>
        <p:txBody>
          <a:bodyPr/>
          <a:lstStyle/>
          <a:p>
            <a:fld id="{B3A79AD8-ACD0-4AAD-B98C-346DA940C966}" type="slidenum">
              <a:rPr lang="es-CO" smtClean="0"/>
              <a:t>‹Nº›</a:t>
            </a:fld>
            <a:endParaRPr lang="es-CO"/>
          </a:p>
        </p:txBody>
      </p:sp>
    </p:spTree>
    <p:extLst>
      <p:ext uri="{BB962C8B-B14F-4D97-AF65-F5344CB8AC3E}">
        <p14:creationId xmlns:p14="http://schemas.microsoft.com/office/powerpoint/2010/main" val="150710978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603BF99-ECDB-FBB8-E843-36735F2B08AD}"/>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02EB0AEC-29DF-ECC5-7F96-08A772772C0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a:extLst>
              <a:ext uri="{FF2B5EF4-FFF2-40B4-BE49-F238E27FC236}">
                <a16:creationId xmlns:a16="http://schemas.microsoft.com/office/drawing/2014/main" id="{8948573C-16C0-807E-E18F-2BAFB994B79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051B1344-CF40-910E-7682-1901F5BB0FF2}"/>
              </a:ext>
            </a:extLst>
          </p:cNvPr>
          <p:cNvSpPr>
            <a:spLocks noGrp="1"/>
          </p:cNvSpPr>
          <p:nvPr>
            <p:ph type="dt" sz="half" idx="10"/>
          </p:nvPr>
        </p:nvSpPr>
        <p:spPr/>
        <p:txBody>
          <a:bodyPr/>
          <a:lstStyle/>
          <a:p>
            <a:fld id="{579D8BF5-68AB-4EEB-A208-ABC471B5174C}" type="datetimeFigureOut">
              <a:rPr lang="es-CO" smtClean="0"/>
              <a:t>23/02/2026</a:t>
            </a:fld>
            <a:endParaRPr lang="es-CO"/>
          </a:p>
        </p:txBody>
      </p:sp>
      <p:sp>
        <p:nvSpPr>
          <p:cNvPr id="6" name="Marcador de pie de página 5">
            <a:extLst>
              <a:ext uri="{FF2B5EF4-FFF2-40B4-BE49-F238E27FC236}">
                <a16:creationId xmlns:a16="http://schemas.microsoft.com/office/drawing/2014/main" id="{03836391-5F98-116F-2C2E-0E5F3F0A1CD5}"/>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D761A7FA-6F38-40BD-5A48-0506E053A2D4}"/>
              </a:ext>
            </a:extLst>
          </p:cNvPr>
          <p:cNvSpPr>
            <a:spLocks noGrp="1"/>
          </p:cNvSpPr>
          <p:nvPr>
            <p:ph type="sldNum" sz="quarter" idx="12"/>
          </p:nvPr>
        </p:nvSpPr>
        <p:spPr/>
        <p:txBody>
          <a:bodyPr/>
          <a:lstStyle/>
          <a:p>
            <a:fld id="{B3A79AD8-ACD0-4AAD-B98C-346DA940C966}" type="slidenum">
              <a:rPr lang="es-CO" smtClean="0"/>
              <a:t>‹Nº›</a:t>
            </a:fld>
            <a:endParaRPr lang="es-CO"/>
          </a:p>
        </p:txBody>
      </p:sp>
    </p:spTree>
    <p:extLst>
      <p:ext uri="{BB962C8B-B14F-4D97-AF65-F5344CB8AC3E}">
        <p14:creationId xmlns:p14="http://schemas.microsoft.com/office/powerpoint/2010/main" val="406724333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FF10CE1-F344-855D-5758-59A224488471}"/>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posición de imagen 2">
            <a:extLst>
              <a:ext uri="{FF2B5EF4-FFF2-40B4-BE49-F238E27FC236}">
                <a16:creationId xmlns:a16="http://schemas.microsoft.com/office/drawing/2014/main" id="{0EFEB638-1825-E7E7-9DA7-7C98937E731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a:extLst>
              <a:ext uri="{FF2B5EF4-FFF2-40B4-BE49-F238E27FC236}">
                <a16:creationId xmlns:a16="http://schemas.microsoft.com/office/drawing/2014/main" id="{4E4C1C16-8596-4602-17ED-A0F437C35C6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A7021AA6-C3D3-B489-030D-35E8F9AD76B8}"/>
              </a:ext>
            </a:extLst>
          </p:cNvPr>
          <p:cNvSpPr>
            <a:spLocks noGrp="1"/>
          </p:cNvSpPr>
          <p:nvPr>
            <p:ph type="dt" sz="half" idx="10"/>
          </p:nvPr>
        </p:nvSpPr>
        <p:spPr/>
        <p:txBody>
          <a:bodyPr/>
          <a:lstStyle/>
          <a:p>
            <a:fld id="{579D8BF5-68AB-4EEB-A208-ABC471B5174C}" type="datetimeFigureOut">
              <a:rPr lang="es-CO" smtClean="0"/>
              <a:t>23/02/2026</a:t>
            </a:fld>
            <a:endParaRPr lang="es-CO"/>
          </a:p>
        </p:txBody>
      </p:sp>
      <p:sp>
        <p:nvSpPr>
          <p:cNvPr id="6" name="Marcador de pie de página 5">
            <a:extLst>
              <a:ext uri="{FF2B5EF4-FFF2-40B4-BE49-F238E27FC236}">
                <a16:creationId xmlns:a16="http://schemas.microsoft.com/office/drawing/2014/main" id="{4C13E7DE-81FD-E719-19EC-8F6D5852DF13}"/>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E6DD50BE-5203-2056-8D9D-65D7FBE4EFE4}"/>
              </a:ext>
            </a:extLst>
          </p:cNvPr>
          <p:cNvSpPr>
            <a:spLocks noGrp="1"/>
          </p:cNvSpPr>
          <p:nvPr>
            <p:ph type="sldNum" sz="quarter" idx="12"/>
          </p:nvPr>
        </p:nvSpPr>
        <p:spPr/>
        <p:txBody>
          <a:bodyPr/>
          <a:lstStyle/>
          <a:p>
            <a:fld id="{B3A79AD8-ACD0-4AAD-B98C-346DA940C966}" type="slidenum">
              <a:rPr lang="es-CO" smtClean="0"/>
              <a:t>‹Nº›</a:t>
            </a:fld>
            <a:endParaRPr lang="es-CO"/>
          </a:p>
        </p:txBody>
      </p:sp>
    </p:spTree>
    <p:extLst>
      <p:ext uri="{BB962C8B-B14F-4D97-AF65-F5344CB8AC3E}">
        <p14:creationId xmlns:p14="http://schemas.microsoft.com/office/powerpoint/2010/main" val="84037094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B138C30-D690-6001-AC67-90ECE0B72A4E}"/>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488E3171-1271-BE38-E9AB-90D195BF9307}"/>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4D3F4AA7-BBC5-9D83-3DF6-845A143D0FB6}"/>
              </a:ext>
            </a:extLst>
          </p:cNvPr>
          <p:cNvSpPr>
            <a:spLocks noGrp="1"/>
          </p:cNvSpPr>
          <p:nvPr>
            <p:ph type="dt" sz="half" idx="10"/>
          </p:nvPr>
        </p:nvSpPr>
        <p:spPr/>
        <p:txBody>
          <a:bodyPr/>
          <a:lstStyle/>
          <a:p>
            <a:fld id="{579D8BF5-68AB-4EEB-A208-ABC471B5174C}" type="datetimeFigureOut">
              <a:rPr lang="es-CO" smtClean="0"/>
              <a:t>23/02/2026</a:t>
            </a:fld>
            <a:endParaRPr lang="es-CO"/>
          </a:p>
        </p:txBody>
      </p:sp>
      <p:sp>
        <p:nvSpPr>
          <p:cNvPr id="5" name="Marcador de pie de página 4">
            <a:extLst>
              <a:ext uri="{FF2B5EF4-FFF2-40B4-BE49-F238E27FC236}">
                <a16:creationId xmlns:a16="http://schemas.microsoft.com/office/drawing/2014/main" id="{A4831AF8-D835-9D9E-44DA-5B91664E4FB5}"/>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95A9C6B4-633E-ABB5-0D60-FDD61438D08E}"/>
              </a:ext>
            </a:extLst>
          </p:cNvPr>
          <p:cNvSpPr>
            <a:spLocks noGrp="1"/>
          </p:cNvSpPr>
          <p:nvPr>
            <p:ph type="sldNum" sz="quarter" idx="12"/>
          </p:nvPr>
        </p:nvSpPr>
        <p:spPr/>
        <p:txBody>
          <a:bodyPr/>
          <a:lstStyle/>
          <a:p>
            <a:fld id="{B3A79AD8-ACD0-4AAD-B98C-346DA940C966}" type="slidenum">
              <a:rPr lang="es-CO" smtClean="0"/>
              <a:t>‹Nº›</a:t>
            </a:fld>
            <a:endParaRPr lang="es-CO"/>
          </a:p>
        </p:txBody>
      </p:sp>
    </p:spTree>
    <p:extLst>
      <p:ext uri="{BB962C8B-B14F-4D97-AF65-F5344CB8AC3E}">
        <p14:creationId xmlns:p14="http://schemas.microsoft.com/office/powerpoint/2010/main" val="373350831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EEA4D6C6-148A-667D-AAAC-B285C6FED37F}"/>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61307110-422D-F02B-5A07-E4E8930AB4E7}"/>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B005E801-8078-343C-C859-BB6179788DCD}"/>
              </a:ext>
            </a:extLst>
          </p:cNvPr>
          <p:cNvSpPr>
            <a:spLocks noGrp="1"/>
          </p:cNvSpPr>
          <p:nvPr>
            <p:ph type="dt" sz="half" idx="10"/>
          </p:nvPr>
        </p:nvSpPr>
        <p:spPr/>
        <p:txBody>
          <a:bodyPr/>
          <a:lstStyle/>
          <a:p>
            <a:fld id="{579D8BF5-68AB-4EEB-A208-ABC471B5174C}" type="datetimeFigureOut">
              <a:rPr lang="es-CO" smtClean="0"/>
              <a:t>23/02/2026</a:t>
            </a:fld>
            <a:endParaRPr lang="es-CO"/>
          </a:p>
        </p:txBody>
      </p:sp>
      <p:sp>
        <p:nvSpPr>
          <p:cNvPr id="5" name="Marcador de pie de página 4">
            <a:extLst>
              <a:ext uri="{FF2B5EF4-FFF2-40B4-BE49-F238E27FC236}">
                <a16:creationId xmlns:a16="http://schemas.microsoft.com/office/drawing/2014/main" id="{615A9B9D-4C5F-3B53-80A5-E27C955C6A4A}"/>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C570BD74-BF67-1E67-64A7-67938A7ED267}"/>
              </a:ext>
            </a:extLst>
          </p:cNvPr>
          <p:cNvSpPr>
            <a:spLocks noGrp="1"/>
          </p:cNvSpPr>
          <p:nvPr>
            <p:ph type="sldNum" sz="quarter" idx="12"/>
          </p:nvPr>
        </p:nvSpPr>
        <p:spPr/>
        <p:txBody>
          <a:bodyPr/>
          <a:lstStyle/>
          <a:p>
            <a:fld id="{B3A79AD8-ACD0-4AAD-B98C-346DA940C966}" type="slidenum">
              <a:rPr lang="es-CO" smtClean="0"/>
              <a:t>‹Nº›</a:t>
            </a:fld>
            <a:endParaRPr lang="es-CO"/>
          </a:p>
        </p:txBody>
      </p:sp>
    </p:spTree>
    <p:extLst>
      <p:ext uri="{BB962C8B-B14F-4D97-AF65-F5344CB8AC3E}">
        <p14:creationId xmlns:p14="http://schemas.microsoft.com/office/powerpoint/2010/main" val="34306745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1_Diapositiva de título">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C4201D2B-7635-B428-D717-5BAA3AF3AB5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150"/>
            <a:ext cx="12192000" cy="6858298"/>
          </a:xfrm>
          <a:prstGeom prst="rect">
            <a:avLst/>
          </a:prstGeom>
        </p:spPr>
      </p:pic>
      <p:sp>
        <p:nvSpPr>
          <p:cNvPr id="2" name="Título 1">
            <a:extLst>
              <a:ext uri="{FF2B5EF4-FFF2-40B4-BE49-F238E27FC236}">
                <a16:creationId xmlns:a16="http://schemas.microsoft.com/office/drawing/2014/main" id="{62C092A5-DE25-767F-031F-CE0639AC53CE}"/>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O"/>
          </a:p>
        </p:txBody>
      </p:sp>
      <p:sp>
        <p:nvSpPr>
          <p:cNvPr id="3" name="Subtítulo 2">
            <a:extLst>
              <a:ext uri="{FF2B5EF4-FFF2-40B4-BE49-F238E27FC236}">
                <a16:creationId xmlns:a16="http://schemas.microsoft.com/office/drawing/2014/main" id="{61259010-DBE2-D34D-D879-AC7A1D28336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a:extLst>
              <a:ext uri="{FF2B5EF4-FFF2-40B4-BE49-F238E27FC236}">
                <a16:creationId xmlns:a16="http://schemas.microsoft.com/office/drawing/2014/main" id="{528C31B2-286A-C9C4-E01D-E40D72576A79}"/>
              </a:ext>
            </a:extLst>
          </p:cNvPr>
          <p:cNvSpPr>
            <a:spLocks noGrp="1"/>
          </p:cNvSpPr>
          <p:nvPr>
            <p:ph type="dt" sz="half" idx="10"/>
          </p:nvPr>
        </p:nvSpPr>
        <p:spPr/>
        <p:txBody>
          <a:bodyPr/>
          <a:lstStyle/>
          <a:p>
            <a:fld id="{856A6FAC-9192-436B-870E-80DDE60983C7}" type="datetimeFigureOut">
              <a:rPr lang="es-CO" smtClean="0"/>
              <a:t>23/02/2026</a:t>
            </a:fld>
            <a:endParaRPr lang="es-CO"/>
          </a:p>
        </p:txBody>
      </p:sp>
      <p:sp>
        <p:nvSpPr>
          <p:cNvPr id="5" name="Marcador de pie de página 4">
            <a:extLst>
              <a:ext uri="{FF2B5EF4-FFF2-40B4-BE49-F238E27FC236}">
                <a16:creationId xmlns:a16="http://schemas.microsoft.com/office/drawing/2014/main" id="{591D1DDB-6CC7-9360-8F7F-08FF87C5D7B4}"/>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DEC3D685-36E9-396E-8492-722E755FAF4F}"/>
              </a:ext>
            </a:extLst>
          </p:cNvPr>
          <p:cNvSpPr>
            <a:spLocks noGrp="1"/>
          </p:cNvSpPr>
          <p:nvPr>
            <p:ph type="sldNum" sz="quarter" idx="12"/>
          </p:nvPr>
        </p:nvSpPr>
        <p:spPr/>
        <p:txBody>
          <a:bodyPr/>
          <a:lstStyle/>
          <a:p>
            <a:fld id="{C74CBB0B-5D0C-43FE-9043-22172208F6F8}" type="slidenum">
              <a:rPr lang="es-CO" smtClean="0"/>
              <a:t>‹Nº›</a:t>
            </a:fld>
            <a:endParaRPr lang="es-CO"/>
          </a:p>
        </p:txBody>
      </p:sp>
      <p:pic>
        <p:nvPicPr>
          <p:cNvPr id="15" name="Imagen 14">
            <a:extLst>
              <a:ext uri="{FF2B5EF4-FFF2-40B4-BE49-F238E27FC236}">
                <a16:creationId xmlns:a16="http://schemas.microsoft.com/office/drawing/2014/main" id="{48622B45-69E8-E654-F840-BE4E7739D6B5}"/>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266" y="0"/>
            <a:ext cx="12191733" cy="6858148"/>
          </a:xfrm>
          <a:prstGeom prst="rect">
            <a:avLst/>
          </a:prstGeom>
        </p:spPr>
      </p:pic>
    </p:spTree>
    <p:extLst>
      <p:ext uri="{BB962C8B-B14F-4D97-AF65-F5344CB8AC3E}">
        <p14:creationId xmlns:p14="http://schemas.microsoft.com/office/powerpoint/2010/main" val="35722071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13D0CCB-4FFD-D76C-2516-7E388FCAB981}"/>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E1E21056-E582-22D1-6201-8C5FC793E53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77EB76F7-CED7-0277-AFCB-6886CB518DAF}"/>
              </a:ext>
            </a:extLst>
          </p:cNvPr>
          <p:cNvSpPr>
            <a:spLocks noGrp="1"/>
          </p:cNvSpPr>
          <p:nvPr>
            <p:ph type="dt" sz="half" idx="10"/>
          </p:nvPr>
        </p:nvSpPr>
        <p:spPr/>
        <p:txBody>
          <a:bodyPr/>
          <a:lstStyle/>
          <a:p>
            <a:fld id="{856A6FAC-9192-436B-870E-80DDE60983C7}" type="datetimeFigureOut">
              <a:rPr lang="es-CO" smtClean="0"/>
              <a:t>23/02/2026</a:t>
            </a:fld>
            <a:endParaRPr lang="es-CO"/>
          </a:p>
        </p:txBody>
      </p:sp>
      <p:sp>
        <p:nvSpPr>
          <p:cNvPr id="5" name="Marcador de pie de página 4">
            <a:extLst>
              <a:ext uri="{FF2B5EF4-FFF2-40B4-BE49-F238E27FC236}">
                <a16:creationId xmlns:a16="http://schemas.microsoft.com/office/drawing/2014/main" id="{A4C8B0CA-24C5-6F63-CBFA-9062B6F26213}"/>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053FA383-2ECC-136F-2454-358FD4FC2159}"/>
              </a:ext>
            </a:extLst>
          </p:cNvPr>
          <p:cNvSpPr>
            <a:spLocks noGrp="1"/>
          </p:cNvSpPr>
          <p:nvPr>
            <p:ph type="sldNum" sz="quarter" idx="12"/>
          </p:nvPr>
        </p:nvSpPr>
        <p:spPr/>
        <p:txBody>
          <a:bodyPr/>
          <a:lstStyle/>
          <a:p>
            <a:fld id="{C74CBB0B-5D0C-43FE-9043-22172208F6F8}" type="slidenum">
              <a:rPr lang="es-CO" smtClean="0"/>
              <a:t>‹Nº›</a:t>
            </a:fld>
            <a:endParaRPr lang="es-CO"/>
          </a:p>
        </p:txBody>
      </p:sp>
      <p:pic>
        <p:nvPicPr>
          <p:cNvPr id="18" name="Imagen 17">
            <a:extLst>
              <a:ext uri="{FF2B5EF4-FFF2-40B4-BE49-F238E27FC236}">
                <a16:creationId xmlns:a16="http://schemas.microsoft.com/office/drawing/2014/main" id="{0AA5E922-FFBC-CB5C-4592-D312DD3455A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150"/>
            <a:ext cx="12192000" cy="6858298"/>
          </a:xfrm>
          <a:prstGeom prst="rect">
            <a:avLst/>
          </a:prstGeom>
        </p:spPr>
      </p:pic>
    </p:spTree>
    <p:extLst>
      <p:ext uri="{BB962C8B-B14F-4D97-AF65-F5344CB8AC3E}">
        <p14:creationId xmlns:p14="http://schemas.microsoft.com/office/powerpoint/2010/main" val="3652379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0A0128F-3548-EBBF-BD29-1EB1D245720C}"/>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2B611771-8F44-52FC-9741-53E17FE3733D}"/>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CA0D0EFA-890A-CDAE-F1B6-CDA7C84A4BFA}"/>
              </a:ext>
            </a:extLst>
          </p:cNvPr>
          <p:cNvSpPr>
            <a:spLocks noGrp="1"/>
          </p:cNvSpPr>
          <p:nvPr>
            <p:ph type="dt" sz="half" idx="10"/>
          </p:nvPr>
        </p:nvSpPr>
        <p:spPr/>
        <p:txBody>
          <a:bodyPr/>
          <a:lstStyle/>
          <a:p>
            <a:fld id="{856A6FAC-9192-436B-870E-80DDE60983C7}" type="datetimeFigureOut">
              <a:rPr lang="es-CO" smtClean="0"/>
              <a:t>23/02/2026</a:t>
            </a:fld>
            <a:endParaRPr lang="es-CO"/>
          </a:p>
        </p:txBody>
      </p:sp>
      <p:sp>
        <p:nvSpPr>
          <p:cNvPr id="5" name="Marcador de pie de página 4">
            <a:extLst>
              <a:ext uri="{FF2B5EF4-FFF2-40B4-BE49-F238E27FC236}">
                <a16:creationId xmlns:a16="http://schemas.microsoft.com/office/drawing/2014/main" id="{9903C958-22C5-59D4-D584-C88407A5F5A3}"/>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D0441F80-8960-189A-2E8E-15505E6A0F98}"/>
              </a:ext>
            </a:extLst>
          </p:cNvPr>
          <p:cNvSpPr>
            <a:spLocks noGrp="1"/>
          </p:cNvSpPr>
          <p:nvPr>
            <p:ph type="sldNum" sz="quarter" idx="12"/>
          </p:nvPr>
        </p:nvSpPr>
        <p:spPr/>
        <p:txBody>
          <a:bodyPr/>
          <a:lstStyle/>
          <a:p>
            <a:fld id="{C74CBB0B-5D0C-43FE-9043-22172208F6F8}" type="slidenum">
              <a:rPr lang="es-CO" smtClean="0"/>
              <a:t>‹Nº›</a:t>
            </a:fld>
            <a:endParaRPr lang="es-CO"/>
          </a:p>
        </p:txBody>
      </p:sp>
      <p:pic>
        <p:nvPicPr>
          <p:cNvPr id="15" name="Imagen 14">
            <a:extLst>
              <a:ext uri="{FF2B5EF4-FFF2-40B4-BE49-F238E27FC236}">
                <a16:creationId xmlns:a16="http://schemas.microsoft.com/office/drawing/2014/main" id="{3B05C927-FCF5-0132-3B83-3AA55DB686B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66" y="0"/>
            <a:ext cx="12191733" cy="6858148"/>
          </a:xfrm>
          <a:prstGeom prst="rect">
            <a:avLst/>
          </a:prstGeom>
        </p:spPr>
      </p:pic>
    </p:spTree>
    <p:extLst>
      <p:ext uri="{BB962C8B-B14F-4D97-AF65-F5344CB8AC3E}">
        <p14:creationId xmlns:p14="http://schemas.microsoft.com/office/powerpoint/2010/main" val="20469703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531F210-8371-C703-B82E-47C593C78A20}"/>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0B15A348-98B3-3879-5E17-CB0127E64850}"/>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a:extLst>
              <a:ext uri="{FF2B5EF4-FFF2-40B4-BE49-F238E27FC236}">
                <a16:creationId xmlns:a16="http://schemas.microsoft.com/office/drawing/2014/main" id="{88F33D3A-1132-9B1A-B962-CD60ABDB6F59}"/>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a:extLst>
              <a:ext uri="{FF2B5EF4-FFF2-40B4-BE49-F238E27FC236}">
                <a16:creationId xmlns:a16="http://schemas.microsoft.com/office/drawing/2014/main" id="{81E0D49E-7178-69A3-8F58-4D4C48A6CEFA}"/>
              </a:ext>
            </a:extLst>
          </p:cNvPr>
          <p:cNvSpPr>
            <a:spLocks noGrp="1"/>
          </p:cNvSpPr>
          <p:nvPr>
            <p:ph type="dt" sz="half" idx="10"/>
          </p:nvPr>
        </p:nvSpPr>
        <p:spPr/>
        <p:txBody>
          <a:bodyPr/>
          <a:lstStyle/>
          <a:p>
            <a:fld id="{856A6FAC-9192-436B-870E-80DDE60983C7}" type="datetimeFigureOut">
              <a:rPr lang="es-CO" smtClean="0"/>
              <a:t>23/02/2026</a:t>
            </a:fld>
            <a:endParaRPr lang="es-CO"/>
          </a:p>
        </p:txBody>
      </p:sp>
      <p:sp>
        <p:nvSpPr>
          <p:cNvPr id="6" name="Marcador de pie de página 5">
            <a:extLst>
              <a:ext uri="{FF2B5EF4-FFF2-40B4-BE49-F238E27FC236}">
                <a16:creationId xmlns:a16="http://schemas.microsoft.com/office/drawing/2014/main" id="{2F5CC090-A935-39EC-1352-2703D7774C23}"/>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F9F37035-180E-0152-1228-EECA44274B02}"/>
              </a:ext>
            </a:extLst>
          </p:cNvPr>
          <p:cNvSpPr>
            <a:spLocks noGrp="1"/>
          </p:cNvSpPr>
          <p:nvPr>
            <p:ph type="sldNum" sz="quarter" idx="12"/>
          </p:nvPr>
        </p:nvSpPr>
        <p:spPr/>
        <p:txBody>
          <a:bodyPr/>
          <a:lstStyle/>
          <a:p>
            <a:fld id="{C74CBB0B-5D0C-43FE-9043-22172208F6F8}" type="slidenum">
              <a:rPr lang="es-CO" smtClean="0"/>
              <a:t>‹Nº›</a:t>
            </a:fld>
            <a:endParaRPr lang="es-CO"/>
          </a:p>
        </p:txBody>
      </p:sp>
    </p:spTree>
    <p:extLst>
      <p:ext uri="{BB962C8B-B14F-4D97-AF65-F5344CB8AC3E}">
        <p14:creationId xmlns:p14="http://schemas.microsoft.com/office/powerpoint/2010/main" val="9266938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ECAB338-F339-66BE-83C6-7A3F6FECC920}"/>
              </a:ext>
            </a:extLst>
          </p:cNvPr>
          <p:cNvSpPr>
            <a:spLocks noGrp="1"/>
          </p:cNvSpPr>
          <p:nvPr>
            <p:ph type="title"/>
          </p:nvPr>
        </p:nvSpPr>
        <p:spPr>
          <a:xfrm>
            <a:off x="839788" y="365125"/>
            <a:ext cx="10515600" cy="1325563"/>
          </a:xfrm>
        </p:spPr>
        <p:txBody>
          <a:bodyPr/>
          <a:lstStyle/>
          <a:p>
            <a:r>
              <a:rPr lang="es-ES" dirty="0"/>
              <a:t>Haga clic para modificar el estilo de título del patrón</a:t>
            </a:r>
            <a:endParaRPr lang="es-CO" dirty="0"/>
          </a:p>
        </p:txBody>
      </p:sp>
      <p:sp>
        <p:nvSpPr>
          <p:cNvPr id="3" name="Marcador de texto 2">
            <a:extLst>
              <a:ext uri="{FF2B5EF4-FFF2-40B4-BE49-F238E27FC236}">
                <a16:creationId xmlns:a16="http://schemas.microsoft.com/office/drawing/2014/main" id="{69935FC1-EFEA-9E70-C955-E0F46AFA991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dirty="0"/>
              <a:t>Haga clic para modificar los estilos de texto del patrón</a:t>
            </a:r>
          </a:p>
        </p:txBody>
      </p:sp>
      <p:sp>
        <p:nvSpPr>
          <p:cNvPr id="4" name="Marcador de contenido 3">
            <a:extLst>
              <a:ext uri="{FF2B5EF4-FFF2-40B4-BE49-F238E27FC236}">
                <a16:creationId xmlns:a16="http://schemas.microsoft.com/office/drawing/2014/main" id="{B52A0A90-FD8F-D098-9E3C-8B3903C7EAD4}"/>
              </a:ext>
            </a:extLst>
          </p:cNvPr>
          <p:cNvSpPr>
            <a:spLocks noGrp="1"/>
          </p:cNvSpPr>
          <p:nvPr>
            <p:ph sz="half" idx="2"/>
          </p:nvPr>
        </p:nvSpPr>
        <p:spPr>
          <a:xfrm>
            <a:off x="839788" y="2505075"/>
            <a:ext cx="5157787" cy="3684588"/>
          </a:xfrm>
        </p:spPr>
        <p:txBody>
          <a:body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CO" dirty="0"/>
          </a:p>
        </p:txBody>
      </p:sp>
      <p:sp>
        <p:nvSpPr>
          <p:cNvPr id="5" name="Marcador de texto 4">
            <a:extLst>
              <a:ext uri="{FF2B5EF4-FFF2-40B4-BE49-F238E27FC236}">
                <a16:creationId xmlns:a16="http://schemas.microsoft.com/office/drawing/2014/main" id="{A0F47486-611C-6371-6BFF-C8AADB90A80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25A5BFE2-9B56-F9FE-1317-1698B3D8A8E5}"/>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a:extLst>
              <a:ext uri="{FF2B5EF4-FFF2-40B4-BE49-F238E27FC236}">
                <a16:creationId xmlns:a16="http://schemas.microsoft.com/office/drawing/2014/main" id="{758251A3-C7BF-3DF9-1006-6349C94FA1F1}"/>
              </a:ext>
            </a:extLst>
          </p:cNvPr>
          <p:cNvSpPr>
            <a:spLocks noGrp="1"/>
          </p:cNvSpPr>
          <p:nvPr>
            <p:ph type="dt" sz="half" idx="10"/>
          </p:nvPr>
        </p:nvSpPr>
        <p:spPr/>
        <p:txBody>
          <a:bodyPr/>
          <a:lstStyle/>
          <a:p>
            <a:fld id="{856A6FAC-9192-436B-870E-80DDE60983C7}" type="datetimeFigureOut">
              <a:rPr lang="es-CO" smtClean="0"/>
              <a:t>23/02/2026</a:t>
            </a:fld>
            <a:endParaRPr lang="es-CO"/>
          </a:p>
        </p:txBody>
      </p:sp>
      <p:sp>
        <p:nvSpPr>
          <p:cNvPr id="8" name="Marcador de pie de página 7">
            <a:extLst>
              <a:ext uri="{FF2B5EF4-FFF2-40B4-BE49-F238E27FC236}">
                <a16:creationId xmlns:a16="http://schemas.microsoft.com/office/drawing/2014/main" id="{644687DF-C287-0B90-0384-AC46566F9DE1}"/>
              </a:ext>
            </a:extLst>
          </p:cNvPr>
          <p:cNvSpPr>
            <a:spLocks noGrp="1"/>
          </p:cNvSpPr>
          <p:nvPr>
            <p:ph type="ftr" sz="quarter" idx="11"/>
          </p:nvPr>
        </p:nvSpPr>
        <p:spPr/>
        <p:txBody>
          <a:bodyPr/>
          <a:lstStyle/>
          <a:p>
            <a:endParaRPr lang="es-CO"/>
          </a:p>
        </p:txBody>
      </p:sp>
      <p:sp>
        <p:nvSpPr>
          <p:cNvPr id="9" name="Marcador de número de diapositiva 8">
            <a:extLst>
              <a:ext uri="{FF2B5EF4-FFF2-40B4-BE49-F238E27FC236}">
                <a16:creationId xmlns:a16="http://schemas.microsoft.com/office/drawing/2014/main" id="{EB92D22D-0268-7F05-56E0-5963F89C291C}"/>
              </a:ext>
            </a:extLst>
          </p:cNvPr>
          <p:cNvSpPr>
            <a:spLocks noGrp="1"/>
          </p:cNvSpPr>
          <p:nvPr>
            <p:ph type="sldNum" sz="quarter" idx="12"/>
          </p:nvPr>
        </p:nvSpPr>
        <p:spPr/>
        <p:txBody>
          <a:bodyPr/>
          <a:lstStyle/>
          <a:p>
            <a:fld id="{C74CBB0B-5D0C-43FE-9043-22172208F6F8}" type="slidenum">
              <a:rPr lang="es-CO" smtClean="0"/>
              <a:t>‹Nº›</a:t>
            </a:fld>
            <a:endParaRPr lang="es-CO"/>
          </a:p>
        </p:txBody>
      </p:sp>
    </p:spTree>
    <p:extLst>
      <p:ext uri="{BB962C8B-B14F-4D97-AF65-F5344CB8AC3E}">
        <p14:creationId xmlns:p14="http://schemas.microsoft.com/office/powerpoint/2010/main" val="32573337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B5FE461-F01D-222B-4C7C-57D2AA8652C0}"/>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fecha 2">
            <a:extLst>
              <a:ext uri="{FF2B5EF4-FFF2-40B4-BE49-F238E27FC236}">
                <a16:creationId xmlns:a16="http://schemas.microsoft.com/office/drawing/2014/main" id="{5CFB908D-19D2-F83C-4039-D58C06ECA823}"/>
              </a:ext>
            </a:extLst>
          </p:cNvPr>
          <p:cNvSpPr>
            <a:spLocks noGrp="1"/>
          </p:cNvSpPr>
          <p:nvPr>
            <p:ph type="dt" sz="half" idx="10"/>
          </p:nvPr>
        </p:nvSpPr>
        <p:spPr/>
        <p:txBody>
          <a:bodyPr/>
          <a:lstStyle/>
          <a:p>
            <a:fld id="{856A6FAC-9192-436B-870E-80DDE60983C7}" type="datetimeFigureOut">
              <a:rPr lang="es-CO" smtClean="0"/>
              <a:t>23/02/2026</a:t>
            </a:fld>
            <a:endParaRPr lang="es-CO"/>
          </a:p>
        </p:txBody>
      </p:sp>
      <p:sp>
        <p:nvSpPr>
          <p:cNvPr id="4" name="Marcador de pie de página 3">
            <a:extLst>
              <a:ext uri="{FF2B5EF4-FFF2-40B4-BE49-F238E27FC236}">
                <a16:creationId xmlns:a16="http://schemas.microsoft.com/office/drawing/2014/main" id="{877D68EF-BFF2-A72E-07EE-5E72D7A4740D}"/>
              </a:ext>
            </a:extLst>
          </p:cNvPr>
          <p:cNvSpPr>
            <a:spLocks noGrp="1"/>
          </p:cNvSpPr>
          <p:nvPr>
            <p:ph type="ftr" sz="quarter" idx="11"/>
          </p:nvPr>
        </p:nvSpPr>
        <p:spPr/>
        <p:txBody>
          <a:bodyPr/>
          <a:lstStyle/>
          <a:p>
            <a:endParaRPr lang="es-CO"/>
          </a:p>
        </p:txBody>
      </p:sp>
      <p:sp>
        <p:nvSpPr>
          <p:cNvPr id="5" name="Marcador de número de diapositiva 4">
            <a:extLst>
              <a:ext uri="{FF2B5EF4-FFF2-40B4-BE49-F238E27FC236}">
                <a16:creationId xmlns:a16="http://schemas.microsoft.com/office/drawing/2014/main" id="{538FE25A-BF2A-CF99-7E87-C956434B72ED}"/>
              </a:ext>
            </a:extLst>
          </p:cNvPr>
          <p:cNvSpPr>
            <a:spLocks noGrp="1"/>
          </p:cNvSpPr>
          <p:nvPr>
            <p:ph type="sldNum" sz="quarter" idx="12"/>
          </p:nvPr>
        </p:nvSpPr>
        <p:spPr/>
        <p:txBody>
          <a:bodyPr/>
          <a:lstStyle/>
          <a:p>
            <a:fld id="{C74CBB0B-5D0C-43FE-9043-22172208F6F8}" type="slidenum">
              <a:rPr lang="es-CO" smtClean="0"/>
              <a:t>‹Nº›</a:t>
            </a:fld>
            <a:endParaRPr lang="es-CO"/>
          </a:p>
        </p:txBody>
      </p:sp>
    </p:spTree>
    <p:extLst>
      <p:ext uri="{BB962C8B-B14F-4D97-AF65-F5344CB8AC3E}">
        <p14:creationId xmlns:p14="http://schemas.microsoft.com/office/powerpoint/2010/main" val="12714246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DB9DC9B7-1E4F-7D26-4BD7-745061F4E257}"/>
              </a:ext>
            </a:extLst>
          </p:cNvPr>
          <p:cNvSpPr>
            <a:spLocks noGrp="1"/>
          </p:cNvSpPr>
          <p:nvPr>
            <p:ph type="dt" sz="half" idx="10"/>
          </p:nvPr>
        </p:nvSpPr>
        <p:spPr/>
        <p:txBody>
          <a:bodyPr/>
          <a:lstStyle/>
          <a:p>
            <a:fld id="{856A6FAC-9192-436B-870E-80DDE60983C7}" type="datetimeFigureOut">
              <a:rPr lang="es-CO" smtClean="0"/>
              <a:t>23/02/2026</a:t>
            </a:fld>
            <a:endParaRPr lang="es-CO"/>
          </a:p>
        </p:txBody>
      </p:sp>
      <p:sp>
        <p:nvSpPr>
          <p:cNvPr id="3" name="Marcador de pie de página 2">
            <a:extLst>
              <a:ext uri="{FF2B5EF4-FFF2-40B4-BE49-F238E27FC236}">
                <a16:creationId xmlns:a16="http://schemas.microsoft.com/office/drawing/2014/main" id="{9F5816B9-11D6-2A5A-0FD1-DB0FC94DB765}"/>
              </a:ext>
            </a:extLst>
          </p:cNvPr>
          <p:cNvSpPr>
            <a:spLocks noGrp="1"/>
          </p:cNvSpPr>
          <p:nvPr>
            <p:ph type="ftr" sz="quarter" idx="11"/>
          </p:nvPr>
        </p:nvSpPr>
        <p:spPr/>
        <p:txBody>
          <a:bodyPr/>
          <a:lstStyle/>
          <a:p>
            <a:endParaRPr lang="es-CO"/>
          </a:p>
        </p:txBody>
      </p:sp>
      <p:sp>
        <p:nvSpPr>
          <p:cNvPr id="4" name="Marcador de número de diapositiva 3">
            <a:extLst>
              <a:ext uri="{FF2B5EF4-FFF2-40B4-BE49-F238E27FC236}">
                <a16:creationId xmlns:a16="http://schemas.microsoft.com/office/drawing/2014/main" id="{D3A788D0-F4D3-2B6C-9239-17F58235B626}"/>
              </a:ext>
            </a:extLst>
          </p:cNvPr>
          <p:cNvSpPr>
            <a:spLocks noGrp="1"/>
          </p:cNvSpPr>
          <p:nvPr>
            <p:ph type="sldNum" sz="quarter" idx="12"/>
          </p:nvPr>
        </p:nvSpPr>
        <p:spPr/>
        <p:txBody>
          <a:bodyPr/>
          <a:lstStyle/>
          <a:p>
            <a:fld id="{C74CBB0B-5D0C-43FE-9043-22172208F6F8}" type="slidenum">
              <a:rPr lang="es-CO" smtClean="0"/>
              <a:t>‹Nº›</a:t>
            </a:fld>
            <a:endParaRPr lang="es-CO"/>
          </a:p>
        </p:txBody>
      </p:sp>
    </p:spTree>
    <p:extLst>
      <p:ext uri="{BB962C8B-B14F-4D97-AF65-F5344CB8AC3E}">
        <p14:creationId xmlns:p14="http://schemas.microsoft.com/office/powerpoint/2010/main" val="16627494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CF842174-351A-5C35-E775-1CDC59E1776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dirty="0"/>
              <a:t>Haga clic para modificar el estilo de título del patrón</a:t>
            </a:r>
            <a:endParaRPr lang="es-CO" dirty="0"/>
          </a:p>
        </p:txBody>
      </p:sp>
      <p:sp>
        <p:nvSpPr>
          <p:cNvPr id="3" name="Marcador de texto 2">
            <a:extLst>
              <a:ext uri="{FF2B5EF4-FFF2-40B4-BE49-F238E27FC236}">
                <a16:creationId xmlns:a16="http://schemas.microsoft.com/office/drawing/2014/main" id="{65D2E68F-9A0D-D89E-ED06-73EDB9E63B6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CO" dirty="0"/>
          </a:p>
        </p:txBody>
      </p:sp>
      <p:sp>
        <p:nvSpPr>
          <p:cNvPr id="4" name="Marcador de fecha 3">
            <a:extLst>
              <a:ext uri="{FF2B5EF4-FFF2-40B4-BE49-F238E27FC236}">
                <a16:creationId xmlns:a16="http://schemas.microsoft.com/office/drawing/2014/main" id="{D0A95696-420C-C45E-6F3E-ED258E8D8B8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56A6FAC-9192-436B-870E-80DDE60983C7}" type="datetimeFigureOut">
              <a:rPr lang="es-CO" smtClean="0"/>
              <a:t>23/02/2026</a:t>
            </a:fld>
            <a:endParaRPr lang="es-CO"/>
          </a:p>
        </p:txBody>
      </p:sp>
      <p:sp>
        <p:nvSpPr>
          <p:cNvPr id="5" name="Marcador de pie de página 4">
            <a:extLst>
              <a:ext uri="{FF2B5EF4-FFF2-40B4-BE49-F238E27FC236}">
                <a16:creationId xmlns:a16="http://schemas.microsoft.com/office/drawing/2014/main" id="{4BEF4216-2A8E-0656-28FD-6CAD51853C5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p>
        </p:txBody>
      </p:sp>
      <p:sp>
        <p:nvSpPr>
          <p:cNvPr id="6" name="Marcador de número de diapositiva 5">
            <a:extLst>
              <a:ext uri="{FF2B5EF4-FFF2-40B4-BE49-F238E27FC236}">
                <a16:creationId xmlns:a16="http://schemas.microsoft.com/office/drawing/2014/main" id="{26FEC2FF-6B1B-D345-F657-95FAADED47F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74CBB0B-5D0C-43FE-9043-22172208F6F8}" type="slidenum">
              <a:rPr lang="es-CO" smtClean="0"/>
              <a:t>‹Nº›</a:t>
            </a:fld>
            <a:endParaRPr lang="es-CO"/>
          </a:p>
        </p:txBody>
      </p:sp>
    </p:spTree>
    <p:extLst>
      <p:ext uri="{BB962C8B-B14F-4D97-AF65-F5344CB8AC3E}">
        <p14:creationId xmlns:p14="http://schemas.microsoft.com/office/powerpoint/2010/main" val="1326068950"/>
      </p:ext>
    </p:extLst>
  </p:cSld>
  <p:clrMap bg1="lt1" tx1="dk1" bg2="lt2" tx2="dk2" accent1="accent1" accent2="accent2" accent3="accent3" accent4="accent4" accent5="accent5" accent6="accent6" hlink="hlink" folHlink="folHlink"/>
  <p:sldLayoutIdLst>
    <p:sldLayoutId id="2147483649" r:id="rId1"/>
    <p:sldLayoutId id="2147483661" r:id="rId2"/>
    <p:sldLayoutId id="2147483660" r:id="rId3"/>
    <p:sldLayoutId id="2147483651" r:id="rId4"/>
    <p:sldLayoutId id="2147483650"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EE284C8B-74A6-1A23-6D67-2E1EF028398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B98647AC-06B6-354E-BF69-176A7777046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1107D99A-8303-9A6B-29BD-4AC6C05CC9C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579D8BF5-68AB-4EEB-A208-ABC471B5174C}" type="datetimeFigureOut">
              <a:rPr lang="es-CO" smtClean="0"/>
              <a:t>23/02/2026</a:t>
            </a:fld>
            <a:endParaRPr lang="es-CO"/>
          </a:p>
        </p:txBody>
      </p:sp>
      <p:sp>
        <p:nvSpPr>
          <p:cNvPr id="5" name="Marcador de pie de página 4">
            <a:extLst>
              <a:ext uri="{FF2B5EF4-FFF2-40B4-BE49-F238E27FC236}">
                <a16:creationId xmlns:a16="http://schemas.microsoft.com/office/drawing/2014/main" id="{9A8C9083-218C-8CEC-4824-87E8B4353D2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s-CO"/>
          </a:p>
        </p:txBody>
      </p:sp>
      <p:sp>
        <p:nvSpPr>
          <p:cNvPr id="6" name="Marcador de número de diapositiva 5">
            <a:extLst>
              <a:ext uri="{FF2B5EF4-FFF2-40B4-BE49-F238E27FC236}">
                <a16:creationId xmlns:a16="http://schemas.microsoft.com/office/drawing/2014/main" id="{BA30835B-1590-CF1C-1A96-1F67A9A228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3A79AD8-ACD0-4AAD-B98C-346DA940C966}" type="slidenum">
              <a:rPr lang="es-CO" smtClean="0"/>
              <a:t>‹Nº›</a:t>
            </a:fld>
            <a:endParaRPr lang="es-CO"/>
          </a:p>
        </p:txBody>
      </p:sp>
    </p:spTree>
    <p:extLst>
      <p:ext uri="{BB962C8B-B14F-4D97-AF65-F5344CB8AC3E}">
        <p14:creationId xmlns:p14="http://schemas.microsoft.com/office/powerpoint/2010/main" val="2190961947"/>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3.xml"/><Relationship Id="rId6" Type="http://schemas.openxmlformats.org/officeDocument/2006/relationships/image" Target="../media/image9.png"/><Relationship Id="rId5" Type="http://schemas.openxmlformats.org/officeDocument/2006/relationships/image" Target="../media/image8.jpeg"/><Relationship Id="rId4" Type="http://schemas.openxmlformats.org/officeDocument/2006/relationships/image" Target="../media/image7.jpeg"/></Relationships>
</file>

<file path=ppt/slides/_rels/slide2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e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hyperlink" Target="mailto:menergia@minenergia.gov.co" TargetMode="Externa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4">
            <a:extLst>
              <a:ext uri="{FF2B5EF4-FFF2-40B4-BE49-F238E27FC236}">
                <a16:creationId xmlns:a16="http://schemas.microsoft.com/office/drawing/2014/main" id="{B77BE6BE-A3F0-4CE0-A048-46AA06136360}"/>
              </a:ext>
            </a:extLst>
          </p:cNvPr>
          <p:cNvSpPr txBox="1"/>
          <p:nvPr/>
        </p:nvSpPr>
        <p:spPr>
          <a:xfrm>
            <a:off x="1357750" y="1478238"/>
            <a:ext cx="7597233" cy="2308324"/>
          </a:xfrm>
          <a:prstGeom prst="rect">
            <a:avLst/>
          </a:prstGeom>
          <a:noFill/>
        </p:spPr>
        <p:txBody>
          <a:bodyPr wrap="square" rtlCol="0">
            <a:spAutoFit/>
          </a:bodyPr>
          <a:lstStyle/>
          <a:p>
            <a:r>
              <a:rPr lang="es-ES" sz="4800" b="1" dirty="0">
                <a:solidFill>
                  <a:schemeClr val="bg1"/>
                </a:solidFill>
                <a:latin typeface="Montserrat ExtraBold" pitchFamily="2" charset="77"/>
              </a:rPr>
              <a:t>GENERALIDADES NORMATIVIDAD MINERA</a:t>
            </a:r>
          </a:p>
        </p:txBody>
      </p:sp>
      <p:sp>
        <p:nvSpPr>
          <p:cNvPr id="10" name="TextBox 6">
            <a:extLst>
              <a:ext uri="{FF2B5EF4-FFF2-40B4-BE49-F238E27FC236}">
                <a16:creationId xmlns:a16="http://schemas.microsoft.com/office/drawing/2014/main" id="{D0AF7C08-E3E1-4F9C-9472-0B7954F9867E}"/>
              </a:ext>
            </a:extLst>
          </p:cNvPr>
          <p:cNvSpPr txBox="1"/>
          <p:nvPr/>
        </p:nvSpPr>
        <p:spPr>
          <a:xfrm>
            <a:off x="1342252" y="5467027"/>
            <a:ext cx="6858516" cy="523220"/>
          </a:xfrm>
          <a:prstGeom prst="rect">
            <a:avLst/>
          </a:prstGeom>
          <a:noFill/>
        </p:spPr>
        <p:txBody>
          <a:bodyPr wrap="square" rtlCol="0">
            <a:spAutoFit/>
          </a:bodyPr>
          <a:lstStyle/>
          <a:p>
            <a:pPr algn="l"/>
            <a:r>
              <a:rPr lang="es-CO" sz="1400" b="1" spc="300" dirty="0">
                <a:solidFill>
                  <a:schemeClr val="bg1"/>
                </a:solidFill>
                <a:latin typeface="Montserrat Medium" pitchFamily="2" charset="77"/>
              </a:rPr>
              <a:t>Ministerio de Minas y Energía</a:t>
            </a:r>
          </a:p>
          <a:p>
            <a:pPr algn="l"/>
            <a:r>
              <a:rPr lang="es-CO" sz="1400" b="1" spc="300" dirty="0">
                <a:solidFill>
                  <a:schemeClr val="bg1"/>
                </a:solidFill>
                <a:latin typeface="Montserrat Medium" pitchFamily="2" charset="77"/>
              </a:rPr>
              <a:t>2026</a:t>
            </a:r>
          </a:p>
        </p:txBody>
      </p:sp>
      <p:cxnSp>
        <p:nvCxnSpPr>
          <p:cNvPr id="11" name="Conector recto 10">
            <a:extLst>
              <a:ext uri="{FF2B5EF4-FFF2-40B4-BE49-F238E27FC236}">
                <a16:creationId xmlns:a16="http://schemas.microsoft.com/office/drawing/2014/main" id="{57E3A3B8-A81E-430D-8EE1-886D494FCE1E}"/>
              </a:ext>
            </a:extLst>
          </p:cNvPr>
          <p:cNvCxnSpPr>
            <a:cxnSpLocks/>
          </p:cNvCxnSpPr>
          <p:nvPr/>
        </p:nvCxnSpPr>
        <p:spPr>
          <a:xfrm>
            <a:off x="1357750" y="3799828"/>
            <a:ext cx="7006761" cy="0"/>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0805981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4">
            <a:extLst>
              <a:ext uri="{FF2B5EF4-FFF2-40B4-BE49-F238E27FC236}">
                <a16:creationId xmlns:a16="http://schemas.microsoft.com/office/drawing/2014/main" id="{B77BE6BE-A3F0-4CE0-A048-46AA06136360}"/>
              </a:ext>
            </a:extLst>
          </p:cNvPr>
          <p:cNvSpPr txBox="1"/>
          <p:nvPr/>
        </p:nvSpPr>
        <p:spPr>
          <a:xfrm>
            <a:off x="1010001" y="1898278"/>
            <a:ext cx="7597233" cy="2308324"/>
          </a:xfrm>
          <a:prstGeom prst="rect">
            <a:avLst/>
          </a:prstGeom>
          <a:noFill/>
        </p:spPr>
        <p:txBody>
          <a:bodyPr wrap="square" rtlCol="0">
            <a:spAutoFit/>
          </a:bodyPr>
          <a:lstStyle/>
          <a:p>
            <a:r>
              <a:rPr lang="es-ES" sz="4800" b="1" dirty="0">
                <a:solidFill>
                  <a:schemeClr val="bg1"/>
                </a:solidFill>
                <a:latin typeface="Montserrat ExtraBold" pitchFamily="2" charset="77"/>
              </a:rPr>
              <a:t>MECANISMOS DE FORMALIZACIÓN EN AREA LIBRE</a:t>
            </a:r>
          </a:p>
        </p:txBody>
      </p:sp>
      <p:cxnSp>
        <p:nvCxnSpPr>
          <p:cNvPr id="11" name="Conector recto 10">
            <a:extLst>
              <a:ext uri="{FF2B5EF4-FFF2-40B4-BE49-F238E27FC236}">
                <a16:creationId xmlns:a16="http://schemas.microsoft.com/office/drawing/2014/main" id="{57E3A3B8-A81E-430D-8EE1-886D494FCE1E}"/>
              </a:ext>
            </a:extLst>
          </p:cNvPr>
          <p:cNvCxnSpPr>
            <a:cxnSpLocks/>
          </p:cNvCxnSpPr>
          <p:nvPr/>
        </p:nvCxnSpPr>
        <p:spPr>
          <a:xfrm>
            <a:off x="1093128" y="4362808"/>
            <a:ext cx="5567671" cy="0"/>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4568742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ED9DEB-6DC7-B598-7B65-53CA4868C024}"/>
            </a:ext>
          </a:extLst>
        </p:cNvPr>
        <p:cNvGrpSpPr/>
        <p:nvPr/>
      </p:nvGrpSpPr>
      <p:grpSpPr>
        <a:xfrm>
          <a:off x="0" y="0"/>
          <a:ext cx="0" cy="0"/>
          <a:chOff x="0" y="0"/>
          <a:chExt cx="0" cy="0"/>
        </a:xfrm>
      </p:grpSpPr>
      <p:sp>
        <p:nvSpPr>
          <p:cNvPr id="4" name="CuadroTexto 3">
            <a:extLst>
              <a:ext uri="{FF2B5EF4-FFF2-40B4-BE49-F238E27FC236}">
                <a16:creationId xmlns:a16="http://schemas.microsoft.com/office/drawing/2014/main" id="{87F807E9-8016-D07D-17CF-90F5A90491BA}"/>
              </a:ext>
            </a:extLst>
          </p:cNvPr>
          <p:cNvSpPr txBox="1"/>
          <p:nvPr/>
        </p:nvSpPr>
        <p:spPr>
          <a:xfrm>
            <a:off x="5178922" y="6639446"/>
            <a:ext cx="1834156" cy="261610"/>
          </a:xfrm>
          <a:prstGeom prst="rect">
            <a:avLst/>
          </a:prstGeom>
          <a:noFill/>
        </p:spPr>
        <p:txBody>
          <a:bodyPr wrap="none" rtlCol="0">
            <a:spAutoFit/>
          </a:bodyPr>
          <a:lstStyle/>
          <a:p>
            <a:pPr algn="ctr"/>
            <a:r>
              <a:rPr lang="es-CO" sz="1100" b="1" dirty="0">
                <a:solidFill>
                  <a:schemeClr val="bg1"/>
                </a:solidFill>
                <a:latin typeface="Helvetica" pitchFamily="2" charset="0"/>
              </a:rPr>
              <a:t>www. minenergia.gov.co</a:t>
            </a:r>
          </a:p>
        </p:txBody>
      </p:sp>
      <p:sp>
        <p:nvSpPr>
          <p:cNvPr id="19" name="Título 1">
            <a:extLst>
              <a:ext uri="{FF2B5EF4-FFF2-40B4-BE49-F238E27FC236}">
                <a16:creationId xmlns:a16="http://schemas.microsoft.com/office/drawing/2014/main" id="{0FB37CA3-956F-6002-D411-A32DFE61774D}"/>
              </a:ext>
            </a:extLst>
          </p:cNvPr>
          <p:cNvSpPr txBox="1">
            <a:spLocks/>
          </p:cNvSpPr>
          <p:nvPr/>
        </p:nvSpPr>
        <p:spPr>
          <a:xfrm>
            <a:off x="1763001" y="516282"/>
            <a:ext cx="8895860" cy="49161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ES_tradnl" sz="3000" b="1" dirty="0">
                <a:solidFill>
                  <a:srgbClr val="CC9900"/>
                </a:solidFill>
                <a:latin typeface="Montserrat ExtraBold" panose="00000900000000000000" pitchFamily="2" charset="0"/>
              </a:rPr>
              <a:t>CONTRATO DE CONCESIÓN</a:t>
            </a:r>
          </a:p>
        </p:txBody>
      </p:sp>
      <p:sp>
        <p:nvSpPr>
          <p:cNvPr id="6" name="Rectángulo 5">
            <a:extLst>
              <a:ext uri="{FF2B5EF4-FFF2-40B4-BE49-F238E27FC236}">
                <a16:creationId xmlns:a16="http://schemas.microsoft.com/office/drawing/2014/main" id="{4C8C614B-D334-0F8E-CE25-361CFA3ADF0E}"/>
              </a:ext>
            </a:extLst>
          </p:cNvPr>
          <p:cNvSpPr/>
          <p:nvPr/>
        </p:nvSpPr>
        <p:spPr>
          <a:xfrm>
            <a:off x="419726" y="1292208"/>
            <a:ext cx="7628900" cy="3893374"/>
          </a:xfrm>
          <a:prstGeom prst="rect">
            <a:avLst/>
          </a:prstGeom>
        </p:spPr>
        <p:txBody>
          <a:bodyPr wrap="square">
            <a:spAutoFit/>
          </a:bodyPr>
          <a:lstStyle/>
          <a:p>
            <a:pPr marL="285750" indent="-285750" algn="just">
              <a:buFont typeface="Wingdings" panose="05000000000000000000" pitchFamily="2" charset="2"/>
              <a:buChar char="§"/>
            </a:pPr>
            <a:r>
              <a:rPr lang="es-ES" sz="1900" dirty="0"/>
              <a:t>Es el contrato que celebran el Estado y un particular para efectuar, </a:t>
            </a:r>
            <a:r>
              <a:rPr lang="es-ES" sz="1900" b="1" dirty="0"/>
              <a:t>por cuenta y riesgo de este último</a:t>
            </a:r>
            <a:r>
              <a:rPr lang="es-ES" sz="1900" dirty="0"/>
              <a:t>, los estudios, trabajos y obras de exploración de minerales de propiedad estatal que puedan encontrarse dentro de una zona determinada. </a:t>
            </a:r>
          </a:p>
          <a:p>
            <a:pPr marL="285750" indent="-285750" algn="just">
              <a:buFont typeface="Wingdings" panose="05000000000000000000" pitchFamily="2" charset="2"/>
              <a:buChar char="§"/>
            </a:pPr>
            <a:endParaRPr lang="es-ES" sz="1900" dirty="0"/>
          </a:p>
          <a:p>
            <a:pPr marL="285750" indent="-285750" algn="just">
              <a:buFont typeface="Wingdings" panose="05000000000000000000" pitchFamily="2" charset="2"/>
              <a:buChar char="§"/>
            </a:pPr>
            <a:r>
              <a:rPr lang="es-ES" sz="1900" dirty="0"/>
              <a:t>El título minero otorga la facultad de efectuar, dentro de la zona concedida, los estudios, trabajos y obras para establecer la existencia de minerales objeto del contrato y para explotarlos en los términos y condiciones establecidos en la Ley 685 de 2001 (Código de Minas). </a:t>
            </a:r>
          </a:p>
          <a:p>
            <a:pPr marL="285750" indent="-285750" algn="just">
              <a:buFont typeface="Wingdings" panose="05000000000000000000" pitchFamily="2" charset="2"/>
              <a:buChar char="§"/>
            </a:pPr>
            <a:endParaRPr lang="es-ES" sz="1900" dirty="0"/>
          </a:p>
          <a:p>
            <a:pPr marL="285750" indent="-285750" algn="just">
              <a:buFont typeface="Wingdings" panose="05000000000000000000" pitchFamily="2" charset="2"/>
              <a:buChar char="§"/>
            </a:pPr>
            <a:r>
              <a:rPr lang="es-ES" sz="1900" dirty="0"/>
              <a:t>El contrato único de concesión se perfecciona con su inscripción en el Registro Minero Nacional </a:t>
            </a:r>
            <a:endParaRPr lang="es-CO" sz="1900" dirty="0"/>
          </a:p>
        </p:txBody>
      </p:sp>
      <p:pic>
        <p:nvPicPr>
          <p:cNvPr id="7" name="Imagen 6">
            <a:extLst>
              <a:ext uri="{FF2B5EF4-FFF2-40B4-BE49-F238E27FC236}">
                <a16:creationId xmlns:a16="http://schemas.microsoft.com/office/drawing/2014/main" id="{694DF31D-BC1E-63BC-07D9-ADDAC2EC7A8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37609" y="2148852"/>
            <a:ext cx="3255048" cy="2560295"/>
          </a:xfrm>
          <a:prstGeom prst="rect">
            <a:avLst/>
          </a:prstGeom>
        </p:spPr>
      </p:pic>
    </p:spTree>
    <p:extLst>
      <p:ext uri="{BB962C8B-B14F-4D97-AF65-F5344CB8AC3E}">
        <p14:creationId xmlns:p14="http://schemas.microsoft.com/office/powerpoint/2010/main" val="40801074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BAD965-7233-435C-E476-D1405CF8018D}"/>
            </a:ext>
          </a:extLst>
        </p:cNvPr>
        <p:cNvGrpSpPr/>
        <p:nvPr/>
      </p:nvGrpSpPr>
      <p:grpSpPr>
        <a:xfrm>
          <a:off x="0" y="0"/>
          <a:ext cx="0" cy="0"/>
          <a:chOff x="0" y="0"/>
          <a:chExt cx="0" cy="0"/>
        </a:xfrm>
      </p:grpSpPr>
      <p:sp>
        <p:nvSpPr>
          <p:cNvPr id="4" name="CuadroTexto 3">
            <a:extLst>
              <a:ext uri="{FF2B5EF4-FFF2-40B4-BE49-F238E27FC236}">
                <a16:creationId xmlns:a16="http://schemas.microsoft.com/office/drawing/2014/main" id="{8EB0B112-9BD9-5B70-D747-52BA3E28309F}"/>
              </a:ext>
            </a:extLst>
          </p:cNvPr>
          <p:cNvSpPr txBox="1"/>
          <p:nvPr/>
        </p:nvSpPr>
        <p:spPr>
          <a:xfrm>
            <a:off x="5178922" y="6639446"/>
            <a:ext cx="1834156" cy="261610"/>
          </a:xfrm>
          <a:prstGeom prst="rect">
            <a:avLst/>
          </a:prstGeom>
          <a:noFill/>
        </p:spPr>
        <p:txBody>
          <a:bodyPr wrap="none" rtlCol="0">
            <a:spAutoFit/>
          </a:bodyPr>
          <a:lstStyle/>
          <a:p>
            <a:pPr algn="ctr"/>
            <a:r>
              <a:rPr lang="es-CO" sz="1100" b="1" dirty="0">
                <a:solidFill>
                  <a:schemeClr val="bg1"/>
                </a:solidFill>
                <a:latin typeface="Helvetica" pitchFamily="2" charset="0"/>
              </a:rPr>
              <a:t>www. minenergia.gov.co</a:t>
            </a:r>
          </a:p>
        </p:txBody>
      </p:sp>
      <p:pic>
        <p:nvPicPr>
          <p:cNvPr id="2" name="Imagen 1">
            <a:extLst>
              <a:ext uri="{FF2B5EF4-FFF2-40B4-BE49-F238E27FC236}">
                <a16:creationId xmlns:a16="http://schemas.microsoft.com/office/drawing/2014/main" id="{547E020B-691C-105A-8350-D981CFDCC0FD}"/>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1309816" y="1153298"/>
            <a:ext cx="9028671" cy="4473146"/>
          </a:xfrm>
          <a:prstGeom prst="rect">
            <a:avLst/>
          </a:prstGeom>
        </p:spPr>
      </p:pic>
    </p:spTree>
    <p:extLst>
      <p:ext uri="{BB962C8B-B14F-4D97-AF65-F5344CB8AC3E}">
        <p14:creationId xmlns:p14="http://schemas.microsoft.com/office/powerpoint/2010/main" val="16076818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963E9FF8-726C-C90D-F2BB-C32B8EBE4472}"/>
              </a:ext>
            </a:extLst>
          </p:cNvPr>
          <p:cNvSpPr txBox="1"/>
          <p:nvPr/>
        </p:nvSpPr>
        <p:spPr>
          <a:xfrm>
            <a:off x="5178922" y="6639446"/>
            <a:ext cx="1834156" cy="261610"/>
          </a:xfrm>
          <a:prstGeom prst="rect">
            <a:avLst/>
          </a:prstGeom>
          <a:noFill/>
        </p:spPr>
        <p:txBody>
          <a:bodyPr wrap="none" rtlCol="0">
            <a:spAutoFit/>
          </a:bodyPr>
          <a:lstStyle/>
          <a:p>
            <a:pPr algn="ctr"/>
            <a:r>
              <a:rPr lang="es-CO" sz="1100" b="1" dirty="0">
                <a:solidFill>
                  <a:schemeClr val="bg1"/>
                </a:solidFill>
                <a:latin typeface="Helvetica" pitchFamily="2" charset="0"/>
              </a:rPr>
              <a:t>www. minenergia.gov.co</a:t>
            </a:r>
          </a:p>
        </p:txBody>
      </p:sp>
      <p:sp>
        <p:nvSpPr>
          <p:cNvPr id="19" name="Título 1">
            <a:extLst>
              <a:ext uri="{FF2B5EF4-FFF2-40B4-BE49-F238E27FC236}">
                <a16:creationId xmlns:a16="http://schemas.microsoft.com/office/drawing/2014/main" id="{0C9B733E-D023-FDA9-35AA-991A549895CB}"/>
              </a:ext>
            </a:extLst>
          </p:cNvPr>
          <p:cNvSpPr txBox="1">
            <a:spLocks/>
          </p:cNvSpPr>
          <p:nvPr/>
        </p:nvSpPr>
        <p:spPr>
          <a:xfrm>
            <a:off x="1763001" y="541646"/>
            <a:ext cx="8895860" cy="49161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ES_tradnl" sz="3000" b="1" dirty="0">
                <a:solidFill>
                  <a:srgbClr val="CC9900"/>
                </a:solidFill>
                <a:latin typeface="Montserrat ExtraBold" panose="00000900000000000000" pitchFamily="2" charset="0"/>
              </a:rPr>
              <a:t>ÁREA DE RESERVA ESPECIAL</a:t>
            </a:r>
          </a:p>
        </p:txBody>
      </p:sp>
      <p:sp>
        <p:nvSpPr>
          <p:cNvPr id="2" name="2 Rectángulo">
            <a:extLst>
              <a:ext uri="{FF2B5EF4-FFF2-40B4-BE49-F238E27FC236}">
                <a16:creationId xmlns:a16="http://schemas.microsoft.com/office/drawing/2014/main" id="{55F9F754-970E-E184-F8B2-543263E35516}"/>
              </a:ext>
            </a:extLst>
          </p:cNvPr>
          <p:cNvSpPr>
            <a:spLocks noChangeArrowheads="1"/>
          </p:cNvSpPr>
          <p:nvPr/>
        </p:nvSpPr>
        <p:spPr bwMode="auto">
          <a:xfrm>
            <a:off x="637102" y="1301814"/>
            <a:ext cx="8340629"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s-CO" altLang="es-CO" sz="2000" b="1" dirty="0"/>
              <a:t>REQUISITOS:</a:t>
            </a:r>
          </a:p>
          <a:p>
            <a:pPr marL="285750" indent="-285750">
              <a:spcBef>
                <a:spcPct val="0"/>
              </a:spcBef>
              <a:buFont typeface="Wingdings" panose="05000000000000000000" pitchFamily="2" charset="2"/>
              <a:buChar char="§"/>
            </a:pPr>
            <a:r>
              <a:rPr lang="es-CO" altLang="es-CO" sz="1800" dirty="0">
                <a:latin typeface="+mn-lt"/>
                <a:ea typeface="+mn-ea"/>
              </a:rPr>
              <a:t>Existencia de comunidad minera tradicional</a:t>
            </a:r>
          </a:p>
          <a:p>
            <a:pPr marL="285750" indent="-285750">
              <a:spcBef>
                <a:spcPct val="0"/>
              </a:spcBef>
              <a:buFont typeface="Wingdings" panose="05000000000000000000" pitchFamily="2" charset="2"/>
              <a:buChar char="§"/>
            </a:pPr>
            <a:r>
              <a:rPr lang="es-CO" altLang="es-CO" sz="1800" dirty="0">
                <a:latin typeface="+mn-lt"/>
                <a:ea typeface="+mn-ea"/>
              </a:rPr>
              <a:t>El área de las explotaciones tradicionales se encuentre libre</a:t>
            </a:r>
          </a:p>
          <a:p>
            <a:pPr eaLnBrk="1" hangingPunct="1">
              <a:spcBef>
                <a:spcPct val="0"/>
              </a:spcBef>
              <a:buNone/>
            </a:pPr>
            <a:endParaRPr lang="es-CO" altLang="es-CO" sz="2000" dirty="0"/>
          </a:p>
          <a:p>
            <a:pPr eaLnBrk="1" hangingPunct="1">
              <a:spcBef>
                <a:spcPct val="0"/>
              </a:spcBef>
              <a:buFontTx/>
              <a:buNone/>
            </a:pPr>
            <a:r>
              <a:rPr lang="es-CO" altLang="es-CO" sz="2000" b="1" dirty="0"/>
              <a:t>EFECTOS:</a:t>
            </a:r>
          </a:p>
          <a:p>
            <a:pPr marL="285750" indent="-285750" eaLnBrk="1" hangingPunct="1">
              <a:spcBef>
                <a:spcPct val="0"/>
              </a:spcBef>
              <a:buFont typeface="Wingdings" panose="05000000000000000000" pitchFamily="2" charset="2"/>
              <a:buChar char="§"/>
            </a:pPr>
            <a:r>
              <a:rPr lang="es-CO" altLang="es-CO" sz="1800" dirty="0">
                <a:latin typeface="+mn-lt"/>
                <a:ea typeface="+mn-ea"/>
              </a:rPr>
              <a:t>El área declarada no permite la admisión de nuevas propuestas</a:t>
            </a:r>
          </a:p>
          <a:p>
            <a:pPr marL="285750" indent="-285750" eaLnBrk="1" hangingPunct="1">
              <a:spcBef>
                <a:spcPct val="0"/>
              </a:spcBef>
              <a:buFont typeface="Wingdings" panose="05000000000000000000" pitchFamily="2" charset="2"/>
              <a:buChar char="§"/>
            </a:pPr>
            <a:r>
              <a:rPr lang="es-CO" altLang="es-CO" sz="1800" dirty="0">
                <a:latin typeface="+mn-lt"/>
                <a:ea typeface="+mn-ea"/>
              </a:rPr>
              <a:t>Se deben elaborar los Estudios Geológico Mineros</a:t>
            </a:r>
          </a:p>
          <a:p>
            <a:pPr marL="285750" indent="-285750" eaLnBrk="1" hangingPunct="1">
              <a:spcBef>
                <a:spcPct val="0"/>
              </a:spcBef>
              <a:buFont typeface="Wingdings" panose="05000000000000000000" pitchFamily="2" charset="2"/>
              <a:buChar char="§"/>
            </a:pPr>
            <a:r>
              <a:rPr lang="es-CO" altLang="es-CO" sz="1800" dirty="0">
                <a:latin typeface="+mn-lt"/>
                <a:ea typeface="+mn-ea"/>
              </a:rPr>
              <a:t>La comunidad minera tradicional puede continuar explotando mientras se establece la viabilidad del proyecto.</a:t>
            </a:r>
          </a:p>
        </p:txBody>
      </p:sp>
      <p:pic>
        <p:nvPicPr>
          <p:cNvPr id="3" name="Picture 3" descr="C:\Users\vacuello\Downloads\1485476036-artboard-1_78544.png">
            <a:extLst>
              <a:ext uri="{FF2B5EF4-FFF2-40B4-BE49-F238E27FC236}">
                <a16:creationId xmlns:a16="http://schemas.microsoft.com/office/drawing/2014/main" id="{84EA0F35-2BF9-C6F0-3D34-0207B8BAA51A}"/>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287976" y="1537537"/>
            <a:ext cx="1670756" cy="1670756"/>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C:\Users\vacuello\Downloads\descarga.png">
            <a:extLst>
              <a:ext uri="{FF2B5EF4-FFF2-40B4-BE49-F238E27FC236}">
                <a16:creationId xmlns:a16="http://schemas.microsoft.com/office/drawing/2014/main" id="{23A452C6-196E-9805-CC5A-CB2CA41141C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45248" y="3453925"/>
            <a:ext cx="1821742" cy="1821742"/>
          </a:xfrm>
          <a:prstGeom prst="rect">
            <a:avLst/>
          </a:prstGeom>
          <a:noFill/>
          <a:extLst>
            <a:ext uri="{909E8E84-426E-40DD-AFC4-6F175D3DCCD1}">
              <a14:hiddenFill xmlns:a14="http://schemas.microsoft.com/office/drawing/2010/main">
                <a:solidFill>
                  <a:srgbClr val="FFFFFF"/>
                </a:solidFill>
              </a14:hiddenFill>
            </a:ext>
          </a:extLst>
        </p:spPr>
      </p:pic>
      <p:sp>
        <p:nvSpPr>
          <p:cNvPr id="6" name="Título 1">
            <a:extLst>
              <a:ext uri="{FF2B5EF4-FFF2-40B4-BE49-F238E27FC236}">
                <a16:creationId xmlns:a16="http://schemas.microsoft.com/office/drawing/2014/main" id="{CDA05F66-A736-92A1-9F18-A8EB15464CCF}"/>
              </a:ext>
            </a:extLst>
          </p:cNvPr>
          <p:cNvSpPr txBox="1">
            <a:spLocks/>
          </p:cNvSpPr>
          <p:nvPr/>
        </p:nvSpPr>
        <p:spPr>
          <a:xfrm>
            <a:off x="483375" y="4279350"/>
            <a:ext cx="7354485" cy="49161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ES_tradnl" sz="2400" b="1" dirty="0">
                <a:solidFill>
                  <a:srgbClr val="CC9900"/>
                </a:solidFill>
                <a:latin typeface="Montserrat ExtraBold" panose="00000900000000000000" pitchFamily="2" charset="0"/>
              </a:rPr>
              <a:t>RESOLUCIÓN 40005 DE ENERO 11 DE 2024</a:t>
            </a:r>
          </a:p>
        </p:txBody>
      </p:sp>
      <p:sp>
        <p:nvSpPr>
          <p:cNvPr id="8" name="CuadroTexto 7">
            <a:extLst>
              <a:ext uri="{FF2B5EF4-FFF2-40B4-BE49-F238E27FC236}">
                <a16:creationId xmlns:a16="http://schemas.microsoft.com/office/drawing/2014/main" id="{2B3AD968-5FBC-C80A-C80D-64B68304788E}"/>
              </a:ext>
            </a:extLst>
          </p:cNvPr>
          <p:cNvSpPr txBox="1"/>
          <p:nvPr/>
        </p:nvSpPr>
        <p:spPr>
          <a:xfrm>
            <a:off x="637103" y="4839026"/>
            <a:ext cx="10940132" cy="1754326"/>
          </a:xfrm>
          <a:prstGeom prst="rect">
            <a:avLst/>
          </a:prstGeom>
          <a:noFill/>
        </p:spPr>
        <p:txBody>
          <a:bodyPr wrap="square">
            <a:spAutoFit/>
          </a:bodyPr>
          <a:lstStyle/>
          <a:p>
            <a:pPr algn="just"/>
            <a:r>
              <a:rPr lang="es-ES" dirty="0"/>
              <a:t>Se entiende por comunidad minera tradicional: </a:t>
            </a:r>
          </a:p>
          <a:p>
            <a:pPr marL="400050" indent="-400050" algn="just">
              <a:buAutoNum type="romanLcParenR"/>
            </a:pPr>
            <a:r>
              <a:rPr lang="es-ES" dirty="0"/>
              <a:t>dos o más personas naturales; </a:t>
            </a:r>
          </a:p>
          <a:p>
            <a:pPr marL="400050" indent="-400050" algn="just">
              <a:buAutoNum type="romanLcParenR"/>
            </a:pPr>
            <a:r>
              <a:rPr lang="es-ES" dirty="0"/>
              <a:t>persona(s) jurídica(s); </a:t>
            </a:r>
          </a:p>
          <a:p>
            <a:pPr marL="400050" indent="-400050" algn="just">
              <a:buAutoNum type="romanLcParenR"/>
            </a:pPr>
            <a:r>
              <a:rPr lang="es-ES" dirty="0"/>
              <a:t>asociaciones o grupos de personas o comunidades o diferentes grupos asociativos que explotan minas de propiedad estatal en un área específica en común sin título inscrito en el Registro Minero Nacional.</a:t>
            </a:r>
            <a:endParaRPr lang="es-CO" dirty="0"/>
          </a:p>
        </p:txBody>
      </p:sp>
    </p:spTree>
    <p:extLst>
      <p:ext uri="{BB962C8B-B14F-4D97-AF65-F5344CB8AC3E}">
        <p14:creationId xmlns:p14="http://schemas.microsoft.com/office/powerpoint/2010/main" val="40944782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963E9FF8-726C-C90D-F2BB-C32B8EBE4472}"/>
              </a:ext>
            </a:extLst>
          </p:cNvPr>
          <p:cNvSpPr txBox="1"/>
          <p:nvPr/>
        </p:nvSpPr>
        <p:spPr>
          <a:xfrm>
            <a:off x="5178922" y="6639446"/>
            <a:ext cx="1834156" cy="261610"/>
          </a:xfrm>
          <a:prstGeom prst="rect">
            <a:avLst/>
          </a:prstGeom>
          <a:noFill/>
        </p:spPr>
        <p:txBody>
          <a:bodyPr wrap="none" rtlCol="0">
            <a:spAutoFit/>
          </a:bodyPr>
          <a:lstStyle/>
          <a:p>
            <a:pPr algn="ctr"/>
            <a:r>
              <a:rPr lang="es-CO" sz="1100" b="1" dirty="0">
                <a:solidFill>
                  <a:schemeClr val="bg1"/>
                </a:solidFill>
                <a:latin typeface="Helvetica" pitchFamily="2" charset="0"/>
              </a:rPr>
              <a:t>www. minenergia.gov.co</a:t>
            </a:r>
          </a:p>
        </p:txBody>
      </p:sp>
      <p:sp>
        <p:nvSpPr>
          <p:cNvPr id="19" name="Título 1">
            <a:extLst>
              <a:ext uri="{FF2B5EF4-FFF2-40B4-BE49-F238E27FC236}">
                <a16:creationId xmlns:a16="http://schemas.microsoft.com/office/drawing/2014/main" id="{0C9B733E-D023-FDA9-35AA-991A549895CB}"/>
              </a:ext>
            </a:extLst>
          </p:cNvPr>
          <p:cNvSpPr txBox="1">
            <a:spLocks/>
          </p:cNvSpPr>
          <p:nvPr/>
        </p:nvSpPr>
        <p:spPr>
          <a:xfrm>
            <a:off x="2092913" y="277498"/>
            <a:ext cx="8257309" cy="105611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ES" sz="2400" b="1" dirty="0">
                <a:solidFill>
                  <a:srgbClr val="CC9900"/>
                </a:solidFill>
                <a:latin typeface="Montserrat ExtraBold" panose="00000900000000000000" pitchFamily="2" charset="0"/>
              </a:rPr>
              <a:t>REQUISITOS DIFERENCIALES PARA CONTRATO DE CONCESIÓN MINERA</a:t>
            </a:r>
          </a:p>
        </p:txBody>
      </p:sp>
      <p:sp>
        <p:nvSpPr>
          <p:cNvPr id="2" name="49 Rectángulo">
            <a:extLst>
              <a:ext uri="{FF2B5EF4-FFF2-40B4-BE49-F238E27FC236}">
                <a16:creationId xmlns:a16="http://schemas.microsoft.com/office/drawing/2014/main" id="{F9DE4133-5F6F-6A3E-71E1-7CC305EFE252}"/>
              </a:ext>
            </a:extLst>
          </p:cNvPr>
          <p:cNvSpPr/>
          <p:nvPr/>
        </p:nvSpPr>
        <p:spPr>
          <a:xfrm>
            <a:off x="1061155" y="1707849"/>
            <a:ext cx="10320826" cy="3276000"/>
          </a:xfrm>
          <a:prstGeom prst="rect">
            <a:avLst/>
          </a:prstGeom>
          <a:solidFill>
            <a:sysClr val="window" lastClr="FFFFFF"/>
          </a:solidFill>
          <a:ln w="25400" cap="flat" cmpd="sng" algn="ctr">
            <a:solidFill>
              <a:srgbClr val="B7AB2D"/>
            </a:solidFill>
            <a:prstDash val="solid"/>
          </a:ln>
          <a:effectLst/>
        </p:spPr>
        <p:txBody>
          <a:bodyPr wrap="square">
            <a:spAutoFit/>
          </a:bodyPr>
          <a:lstStyle/>
          <a:p>
            <a:pPr algn="just">
              <a:lnSpc>
                <a:spcPct val="115000"/>
              </a:lnSpc>
              <a:spcAft>
                <a:spcPts val="240"/>
              </a:spcAft>
            </a:pPr>
            <a:r>
              <a:rPr lang="es-CO" sz="1600" dirty="0">
                <a:ea typeface="Calibri"/>
                <a:cs typeface="Calibri"/>
              </a:rPr>
              <a:t>“</a:t>
            </a:r>
            <a:r>
              <a:rPr lang="es-CO" sz="1600" i="1" dirty="0">
                <a:ea typeface="Calibri"/>
                <a:cs typeface="Calibri"/>
              </a:rPr>
              <a:t>El Gobierno Nacional definirá los requisitos diferenciales para el otorgamiento del Contrato de Concesión a los mineros de pequeña escala, beneficiarios de devolución de área y comunidades étnicas. Así mismo, el Ministerio de Ambiente y Desarrollo Sostenible establecerá los términos de referencia diferenciales para la elaboración del Estudio de Impacto Ambiental requerido para el licenciamiento ambiental a estos proyectos mineros.</a:t>
            </a:r>
            <a:endParaRPr lang="es-CO" sz="1600" dirty="0">
              <a:ea typeface="Calibri"/>
              <a:cs typeface="Times New Roman"/>
            </a:endParaRPr>
          </a:p>
          <a:p>
            <a:pPr algn="just">
              <a:lnSpc>
                <a:spcPct val="115000"/>
              </a:lnSpc>
              <a:spcAft>
                <a:spcPts val="240"/>
              </a:spcAft>
            </a:pPr>
            <a:r>
              <a:rPr lang="es-CO" sz="1600" i="1" dirty="0">
                <a:ea typeface="Calibri"/>
                <a:cs typeface="Calibri"/>
              </a:rPr>
              <a:t>Los mineros de pequeña escala, los beneficiarios de devolución de áreas y las comunidades étnicas una vez suscriban el Contrato de Concesión, contarán con un acompañamiento técnico integral y serán objeto de fiscalización diferencial.</a:t>
            </a:r>
            <a:endParaRPr lang="es-CO" sz="1600" dirty="0">
              <a:ea typeface="Calibri"/>
              <a:cs typeface="Times New Roman"/>
            </a:endParaRPr>
          </a:p>
          <a:p>
            <a:pPr algn="just">
              <a:lnSpc>
                <a:spcPct val="115000"/>
              </a:lnSpc>
              <a:spcAft>
                <a:spcPts val="240"/>
              </a:spcAft>
            </a:pPr>
            <a:r>
              <a:rPr lang="es-CO" sz="1600" i="1" dirty="0">
                <a:ea typeface="Calibri"/>
                <a:cs typeface="Calibri"/>
              </a:rPr>
              <a:t>En los Contratos de Concesión de comunidades étnicas en zonas mineras declaradas, el </a:t>
            </a:r>
            <a:r>
              <a:rPr lang="es-CO" sz="1600" i="1" u="sng" dirty="0">
                <a:ea typeface="Calibri"/>
                <a:cs typeface="Calibri"/>
              </a:rPr>
              <a:t>canon superficiario </a:t>
            </a:r>
            <a:r>
              <a:rPr lang="es-CO" sz="1600" i="1" dirty="0">
                <a:ea typeface="Calibri"/>
                <a:cs typeface="Calibri"/>
              </a:rPr>
              <a:t>se pagará anualmente de manera anticipada, sobre la totalidad del área de la concesión y de acuerdo con los siguientes valores, siempre y cuando la actividad sea desarrollada por la misma comunidad.”.</a:t>
            </a:r>
            <a:endParaRPr lang="es-CO" sz="1600" dirty="0">
              <a:ea typeface="Calibri"/>
              <a:cs typeface="Times New Roman"/>
            </a:endParaRPr>
          </a:p>
        </p:txBody>
      </p:sp>
      <p:sp>
        <p:nvSpPr>
          <p:cNvPr id="5" name="Elipse 17">
            <a:extLst>
              <a:ext uri="{FF2B5EF4-FFF2-40B4-BE49-F238E27FC236}">
                <a16:creationId xmlns:a16="http://schemas.microsoft.com/office/drawing/2014/main" id="{1D07A27E-3149-ACD2-FF38-B86829FC245A}"/>
              </a:ext>
            </a:extLst>
          </p:cNvPr>
          <p:cNvSpPr/>
          <p:nvPr/>
        </p:nvSpPr>
        <p:spPr>
          <a:xfrm>
            <a:off x="582774" y="1095983"/>
            <a:ext cx="798716" cy="743403"/>
          </a:xfrm>
          <a:prstGeom prst="ellipse">
            <a:avLst/>
          </a:prstGeom>
          <a:ln/>
        </p:spPr>
        <p:style>
          <a:lnRef idx="0">
            <a:schemeClr val="accent2"/>
          </a:lnRef>
          <a:fillRef idx="3">
            <a:schemeClr val="accent2"/>
          </a:fillRef>
          <a:effectRef idx="3">
            <a:schemeClr val="accent2"/>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s-CO" sz="900" b="1" i="0" u="none" strike="noStrike" kern="0" cap="none" spc="0" normalizeH="0" baseline="0" noProof="0">
              <a:ln>
                <a:noFill/>
              </a:ln>
              <a:solidFill>
                <a:prstClr val="white"/>
              </a:solidFill>
              <a:effectLst/>
              <a:uLnTx/>
              <a:uFillTx/>
              <a:latin typeface="Calibri"/>
              <a:ea typeface="+mn-ea"/>
              <a:cs typeface="+mn-cs"/>
            </a:endParaRPr>
          </a:p>
        </p:txBody>
      </p:sp>
      <p:sp>
        <p:nvSpPr>
          <p:cNvPr id="6" name="CuadroTexto 34">
            <a:extLst>
              <a:ext uri="{FF2B5EF4-FFF2-40B4-BE49-F238E27FC236}">
                <a16:creationId xmlns:a16="http://schemas.microsoft.com/office/drawing/2014/main" id="{4A7E0D22-78A7-C2ED-1B4A-F2DEFDB82AFC}"/>
              </a:ext>
            </a:extLst>
          </p:cNvPr>
          <p:cNvSpPr txBox="1"/>
          <p:nvPr/>
        </p:nvSpPr>
        <p:spPr>
          <a:xfrm>
            <a:off x="317096" y="1206074"/>
            <a:ext cx="1330072" cy="52322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CO" sz="1400" b="1" i="1"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rPr>
              <a:t>Artículo</a:t>
            </a:r>
          </a:p>
          <a:p>
            <a:pPr marL="0" marR="0" lvl="0" indent="0" algn="ctr" defTabSz="914400" eaLnBrk="1" fontAlgn="auto" latinLnBrk="0" hangingPunct="1">
              <a:lnSpc>
                <a:spcPct val="100000"/>
              </a:lnSpc>
              <a:spcBef>
                <a:spcPts val="0"/>
              </a:spcBef>
              <a:spcAft>
                <a:spcPts val="0"/>
              </a:spcAft>
              <a:buClrTx/>
              <a:buSzTx/>
              <a:buFontTx/>
              <a:buNone/>
              <a:tabLst/>
              <a:defRPr/>
            </a:pPr>
            <a:r>
              <a:rPr lang="es-ES" sz="1400" b="1" i="1" kern="0" dirty="0">
                <a:solidFill>
                  <a:prstClr val="white"/>
                </a:solidFill>
                <a:effectLst>
                  <a:outerShdw blurRad="38100" dist="38100" dir="2700000" algn="tl">
                    <a:srgbClr val="000000">
                      <a:alpha val="43137"/>
                    </a:srgbClr>
                  </a:outerShdw>
                </a:effectLst>
              </a:rPr>
              <a:t>326º</a:t>
            </a:r>
            <a:endParaRPr kumimoji="0" lang="es-CO" sz="1400" b="1" i="1"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endParaRPr>
          </a:p>
        </p:txBody>
      </p:sp>
      <p:graphicFrame>
        <p:nvGraphicFramePr>
          <p:cNvPr id="7" name="2 Tabla">
            <a:extLst>
              <a:ext uri="{FF2B5EF4-FFF2-40B4-BE49-F238E27FC236}">
                <a16:creationId xmlns:a16="http://schemas.microsoft.com/office/drawing/2014/main" id="{F399D9F7-F752-19BB-F374-FF97D5FF4780}"/>
              </a:ext>
            </a:extLst>
          </p:cNvPr>
          <p:cNvGraphicFramePr>
            <a:graphicFrameLocks noGrp="1"/>
          </p:cNvGraphicFramePr>
          <p:nvPr>
            <p:extLst>
              <p:ext uri="{D42A27DB-BD31-4B8C-83A1-F6EECF244321}">
                <p14:modId xmlns:p14="http://schemas.microsoft.com/office/powerpoint/2010/main" val="253697327"/>
              </p:ext>
            </p:extLst>
          </p:nvPr>
        </p:nvGraphicFramePr>
        <p:xfrm>
          <a:off x="3545534" y="5150150"/>
          <a:ext cx="4951095" cy="1235224"/>
        </p:xfrm>
        <a:graphic>
          <a:graphicData uri="http://schemas.openxmlformats.org/drawingml/2006/table">
            <a:tbl>
              <a:tblPr firstRow="1" firstCol="1" bandRow="1">
                <a:tableStyleId>{F2DE63D5-997A-4646-A377-4702673A728D}</a:tableStyleId>
              </a:tblPr>
              <a:tblGrid>
                <a:gridCol w="2810510">
                  <a:extLst>
                    <a:ext uri="{9D8B030D-6E8A-4147-A177-3AD203B41FA5}">
                      <a16:colId xmlns:a16="http://schemas.microsoft.com/office/drawing/2014/main" val="20000"/>
                    </a:ext>
                  </a:extLst>
                </a:gridCol>
                <a:gridCol w="2140585">
                  <a:extLst>
                    <a:ext uri="{9D8B030D-6E8A-4147-A177-3AD203B41FA5}">
                      <a16:colId xmlns:a16="http://schemas.microsoft.com/office/drawing/2014/main" val="20001"/>
                    </a:ext>
                  </a:extLst>
                </a:gridCol>
              </a:tblGrid>
              <a:tr h="308806">
                <a:tc>
                  <a:txBody>
                    <a:bodyPr/>
                    <a:lstStyle/>
                    <a:p>
                      <a:pPr algn="ctr">
                        <a:lnSpc>
                          <a:spcPct val="115000"/>
                        </a:lnSpc>
                        <a:spcAft>
                          <a:spcPts val="240"/>
                        </a:spcAft>
                      </a:pPr>
                      <a:r>
                        <a:rPr lang="es-CO" sz="1600" dirty="0">
                          <a:effectLst>
                            <a:outerShdw blurRad="38100" dist="38100" dir="2700000" algn="tl">
                              <a:srgbClr val="000000">
                                <a:alpha val="43137"/>
                              </a:srgbClr>
                            </a:outerShdw>
                          </a:effectLst>
                        </a:rPr>
                        <a:t>NÚMERO DE HECTÁREAS</a:t>
                      </a:r>
                      <a:endParaRPr lang="es-CO" sz="1600" b="1" dirty="0">
                        <a:effectLst>
                          <a:outerShdw blurRad="38100" dist="38100" dir="2700000" algn="tl">
                            <a:srgbClr val="000000">
                              <a:alpha val="43137"/>
                            </a:srgbClr>
                          </a:outerShdw>
                        </a:effectLst>
                        <a:latin typeface="Calibri"/>
                        <a:ea typeface="Calibri"/>
                        <a:cs typeface="Times New Roman"/>
                      </a:endParaRPr>
                    </a:p>
                  </a:txBody>
                  <a:tcPr marL="68580" marR="68580" marT="0" marB="0" anchor="ctr">
                    <a:solidFill>
                      <a:srgbClr val="009280"/>
                    </a:solidFill>
                  </a:tcPr>
                </a:tc>
                <a:tc>
                  <a:txBody>
                    <a:bodyPr/>
                    <a:lstStyle/>
                    <a:p>
                      <a:pPr algn="ctr">
                        <a:lnSpc>
                          <a:spcPct val="115000"/>
                        </a:lnSpc>
                        <a:spcAft>
                          <a:spcPts val="240"/>
                        </a:spcAft>
                      </a:pPr>
                      <a:r>
                        <a:rPr lang="es-CO" sz="1600" dirty="0">
                          <a:effectLst>
                            <a:outerShdw blurRad="38100" dist="38100" dir="2700000" algn="tl">
                              <a:srgbClr val="000000">
                                <a:alpha val="43137"/>
                              </a:srgbClr>
                            </a:outerShdw>
                          </a:effectLst>
                        </a:rPr>
                        <a:t>SMDLV/h*</a:t>
                      </a:r>
                      <a:endParaRPr lang="es-CO" sz="1600" b="1" dirty="0">
                        <a:effectLst>
                          <a:outerShdw blurRad="38100" dist="38100" dir="2700000" algn="tl">
                            <a:srgbClr val="000000">
                              <a:alpha val="43137"/>
                            </a:srgbClr>
                          </a:outerShdw>
                        </a:effectLst>
                        <a:latin typeface="Calibri"/>
                        <a:ea typeface="Calibri"/>
                        <a:cs typeface="Times New Roman"/>
                      </a:endParaRPr>
                    </a:p>
                  </a:txBody>
                  <a:tcPr marL="68580" marR="68580" marT="0" marB="0" anchor="ctr">
                    <a:solidFill>
                      <a:srgbClr val="009280"/>
                    </a:solidFill>
                  </a:tcPr>
                </a:tc>
                <a:extLst>
                  <a:ext uri="{0D108BD9-81ED-4DB2-BD59-A6C34878D82A}">
                    <a16:rowId xmlns:a16="http://schemas.microsoft.com/office/drawing/2014/main" val="10000"/>
                  </a:ext>
                </a:extLst>
              </a:tr>
              <a:tr h="308806">
                <a:tc>
                  <a:txBody>
                    <a:bodyPr/>
                    <a:lstStyle/>
                    <a:p>
                      <a:pPr algn="ctr">
                        <a:lnSpc>
                          <a:spcPct val="115000"/>
                        </a:lnSpc>
                        <a:spcAft>
                          <a:spcPts val="240"/>
                        </a:spcAft>
                      </a:pPr>
                      <a:r>
                        <a:rPr lang="es-CO" sz="1600" dirty="0">
                          <a:effectLst/>
                        </a:rPr>
                        <a:t>0 - 150</a:t>
                      </a:r>
                      <a:endParaRPr lang="es-CO" sz="1600" b="0" dirty="0">
                        <a:effectLst/>
                        <a:latin typeface="Calibri"/>
                        <a:ea typeface="Calibri"/>
                        <a:cs typeface="Times New Roman"/>
                      </a:endParaRPr>
                    </a:p>
                  </a:txBody>
                  <a:tcPr marL="68580" marR="68580" marT="0" marB="0" anchor="ctr"/>
                </a:tc>
                <a:tc>
                  <a:txBody>
                    <a:bodyPr/>
                    <a:lstStyle/>
                    <a:p>
                      <a:pPr algn="ctr">
                        <a:lnSpc>
                          <a:spcPct val="115000"/>
                        </a:lnSpc>
                        <a:spcAft>
                          <a:spcPts val="240"/>
                        </a:spcAft>
                      </a:pPr>
                      <a:r>
                        <a:rPr lang="es-CO" sz="1600" dirty="0">
                          <a:effectLst/>
                        </a:rPr>
                        <a:t>O.125</a:t>
                      </a:r>
                      <a:endParaRPr lang="es-CO" sz="1600" dirty="0">
                        <a:effectLst/>
                        <a:latin typeface="Calibri"/>
                        <a:ea typeface="Calibri"/>
                        <a:cs typeface="Times New Roman"/>
                      </a:endParaRPr>
                    </a:p>
                  </a:txBody>
                  <a:tcPr marL="68580" marR="68580" marT="0" marB="0" anchor="ctr"/>
                </a:tc>
                <a:extLst>
                  <a:ext uri="{0D108BD9-81ED-4DB2-BD59-A6C34878D82A}">
                    <a16:rowId xmlns:a16="http://schemas.microsoft.com/office/drawing/2014/main" val="10001"/>
                  </a:ext>
                </a:extLst>
              </a:tr>
              <a:tr h="308806">
                <a:tc>
                  <a:txBody>
                    <a:bodyPr/>
                    <a:lstStyle/>
                    <a:p>
                      <a:pPr algn="ctr">
                        <a:lnSpc>
                          <a:spcPct val="115000"/>
                        </a:lnSpc>
                        <a:spcAft>
                          <a:spcPts val="240"/>
                        </a:spcAft>
                      </a:pPr>
                      <a:r>
                        <a:rPr lang="es-CO" sz="1600" dirty="0">
                          <a:effectLst/>
                        </a:rPr>
                        <a:t>151 – 5.000</a:t>
                      </a:r>
                      <a:endParaRPr lang="es-CO" sz="1600" b="0" dirty="0">
                        <a:effectLst/>
                        <a:latin typeface="Calibri"/>
                        <a:ea typeface="Calibri"/>
                        <a:cs typeface="Times New Roman"/>
                      </a:endParaRPr>
                    </a:p>
                  </a:txBody>
                  <a:tcPr marL="68580" marR="68580" marT="0" marB="0" anchor="ctr"/>
                </a:tc>
                <a:tc>
                  <a:txBody>
                    <a:bodyPr/>
                    <a:lstStyle/>
                    <a:p>
                      <a:pPr algn="ctr">
                        <a:lnSpc>
                          <a:spcPct val="115000"/>
                        </a:lnSpc>
                        <a:spcAft>
                          <a:spcPts val="240"/>
                        </a:spcAft>
                      </a:pPr>
                      <a:r>
                        <a:rPr lang="es-CO" sz="1600" dirty="0">
                          <a:effectLst/>
                        </a:rPr>
                        <a:t>0.19</a:t>
                      </a:r>
                      <a:endParaRPr lang="es-CO" sz="1600" dirty="0">
                        <a:effectLst/>
                        <a:latin typeface="Calibri"/>
                        <a:ea typeface="Calibri"/>
                        <a:cs typeface="Times New Roman"/>
                      </a:endParaRPr>
                    </a:p>
                  </a:txBody>
                  <a:tcPr marL="68580" marR="68580" marT="0" marB="0" anchor="ctr"/>
                </a:tc>
                <a:extLst>
                  <a:ext uri="{0D108BD9-81ED-4DB2-BD59-A6C34878D82A}">
                    <a16:rowId xmlns:a16="http://schemas.microsoft.com/office/drawing/2014/main" val="10002"/>
                  </a:ext>
                </a:extLst>
              </a:tr>
              <a:tr h="308806">
                <a:tc>
                  <a:txBody>
                    <a:bodyPr/>
                    <a:lstStyle/>
                    <a:p>
                      <a:pPr algn="ctr">
                        <a:lnSpc>
                          <a:spcPct val="115000"/>
                        </a:lnSpc>
                        <a:spcAft>
                          <a:spcPts val="240"/>
                        </a:spcAft>
                      </a:pPr>
                      <a:r>
                        <a:rPr lang="es-CO" sz="1600" dirty="0">
                          <a:effectLst/>
                        </a:rPr>
                        <a:t>5.001 – 10.000</a:t>
                      </a:r>
                      <a:endParaRPr lang="es-CO" sz="1600" b="0" dirty="0">
                        <a:effectLst/>
                        <a:latin typeface="Calibri"/>
                        <a:ea typeface="Calibri"/>
                        <a:cs typeface="Times New Roman"/>
                      </a:endParaRPr>
                    </a:p>
                  </a:txBody>
                  <a:tcPr marL="68580" marR="68580" marT="0" marB="0" anchor="ctr"/>
                </a:tc>
                <a:tc>
                  <a:txBody>
                    <a:bodyPr/>
                    <a:lstStyle/>
                    <a:p>
                      <a:pPr algn="ctr">
                        <a:lnSpc>
                          <a:spcPct val="115000"/>
                        </a:lnSpc>
                        <a:spcAft>
                          <a:spcPts val="240"/>
                        </a:spcAft>
                      </a:pPr>
                      <a:r>
                        <a:rPr lang="es-CO" sz="1600" dirty="0">
                          <a:effectLst/>
                        </a:rPr>
                        <a:t>0.25</a:t>
                      </a:r>
                      <a:endParaRPr lang="es-CO" sz="1600" dirty="0">
                        <a:effectLst/>
                        <a:latin typeface="Calibri"/>
                        <a:ea typeface="Calibri"/>
                        <a:cs typeface="Times New Roman"/>
                      </a:endParaRPr>
                    </a:p>
                  </a:txBody>
                  <a:tcPr marL="68580" marR="68580" marT="0" marB="0" anchor="ct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68720509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963E9FF8-726C-C90D-F2BB-C32B8EBE4472}"/>
              </a:ext>
            </a:extLst>
          </p:cNvPr>
          <p:cNvSpPr txBox="1"/>
          <p:nvPr/>
        </p:nvSpPr>
        <p:spPr>
          <a:xfrm>
            <a:off x="5178922" y="6639446"/>
            <a:ext cx="1834156" cy="261610"/>
          </a:xfrm>
          <a:prstGeom prst="rect">
            <a:avLst/>
          </a:prstGeom>
          <a:noFill/>
        </p:spPr>
        <p:txBody>
          <a:bodyPr wrap="none" rtlCol="0">
            <a:spAutoFit/>
          </a:bodyPr>
          <a:lstStyle/>
          <a:p>
            <a:pPr algn="ctr"/>
            <a:r>
              <a:rPr lang="es-CO" sz="1100" b="1" dirty="0">
                <a:solidFill>
                  <a:schemeClr val="bg1"/>
                </a:solidFill>
                <a:latin typeface="Helvetica" pitchFamily="2" charset="0"/>
              </a:rPr>
              <a:t>www. minenergia.gov.co</a:t>
            </a:r>
          </a:p>
        </p:txBody>
      </p:sp>
      <p:sp>
        <p:nvSpPr>
          <p:cNvPr id="19" name="Título 1">
            <a:extLst>
              <a:ext uri="{FF2B5EF4-FFF2-40B4-BE49-F238E27FC236}">
                <a16:creationId xmlns:a16="http://schemas.microsoft.com/office/drawing/2014/main" id="{0C9B733E-D023-FDA9-35AA-991A549895CB}"/>
              </a:ext>
            </a:extLst>
          </p:cNvPr>
          <p:cNvSpPr txBox="1">
            <a:spLocks/>
          </p:cNvSpPr>
          <p:nvPr/>
        </p:nvSpPr>
        <p:spPr>
          <a:xfrm>
            <a:off x="1726055" y="634010"/>
            <a:ext cx="8895860" cy="49161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ES" sz="2800" b="1" dirty="0">
                <a:solidFill>
                  <a:srgbClr val="CC9900"/>
                </a:solidFill>
                <a:latin typeface="Montserrat ExtraBold" panose="00000900000000000000" pitchFamily="2" charset="0"/>
              </a:rPr>
              <a:t>TRÁMITE SOLICITUDES DE </a:t>
            </a:r>
            <a:br>
              <a:rPr lang="es-ES" sz="2800" b="1" dirty="0">
                <a:solidFill>
                  <a:srgbClr val="CC9900"/>
                </a:solidFill>
                <a:latin typeface="Montserrat ExtraBold" panose="00000900000000000000" pitchFamily="2" charset="0"/>
              </a:rPr>
            </a:br>
            <a:r>
              <a:rPr lang="es-ES" sz="2800" b="1" dirty="0">
                <a:solidFill>
                  <a:srgbClr val="CC9900"/>
                </a:solidFill>
                <a:latin typeface="Montserrat ExtraBold" panose="00000900000000000000" pitchFamily="2" charset="0"/>
              </a:rPr>
              <a:t>FORMALIZACIÓN DE MINERÍA TRADICIONAL</a:t>
            </a:r>
          </a:p>
        </p:txBody>
      </p:sp>
      <p:sp>
        <p:nvSpPr>
          <p:cNvPr id="2" name="49 Rectángulo">
            <a:extLst>
              <a:ext uri="{FF2B5EF4-FFF2-40B4-BE49-F238E27FC236}">
                <a16:creationId xmlns:a16="http://schemas.microsoft.com/office/drawing/2014/main" id="{0A03CAA3-5AE8-7C1B-F0FA-E3DD025BE127}"/>
              </a:ext>
            </a:extLst>
          </p:cNvPr>
          <p:cNvSpPr/>
          <p:nvPr/>
        </p:nvSpPr>
        <p:spPr>
          <a:xfrm>
            <a:off x="1061154" y="2017698"/>
            <a:ext cx="10320826" cy="2808000"/>
          </a:xfrm>
          <a:prstGeom prst="rect">
            <a:avLst/>
          </a:prstGeom>
          <a:solidFill>
            <a:sysClr val="window" lastClr="FFFFFF"/>
          </a:solidFill>
          <a:ln w="25400" cap="flat" cmpd="sng" algn="ctr">
            <a:solidFill>
              <a:srgbClr val="B7AB2D"/>
            </a:solidFill>
            <a:prstDash val="solid"/>
          </a:ln>
          <a:effectLst/>
        </p:spPr>
        <p:txBody>
          <a:bodyPr wrap="square">
            <a:spAutoFit/>
          </a:bodyPr>
          <a:lstStyle/>
          <a:p>
            <a:pPr algn="just">
              <a:lnSpc>
                <a:spcPct val="115000"/>
              </a:lnSpc>
              <a:spcAft>
                <a:spcPts val="240"/>
              </a:spcAft>
            </a:pPr>
            <a:r>
              <a:rPr lang="es-CO" i="1" dirty="0">
                <a:ea typeface="Calibri"/>
                <a:cs typeface="Calibri"/>
              </a:rPr>
              <a:t>Las personas naturales, grupos o asociaciones que presentaron solicitud de formalización de minería tradicional hasta el 10 de mayo de 2013 ante la autoridad minera competente y que a la fecha de promul­gación de esta ley se encuentran vigentes y en área libre, continuarán su trámite con el fin de verificar la viabilidad técnica del desarrollo del proyecto minero de pequeña minería. Si la solicitud no se encuentra en área libre esta se rechazará salvo lo dispuesto en el inciso tercero del presente artículo. En caso de que la superposición sea parcial se pro­cederá a los recortes respectivos. La autoridad minera resolverá estas solicitudes en el término de un (1) año contado a partir de la viabilidad técnica de la solicitud. </a:t>
            </a:r>
          </a:p>
        </p:txBody>
      </p:sp>
      <p:sp>
        <p:nvSpPr>
          <p:cNvPr id="5" name="Elipse 17">
            <a:extLst>
              <a:ext uri="{FF2B5EF4-FFF2-40B4-BE49-F238E27FC236}">
                <a16:creationId xmlns:a16="http://schemas.microsoft.com/office/drawing/2014/main" id="{B9443875-2628-4E1B-5795-E07B75E5669C}"/>
              </a:ext>
            </a:extLst>
          </p:cNvPr>
          <p:cNvSpPr/>
          <p:nvPr/>
        </p:nvSpPr>
        <p:spPr>
          <a:xfrm>
            <a:off x="582773" y="1405832"/>
            <a:ext cx="798716" cy="743403"/>
          </a:xfrm>
          <a:prstGeom prst="ellipse">
            <a:avLst/>
          </a:prstGeom>
          <a:ln/>
        </p:spPr>
        <p:style>
          <a:lnRef idx="0">
            <a:schemeClr val="accent2"/>
          </a:lnRef>
          <a:fillRef idx="3">
            <a:schemeClr val="accent2"/>
          </a:fillRef>
          <a:effectRef idx="3">
            <a:schemeClr val="accent2"/>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s-CO" sz="900" b="1" i="0" u="none" strike="noStrike" kern="0" cap="none" spc="0" normalizeH="0" baseline="0" noProof="0">
              <a:ln>
                <a:noFill/>
              </a:ln>
              <a:solidFill>
                <a:prstClr val="white"/>
              </a:solidFill>
              <a:effectLst/>
              <a:uLnTx/>
              <a:uFillTx/>
              <a:latin typeface="Calibri"/>
              <a:ea typeface="+mn-ea"/>
              <a:cs typeface="+mn-cs"/>
            </a:endParaRPr>
          </a:p>
        </p:txBody>
      </p:sp>
      <p:sp>
        <p:nvSpPr>
          <p:cNvPr id="6" name="CuadroTexto 34">
            <a:extLst>
              <a:ext uri="{FF2B5EF4-FFF2-40B4-BE49-F238E27FC236}">
                <a16:creationId xmlns:a16="http://schemas.microsoft.com/office/drawing/2014/main" id="{2BC7C888-66F9-4D86-DDBF-DD9EEE237CF2}"/>
              </a:ext>
            </a:extLst>
          </p:cNvPr>
          <p:cNvSpPr txBox="1"/>
          <p:nvPr/>
        </p:nvSpPr>
        <p:spPr>
          <a:xfrm>
            <a:off x="317095" y="1515923"/>
            <a:ext cx="1330072" cy="52322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CO" sz="1400" b="1" i="1"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rPr>
              <a:t>Artículo</a:t>
            </a:r>
          </a:p>
          <a:p>
            <a:pPr marL="0" marR="0" lvl="0" indent="0" algn="ctr" defTabSz="914400" eaLnBrk="1" fontAlgn="auto" latinLnBrk="0" hangingPunct="1">
              <a:lnSpc>
                <a:spcPct val="100000"/>
              </a:lnSpc>
              <a:spcBef>
                <a:spcPts val="0"/>
              </a:spcBef>
              <a:spcAft>
                <a:spcPts val="0"/>
              </a:spcAft>
              <a:buClrTx/>
              <a:buSzTx/>
              <a:buFontTx/>
              <a:buNone/>
              <a:tabLst/>
              <a:defRPr/>
            </a:pPr>
            <a:r>
              <a:rPr lang="es-ES" sz="1400" b="1" i="1" kern="0" dirty="0">
                <a:solidFill>
                  <a:prstClr val="white"/>
                </a:solidFill>
                <a:effectLst>
                  <a:outerShdw blurRad="38100" dist="38100" dir="2700000" algn="tl">
                    <a:srgbClr val="000000">
                      <a:alpha val="43137"/>
                    </a:srgbClr>
                  </a:outerShdw>
                </a:effectLst>
              </a:rPr>
              <a:t>325º</a:t>
            </a:r>
            <a:endParaRPr kumimoji="0" lang="es-CO" sz="1400" b="1" i="1"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endParaRPr>
          </a:p>
        </p:txBody>
      </p:sp>
      <p:sp>
        <p:nvSpPr>
          <p:cNvPr id="8" name="Título 1">
            <a:extLst>
              <a:ext uri="{FF2B5EF4-FFF2-40B4-BE49-F238E27FC236}">
                <a16:creationId xmlns:a16="http://schemas.microsoft.com/office/drawing/2014/main" id="{9E1C7D24-7DA4-3F90-E49B-AB7F056AB144}"/>
              </a:ext>
            </a:extLst>
          </p:cNvPr>
          <p:cNvSpPr txBox="1">
            <a:spLocks/>
          </p:cNvSpPr>
          <p:nvPr/>
        </p:nvSpPr>
        <p:spPr>
          <a:xfrm>
            <a:off x="1381489" y="5162730"/>
            <a:ext cx="8895860" cy="881913"/>
          </a:xfrm>
          <a:prstGeom prst="rect">
            <a:avLst/>
          </a:prstGeom>
          <a:ln>
            <a:no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ES" sz="2800" b="1" dirty="0">
                <a:solidFill>
                  <a:srgbClr val="CC9900"/>
                </a:solidFill>
                <a:latin typeface="Montserrat ExtraBold" panose="00000900000000000000" pitchFamily="2" charset="0"/>
              </a:rPr>
              <a:t>IMPORTANTE- PARA ESTOS PROCESOS ESTA CERRADA LA VENTANILLA </a:t>
            </a:r>
          </a:p>
        </p:txBody>
      </p:sp>
    </p:spTree>
    <p:extLst>
      <p:ext uri="{BB962C8B-B14F-4D97-AF65-F5344CB8AC3E}">
        <p14:creationId xmlns:p14="http://schemas.microsoft.com/office/powerpoint/2010/main" val="13888767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BBEA9B-41E0-49E6-B0DC-AADDEEB85D97}"/>
            </a:ext>
          </a:extLst>
        </p:cNvPr>
        <p:cNvGrpSpPr/>
        <p:nvPr/>
      </p:nvGrpSpPr>
      <p:grpSpPr>
        <a:xfrm>
          <a:off x="0" y="0"/>
          <a:ext cx="0" cy="0"/>
          <a:chOff x="0" y="0"/>
          <a:chExt cx="0" cy="0"/>
        </a:xfrm>
      </p:grpSpPr>
      <p:sp>
        <p:nvSpPr>
          <p:cNvPr id="4" name="CuadroTexto 3">
            <a:extLst>
              <a:ext uri="{FF2B5EF4-FFF2-40B4-BE49-F238E27FC236}">
                <a16:creationId xmlns:a16="http://schemas.microsoft.com/office/drawing/2014/main" id="{EC9F9474-9BEC-BEB7-8E00-04352A967356}"/>
              </a:ext>
            </a:extLst>
          </p:cNvPr>
          <p:cNvSpPr txBox="1"/>
          <p:nvPr/>
        </p:nvSpPr>
        <p:spPr>
          <a:xfrm>
            <a:off x="5178922" y="6639446"/>
            <a:ext cx="1834156" cy="261610"/>
          </a:xfrm>
          <a:prstGeom prst="rect">
            <a:avLst/>
          </a:prstGeom>
          <a:noFill/>
        </p:spPr>
        <p:txBody>
          <a:bodyPr wrap="none" rtlCol="0">
            <a:spAutoFit/>
          </a:bodyPr>
          <a:lstStyle/>
          <a:p>
            <a:pPr algn="ctr"/>
            <a:r>
              <a:rPr lang="es-CO" sz="1100" b="1" dirty="0">
                <a:solidFill>
                  <a:schemeClr val="bg1"/>
                </a:solidFill>
                <a:latin typeface="Helvetica" pitchFamily="2" charset="0"/>
              </a:rPr>
              <a:t>www. minenergia.gov.co</a:t>
            </a:r>
          </a:p>
        </p:txBody>
      </p:sp>
      <p:sp>
        <p:nvSpPr>
          <p:cNvPr id="19" name="Título 1">
            <a:extLst>
              <a:ext uri="{FF2B5EF4-FFF2-40B4-BE49-F238E27FC236}">
                <a16:creationId xmlns:a16="http://schemas.microsoft.com/office/drawing/2014/main" id="{5B46879E-D5AF-CACD-06D6-A0AB6BCB9A10}"/>
              </a:ext>
            </a:extLst>
          </p:cNvPr>
          <p:cNvSpPr txBox="1">
            <a:spLocks/>
          </p:cNvSpPr>
          <p:nvPr/>
        </p:nvSpPr>
        <p:spPr>
          <a:xfrm>
            <a:off x="1726055" y="634010"/>
            <a:ext cx="8895860" cy="49161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ES" sz="2800" b="1" dirty="0">
                <a:solidFill>
                  <a:srgbClr val="CC9900"/>
                </a:solidFill>
                <a:latin typeface="Montserrat ExtraBold" panose="00000900000000000000" pitchFamily="2" charset="0"/>
              </a:rPr>
              <a:t>LEGALIZACIÓN DE MINERÍA DE HECHO</a:t>
            </a:r>
          </a:p>
        </p:txBody>
      </p:sp>
      <p:sp>
        <p:nvSpPr>
          <p:cNvPr id="8" name="Título 1">
            <a:extLst>
              <a:ext uri="{FF2B5EF4-FFF2-40B4-BE49-F238E27FC236}">
                <a16:creationId xmlns:a16="http://schemas.microsoft.com/office/drawing/2014/main" id="{97CBA7A0-771F-652D-169D-000A71ED7BFC}"/>
              </a:ext>
            </a:extLst>
          </p:cNvPr>
          <p:cNvSpPr txBox="1">
            <a:spLocks/>
          </p:cNvSpPr>
          <p:nvPr/>
        </p:nvSpPr>
        <p:spPr>
          <a:xfrm>
            <a:off x="1648070" y="4295776"/>
            <a:ext cx="8895860" cy="1190928"/>
          </a:xfrm>
          <a:prstGeom prst="rect">
            <a:avLst/>
          </a:prstGeom>
          <a:ln>
            <a:no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ES" sz="2800" b="1" dirty="0">
                <a:solidFill>
                  <a:srgbClr val="CC9900"/>
                </a:solidFill>
                <a:latin typeface="Montserrat ExtraBold" panose="00000900000000000000" pitchFamily="2" charset="0"/>
              </a:rPr>
              <a:t>A la fecha, la autoridad minera no recibe este tipo de solicitudes, evaluando solo las que se encuentran en trámite</a:t>
            </a:r>
          </a:p>
        </p:txBody>
      </p:sp>
      <p:sp>
        <p:nvSpPr>
          <p:cNvPr id="7" name="CuadroTexto 6">
            <a:extLst>
              <a:ext uri="{FF2B5EF4-FFF2-40B4-BE49-F238E27FC236}">
                <a16:creationId xmlns:a16="http://schemas.microsoft.com/office/drawing/2014/main" id="{B375A5BD-E741-9C61-225F-CC68D160020E}"/>
              </a:ext>
            </a:extLst>
          </p:cNvPr>
          <p:cNvSpPr txBox="1"/>
          <p:nvPr/>
        </p:nvSpPr>
        <p:spPr>
          <a:xfrm>
            <a:off x="1377259" y="1876923"/>
            <a:ext cx="9593451" cy="1976567"/>
          </a:xfrm>
          <a:prstGeom prst="rect">
            <a:avLst/>
          </a:prstGeom>
          <a:noFill/>
        </p:spPr>
        <p:txBody>
          <a:bodyPr wrap="square">
            <a:spAutoFit/>
          </a:bodyPr>
          <a:lstStyle/>
          <a:p>
            <a:pPr algn="just">
              <a:lnSpc>
                <a:spcPct val="115000"/>
              </a:lnSpc>
              <a:spcAft>
                <a:spcPts val="240"/>
              </a:spcAft>
            </a:pPr>
            <a:r>
              <a:rPr lang="es-ES" dirty="0">
                <a:ea typeface="Calibri"/>
                <a:cs typeface="Calibri"/>
              </a:rPr>
              <a:t>A través del mecanismo consagrado en esa norma, se concedió a los explotadores de minas de propiedad estatal, sin título inscrito en el Registro Minero Nacional, el término improrrogable de tres años, contados a partir del primero (1) de enero de 2002, para solicitar la concesión de la mina o minas correspondientes, demostrando el pleno cumplimiento de los requisitos establecidos en la ley, y siempre que el área solicitada se encuentre libre para contratar.</a:t>
            </a:r>
            <a:endParaRPr lang="es-CO" dirty="0">
              <a:ea typeface="Calibri"/>
              <a:cs typeface="Calibri"/>
            </a:endParaRPr>
          </a:p>
        </p:txBody>
      </p:sp>
    </p:spTree>
    <p:extLst>
      <p:ext uri="{BB962C8B-B14F-4D97-AF65-F5344CB8AC3E}">
        <p14:creationId xmlns:p14="http://schemas.microsoft.com/office/powerpoint/2010/main" val="17383322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B07310-D823-C488-6143-03196EA729F8}"/>
            </a:ext>
          </a:extLst>
        </p:cNvPr>
        <p:cNvGrpSpPr/>
        <p:nvPr/>
      </p:nvGrpSpPr>
      <p:grpSpPr>
        <a:xfrm>
          <a:off x="0" y="0"/>
          <a:ext cx="0" cy="0"/>
          <a:chOff x="0" y="0"/>
          <a:chExt cx="0" cy="0"/>
        </a:xfrm>
      </p:grpSpPr>
      <p:sp>
        <p:nvSpPr>
          <p:cNvPr id="4" name="CuadroTexto 3">
            <a:extLst>
              <a:ext uri="{FF2B5EF4-FFF2-40B4-BE49-F238E27FC236}">
                <a16:creationId xmlns:a16="http://schemas.microsoft.com/office/drawing/2014/main" id="{E5FB620D-979A-AEF5-6073-6E087A85E4FB}"/>
              </a:ext>
            </a:extLst>
          </p:cNvPr>
          <p:cNvSpPr txBox="1"/>
          <p:nvPr/>
        </p:nvSpPr>
        <p:spPr>
          <a:xfrm>
            <a:off x="5178922" y="6639446"/>
            <a:ext cx="1834156" cy="261610"/>
          </a:xfrm>
          <a:prstGeom prst="rect">
            <a:avLst/>
          </a:prstGeom>
          <a:noFill/>
        </p:spPr>
        <p:txBody>
          <a:bodyPr wrap="none" rtlCol="0">
            <a:spAutoFit/>
          </a:bodyPr>
          <a:lstStyle/>
          <a:p>
            <a:pPr algn="ctr"/>
            <a:r>
              <a:rPr lang="es-CO" sz="1100" b="1" dirty="0">
                <a:solidFill>
                  <a:schemeClr val="bg1"/>
                </a:solidFill>
                <a:latin typeface="Helvetica" pitchFamily="2" charset="0"/>
              </a:rPr>
              <a:t>www. minenergia.gov.co</a:t>
            </a:r>
          </a:p>
        </p:txBody>
      </p:sp>
      <p:sp>
        <p:nvSpPr>
          <p:cNvPr id="19" name="Título 1">
            <a:extLst>
              <a:ext uri="{FF2B5EF4-FFF2-40B4-BE49-F238E27FC236}">
                <a16:creationId xmlns:a16="http://schemas.microsoft.com/office/drawing/2014/main" id="{02B5D2C1-FDAA-8EDC-5B91-87D50E2670D4}"/>
              </a:ext>
            </a:extLst>
          </p:cNvPr>
          <p:cNvSpPr txBox="1">
            <a:spLocks/>
          </p:cNvSpPr>
          <p:nvPr/>
        </p:nvSpPr>
        <p:spPr>
          <a:xfrm>
            <a:off x="668098" y="218554"/>
            <a:ext cx="9917244" cy="81470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ES_tradnl" sz="3200" b="1" dirty="0">
                <a:solidFill>
                  <a:srgbClr val="CC9900"/>
                </a:solidFill>
                <a:latin typeface="Montserrat ExtraBold" panose="00000900000000000000" pitchFamily="2" charset="0"/>
              </a:rPr>
              <a:t>ÁREA DE RESERVA PARA LA FORMALIZACIÓN MINERA</a:t>
            </a:r>
          </a:p>
        </p:txBody>
      </p:sp>
      <p:sp>
        <p:nvSpPr>
          <p:cNvPr id="2" name="2 Rectángulo">
            <a:extLst>
              <a:ext uri="{FF2B5EF4-FFF2-40B4-BE49-F238E27FC236}">
                <a16:creationId xmlns:a16="http://schemas.microsoft.com/office/drawing/2014/main" id="{A99DCECF-E81A-313D-91C2-6D8A5A297AC9}"/>
              </a:ext>
            </a:extLst>
          </p:cNvPr>
          <p:cNvSpPr>
            <a:spLocks noChangeArrowheads="1"/>
          </p:cNvSpPr>
          <p:nvPr/>
        </p:nvSpPr>
        <p:spPr bwMode="auto">
          <a:xfrm>
            <a:off x="668098" y="1367056"/>
            <a:ext cx="8208963" cy="4647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marL="342900" indent="-342900" algn="just">
              <a:buFont typeface="Wingdings" panose="05000000000000000000" pitchFamily="2" charset="2"/>
              <a:buChar char="Ø"/>
            </a:pPr>
            <a:r>
              <a:rPr lang="es-CO" sz="2000" dirty="0"/>
              <a:t>La Autoridad Minera Nacional podrá delimitar áreas de Reserva Minera para la formalización de pequeños mineros, sobre áreas libres o aquellas que sean entregadas a través de la figura de devolución de áreas para la formalización minera. </a:t>
            </a:r>
          </a:p>
          <a:p>
            <a:pPr marL="342900" indent="-342900" algn="just">
              <a:buFont typeface="Wingdings" panose="05000000000000000000" pitchFamily="2" charset="2"/>
              <a:buChar char="Ø"/>
            </a:pPr>
            <a:endParaRPr lang="es-CO" sz="2000" dirty="0"/>
          </a:p>
          <a:p>
            <a:pPr marL="342900" indent="-342900" algn="just">
              <a:buFont typeface="Wingdings" panose="05000000000000000000" pitchFamily="2" charset="2"/>
              <a:buChar char="Ø"/>
            </a:pPr>
            <a:r>
              <a:rPr lang="es-CO" sz="2000" dirty="0"/>
              <a:t>El artículo 5 de la ley 2250 de 2022 determina que su otorgamiento será a través de contratos de concesión con requisitos diferenciales.</a:t>
            </a:r>
          </a:p>
          <a:p>
            <a:pPr marL="342900" indent="-342900" algn="just">
              <a:buFont typeface="Wingdings" panose="05000000000000000000" pitchFamily="2" charset="2"/>
              <a:buChar char="Ø"/>
            </a:pPr>
            <a:endParaRPr lang="es-CO" sz="2000" dirty="0"/>
          </a:p>
          <a:p>
            <a:pPr marL="342900" indent="-342900" algn="just">
              <a:buFont typeface="Wingdings" panose="05000000000000000000" pitchFamily="2" charset="2"/>
              <a:buChar char="Ø"/>
            </a:pPr>
            <a:r>
              <a:rPr lang="es-CO" sz="2000" dirty="0"/>
              <a:t>La Autoridad Minera Nacional debe validar la presencia de mineros tradicionales y/o pequeños mineros en las zonas reservadas con potencial (ZRP). Además de identificar si la actividad minera en estas zonas ha sido desarrollada desde antes de su reserva, a fin de delimitar áreas proporcionales donde se encuentren estos mineros, y designarlas como Áreas de Reserva para la Formalización. </a:t>
            </a:r>
          </a:p>
        </p:txBody>
      </p:sp>
      <p:pic>
        <p:nvPicPr>
          <p:cNvPr id="7" name="Picture 2" descr="Imagen">
            <a:extLst>
              <a:ext uri="{FF2B5EF4-FFF2-40B4-BE49-F238E27FC236}">
                <a16:creationId xmlns:a16="http://schemas.microsoft.com/office/drawing/2014/main" id="{B9BA2E45-BB35-F4A3-14EC-99A5750761CF}"/>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a:stretch/>
        </p:blipFill>
        <p:spPr bwMode="auto">
          <a:xfrm>
            <a:off x="9561797" y="1374565"/>
            <a:ext cx="2305100" cy="43077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399769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ángulo 5">
            <a:extLst>
              <a:ext uri="{FF2B5EF4-FFF2-40B4-BE49-F238E27FC236}">
                <a16:creationId xmlns:a16="http://schemas.microsoft.com/office/drawing/2014/main" id="{44238A50-3519-2C4C-6C05-24D4D3EEA018}"/>
              </a:ext>
            </a:extLst>
          </p:cNvPr>
          <p:cNvSpPr/>
          <p:nvPr/>
        </p:nvSpPr>
        <p:spPr>
          <a:xfrm>
            <a:off x="215900" y="239857"/>
            <a:ext cx="11836400" cy="523220"/>
          </a:xfrm>
          <a:prstGeom prst="rect">
            <a:avLst/>
          </a:prstGeom>
        </p:spPr>
        <p:txBody>
          <a:bodyPr wrap="square">
            <a:spAutoFit/>
          </a:bodyPr>
          <a:lstStyle/>
          <a:p>
            <a:pPr algn="ctr"/>
            <a:r>
              <a:rPr lang="es-ES" sz="2800" b="1" dirty="0">
                <a:solidFill>
                  <a:srgbClr val="CC9900"/>
                </a:solidFill>
                <a:latin typeface="Montserrat ExtraBold" panose="00000900000000000000" pitchFamily="2" charset="0"/>
                <a:ea typeface="+mj-ea"/>
                <a:cs typeface="+mj-cs"/>
              </a:rPr>
              <a:t>MECANISMOS DE FORMALIZACIÓN EN ÁREA LIBRE</a:t>
            </a:r>
          </a:p>
        </p:txBody>
      </p:sp>
      <p:pic>
        <p:nvPicPr>
          <p:cNvPr id="8" name="Imagen 7">
            <a:extLst>
              <a:ext uri="{FF2B5EF4-FFF2-40B4-BE49-F238E27FC236}">
                <a16:creationId xmlns:a16="http://schemas.microsoft.com/office/drawing/2014/main" id="{857DCC83-65B8-BF48-7891-5DF7A824F3D7}"/>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0372724" y="1438274"/>
            <a:ext cx="1819275" cy="4203107"/>
          </a:xfrm>
          <a:prstGeom prst="rect">
            <a:avLst/>
          </a:prstGeom>
        </p:spPr>
      </p:pic>
      <p:pic>
        <p:nvPicPr>
          <p:cNvPr id="3" name="Imagen 2">
            <a:extLst>
              <a:ext uri="{FF2B5EF4-FFF2-40B4-BE49-F238E27FC236}">
                <a16:creationId xmlns:a16="http://schemas.microsoft.com/office/drawing/2014/main" id="{71306C62-A65D-15E1-A0AE-333A7AB2F9BD}"/>
              </a:ext>
            </a:extLst>
          </p:cNvPr>
          <p:cNvPicPr>
            <a:picLocks noChangeAspect="1"/>
          </p:cNvPicPr>
          <p:nvPr/>
        </p:nvPicPr>
        <p:blipFill>
          <a:blip r:embed="rId3">
            <a:extLst>
              <a:ext uri="{28A0092B-C50C-407E-A947-70E740481C1C}">
                <a14:useLocalDpi xmlns:a14="http://schemas.microsoft.com/office/drawing/2010/main" val="0"/>
              </a:ext>
            </a:extLst>
          </a:blip>
          <a:srcRect l="-150"/>
          <a:stretch>
            <a:fillRect/>
          </a:stretch>
        </p:blipFill>
        <p:spPr>
          <a:xfrm>
            <a:off x="0" y="1352549"/>
            <a:ext cx="10388222" cy="4288833"/>
          </a:xfrm>
          <a:prstGeom prst="rect">
            <a:avLst/>
          </a:prstGeom>
        </p:spPr>
      </p:pic>
    </p:spTree>
    <p:extLst>
      <p:ext uri="{BB962C8B-B14F-4D97-AF65-F5344CB8AC3E}">
        <p14:creationId xmlns:p14="http://schemas.microsoft.com/office/powerpoint/2010/main" val="301842276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4">
            <a:extLst>
              <a:ext uri="{FF2B5EF4-FFF2-40B4-BE49-F238E27FC236}">
                <a16:creationId xmlns:a16="http://schemas.microsoft.com/office/drawing/2014/main" id="{B77BE6BE-A3F0-4CE0-A048-46AA06136360}"/>
              </a:ext>
            </a:extLst>
          </p:cNvPr>
          <p:cNvSpPr txBox="1"/>
          <p:nvPr/>
        </p:nvSpPr>
        <p:spPr>
          <a:xfrm>
            <a:off x="900682" y="2336019"/>
            <a:ext cx="7597233" cy="2308324"/>
          </a:xfrm>
          <a:prstGeom prst="rect">
            <a:avLst/>
          </a:prstGeom>
          <a:noFill/>
        </p:spPr>
        <p:txBody>
          <a:bodyPr wrap="square" rtlCol="0">
            <a:spAutoFit/>
          </a:bodyPr>
          <a:lstStyle/>
          <a:p>
            <a:r>
              <a:rPr lang="es-ES" sz="4800" b="1" dirty="0">
                <a:solidFill>
                  <a:schemeClr val="bg1"/>
                </a:solidFill>
                <a:latin typeface="Montserrat ExtraBold" pitchFamily="2" charset="77"/>
              </a:rPr>
              <a:t>MECANISMOS DE FORMALIZACIÓN EN AREA OCUPADA</a:t>
            </a:r>
          </a:p>
        </p:txBody>
      </p:sp>
      <p:cxnSp>
        <p:nvCxnSpPr>
          <p:cNvPr id="11" name="Conector recto 10">
            <a:extLst>
              <a:ext uri="{FF2B5EF4-FFF2-40B4-BE49-F238E27FC236}">
                <a16:creationId xmlns:a16="http://schemas.microsoft.com/office/drawing/2014/main" id="{57E3A3B8-A81E-430D-8EE1-886D494FCE1E}"/>
              </a:ext>
            </a:extLst>
          </p:cNvPr>
          <p:cNvCxnSpPr>
            <a:cxnSpLocks/>
          </p:cNvCxnSpPr>
          <p:nvPr/>
        </p:nvCxnSpPr>
        <p:spPr>
          <a:xfrm>
            <a:off x="900682" y="4644343"/>
            <a:ext cx="5567671" cy="0"/>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4732388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963E9FF8-726C-C90D-F2BB-C32B8EBE4472}"/>
              </a:ext>
            </a:extLst>
          </p:cNvPr>
          <p:cNvSpPr txBox="1"/>
          <p:nvPr/>
        </p:nvSpPr>
        <p:spPr>
          <a:xfrm>
            <a:off x="5178922" y="6639446"/>
            <a:ext cx="1834156" cy="261610"/>
          </a:xfrm>
          <a:prstGeom prst="rect">
            <a:avLst/>
          </a:prstGeom>
          <a:noFill/>
        </p:spPr>
        <p:txBody>
          <a:bodyPr wrap="none" rtlCol="0">
            <a:spAutoFit/>
          </a:bodyPr>
          <a:lstStyle/>
          <a:p>
            <a:pPr algn="ctr"/>
            <a:r>
              <a:rPr lang="es-CO" sz="1100" b="1" dirty="0">
                <a:solidFill>
                  <a:schemeClr val="bg1"/>
                </a:solidFill>
                <a:latin typeface="Helvetica" pitchFamily="2" charset="0"/>
              </a:rPr>
              <a:t>www. minenergia.gov.co</a:t>
            </a:r>
          </a:p>
        </p:txBody>
      </p:sp>
      <p:sp>
        <p:nvSpPr>
          <p:cNvPr id="5" name="Título 1">
            <a:extLst>
              <a:ext uri="{FF2B5EF4-FFF2-40B4-BE49-F238E27FC236}">
                <a16:creationId xmlns:a16="http://schemas.microsoft.com/office/drawing/2014/main" id="{494A89F7-7B6A-4130-9F00-0C9848FB0F28}"/>
              </a:ext>
            </a:extLst>
          </p:cNvPr>
          <p:cNvSpPr txBox="1">
            <a:spLocks/>
          </p:cNvSpPr>
          <p:nvPr/>
        </p:nvSpPr>
        <p:spPr>
          <a:xfrm>
            <a:off x="1739608" y="398177"/>
            <a:ext cx="8712783" cy="583484"/>
          </a:xfrm>
          <a:prstGeom prst="rect">
            <a:avLst/>
          </a:prstGeom>
        </p:spPr>
        <p:txBody>
          <a:bodyPr/>
          <a:lstStyle>
            <a:lvl1pPr algn="l" defTabSz="914400" rtl="0" eaLnBrk="1" latinLnBrk="0" hangingPunct="1">
              <a:lnSpc>
                <a:spcPct val="90000"/>
              </a:lnSpc>
              <a:spcBef>
                <a:spcPct val="0"/>
              </a:spcBef>
              <a:buNone/>
              <a:defRPr sz="4400" b="1" kern="1200" baseline="0">
                <a:solidFill>
                  <a:schemeClr val="bg1"/>
                </a:solidFill>
                <a:latin typeface="Ancizar Sans" panose="020B0602040300000003" pitchFamily="34" charset="0"/>
                <a:ea typeface="+mj-ea"/>
                <a:cs typeface="+mj-cs"/>
              </a:defRPr>
            </a:lvl1pPr>
          </a:lstStyle>
          <a:p>
            <a:pPr algn="ctr"/>
            <a:r>
              <a:rPr lang="es-ES" sz="3000" dirty="0">
                <a:solidFill>
                  <a:srgbClr val="CC9900"/>
                </a:solidFill>
                <a:latin typeface="Montserrat ExtraBold" panose="00000900000000000000" pitchFamily="2" charset="0"/>
              </a:rPr>
              <a:t>ESTRUCTURA SECTOR MINERO  COLOMBIANO</a:t>
            </a:r>
          </a:p>
        </p:txBody>
      </p:sp>
      <p:grpSp>
        <p:nvGrpSpPr>
          <p:cNvPr id="55" name="Grupo 54">
            <a:extLst>
              <a:ext uri="{FF2B5EF4-FFF2-40B4-BE49-F238E27FC236}">
                <a16:creationId xmlns:a16="http://schemas.microsoft.com/office/drawing/2014/main" id="{3A6B81A4-6E3C-1E1C-3A58-82930B8929A1}"/>
              </a:ext>
            </a:extLst>
          </p:cNvPr>
          <p:cNvGrpSpPr/>
          <p:nvPr/>
        </p:nvGrpSpPr>
        <p:grpSpPr>
          <a:xfrm>
            <a:off x="3802767" y="1732814"/>
            <a:ext cx="7007833" cy="4154852"/>
            <a:chOff x="1817889" y="2398794"/>
            <a:chExt cx="6803454" cy="4154852"/>
          </a:xfrm>
        </p:grpSpPr>
        <p:cxnSp>
          <p:nvCxnSpPr>
            <p:cNvPr id="56" name="14 Conector recto">
              <a:extLst>
                <a:ext uri="{FF2B5EF4-FFF2-40B4-BE49-F238E27FC236}">
                  <a16:creationId xmlns:a16="http://schemas.microsoft.com/office/drawing/2014/main" id="{37D946AA-8405-61F7-24D3-3CE65809CCE0}"/>
                </a:ext>
              </a:extLst>
            </p:cNvPr>
            <p:cNvCxnSpPr/>
            <p:nvPr/>
          </p:nvCxnSpPr>
          <p:spPr>
            <a:xfrm flipH="1" flipV="1">
              <a:off x="3200404" y="2911649"/>
              <a:ext cx="11113" cy="3379291"/>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7" name="15 Conector recto">
              <a:extLst>
                <a:ext uri="{FF2B5EF4-FFF2-40B4-BE49-F238E27FC236}">
                  <a16:creationId xmlns:a16="http://schemas.microsoft.com/office/drawing/2014/main" id="{43D91D24-263F-B5D1-1638-93104E89566D}"/>
                </a:ext>
              </a:extLst>
            </p:cNvPr>
            <p:cNvCxnSpPr/>
            <p:nvPr/>
          </p:nvCxnSpPr>
          <p:spPr>
            <a:xfrm>
              <a:off x="3200404" y="2906564"/>
              <a:ext cx="709613"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8" name="18 Conector recto">
              <a:extLst>
                <a:ext uri="{FF2B5EF4-FFF2-40B4-BE49-F238E27FC236}">
                  <a16:creationId xmlns:a16="http://schemas.microsoft.com/office/drawing/2014/main" id="{C36556D4-75BF-D736-5E46-08490DF1D4F0}"/>
                </a:ext>
              </a:extLst>
            </p:cNvPr>
            <p:cNvCxnSpPr/>
            <p:nvPr/>
          </p:nvCxnSpPr>
          <p:spPr>
            <a:xfrm>
              <a:off x="3211517" y="4689116"/>
              <a:ext cx="709612"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9" name="20 Conector recto">
              <a:extLst>
                <a:ext uri="{FF2B5EF4-FFF2-40B4-BE49-F238E27FC236}">
                  <a16:creationId xmlns:a16="http://schemas.microsoft.com/office/drawing/2014/main" id="{B53DBBB3-04F8-9B7C-F773-4DC8CC1EE59A}"/>
                </a:ext>
              </a:extLst>
            </p:cNvPr>
            <p:cNvCxnSpPr/>
            <p:nvPr/>
          </p:nvCxnSpPr>
          <p:spPr>
            <a:xfrm>
              <a:off x="3232700" y="6287172"/>
              <a:ext cx="709612"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0" name="26 CuadroTexto">
              <a:extLst>
                <a:ext uri="{FF2B5EF4-FFF2-40B4-BE49-F238E27FC236}">
                  <a16:creationId xmlns:a16="http://schemas.microsoft.com/office/drawing/2014/main" id="{D055A0CD-AE22-5C9E-4605-84CD2639719A}"/>
                </a:ext>
              </a:extLst>
            </p:cNvPr>
            <p:cNvSpPr txBox="1"/>
            <p:nvPr/>
          </p:nvSpPr>
          <p:spPr>
            <a:xfrm>
              <a:off x="3563888" y="2602149"/>
              <a:ext cx="2730767" cy="646331"/>
            </a:xfrm>
            <a:prstGeom prst="rect">
              <a:avLst/>
            </a:prstGeom>
            <a:solidFill>
              <a:srgbClr val="00B050"/>
            </a:solidFill>
            <a:ln>
              <a:solidFill>
                <a:schemeClr val="accent5">
                  <a:lumMod val="75000"/>
                </a:schemeClr>
              </a:solidFill>
            </a:ln>
          </p:spPr>
          <p:style>
            <a:lnRef idx="2">
              <a:schemeClr val="accent3"/>
            </a:lnRef>
            <a:fillRef idx="1">
              <a:schemeClr val="lt1"/>
            </a:fillRef>
            <a:effectRef idx="0">
              <a:schemeClr val="accent3"/>
            </a:effectRef>
            <a:fontRef idx="minor">
              <a:schemeClr val="dk1"/>
            </a:fontRef>
          </p:style>
          <p:txBody>
            <a:bodyPr wrap="square">
              <a:spAutoFit/>
            </a:bodyPr>
            <a:lstStyle>
              <a:defPPr>
                <a:defRPr lang="es-E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defRPr/>
              </a:pPr>
              <a:r>
                <a:rPr lang="es-CO" sz="1800" dirty="0">
                  <a:solidFill>
                    <a:prstClr val="white"/>
                  </a:solidFill>
                </a:rPr>
                <a:t>Administración del Recurso </a:t>
              </a:r>
              <a:r>
                <a:rPr lang="es-CO" dirty="0">
                  <a:solidFill>
                    <a:prstClr val="white"/>
                  </a:solidFill>
                </a:rPr>
                <a:t>M</a:t>
              </a:r>
              <a:r>
                <a:rPr lang="es-CO" sz="1800" dirty="0">
                  <a:solidFill>
                    <a:prstClr val="white"/>
                  </a:solidFill>
                </a:rPr>
                <a:t>inero</a:t>
              </a:r>
            </a:p>
          </p:txBody>
        </p:sp>
        <p:sp>
          <p:nvSpPr>
            <p:cNvPr id="61" name="28 CuadroTexto">
              <a:extLst>
                <a:ext uri="{FF2B5EF4-FFF2-40B4-BE49-F238E27FC236}">
                  <a16:creationId xmlns:a16="http://schemas.microsoft.com/office/drawing/2014/main" id="{6C385EE5-1A2D-37B7-C362-0663E75518E2}"/>
                </a:ext>
              </a:extLst>
            </p:cNvPr>
            <p:cNvSpPr txBox="1"/>
            <p:nvPr/>
          </p:nvSpPr>
          <p:spPr>
            <a:xfrm>
              <a:off x="3563888" y="4481448"/>
              <a:ext cx="2730767" cy="369332"/>
            </a:xfrm>
            <a:prstGeom prst="rect">
              <a:avLst/>
            </a:prstGeom>
            <a:solidFill>
              <a:schemeClr val="bg1">
                <a:lumMod val="85000"/>
              </a:schemeClr>
            </a:solidFill>
            <a:ln>
              <a:solidFill>
                <a:schemeClr val="accent5">
                  <a:lumMod val="75000"/>
                </a:schemeClr>
              </a:solidFill>
            </a:ln>
          </p:spPr>
          <p:style>
            <a:lnRef idx="2">
              <a:schemeClr val="accent3"/>
            </a:lnRef>
            <a:fillRef idx="1">
              <a:schemeClr val="lt1"/>
            </a:fillRef>
            <a:effectRef idx="0">
              <a:schemeClr val="accent3"/>
            </a:effectRef>
            <a:fontRef idx="minor">
              <a:schemeClr val="dk1"/>
            </a:fontRef>
          </p:style>
          <p:txBody>
            <a:bodyPr wrap="square">
              <a:spAutoFit/>
            </a:bodyPr>
            <a:lstStyle>
              <a:defPPr>
                <a:defRPr lang="es-E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defRPr/>
              </a:pPr>
              <a:r>
                <a:rPr lang="es-CO" sz="1800" dirty="0">
                  <a:solidFill>
                    <a:prstClr val="black"/>
                  </a:solidFill>
                </a:rPr>
                <a:t>Conocimiento Geológico</a:t>
              </a:r>
            </a:p>
          </p:txBody>
        </p:sp>
        <p:sp>
          <p:nvSpPr>
            <p:cNvPr id="62" name="30 CuadroTexto">
              <a:extLst>
                <a:ext uri="{FF2B5EF4-FFF2-40B4-BE49-F238E27FC236}">
                  <a16:creationId xmlns:a16="http://schemas.microsoft.com/office/drawing/2014/main" id="{D7AE379C-31E0-7C11-93AE-282389B3676C}"/>
                </a:ext>
              </a:extLst>
            </p:cNvPr>
            <p:cNvSpPr txBox="1"/>
            <p:nvPr/>
          </p:nvSpPr>
          <p:spPr>
            <a:xfrm>
              <a:off x="3563888" y="6056363"/>
              <a:ext cx="2730767" cy="369332"/>
            </a:xfrm>
            <a:prstGeom prst="rect">
              <a:avLst/>
            </a:prstGeom>
            <a:solidFill>
              <a:schemeClr val="accent1"/>
            </a:solidFill>
            <a:ln>
              <a:solidFill>
                <a:schemeClr val="accent5">
                  <a:lumMod val="75000"/>
                </a:schemeClr>
              </a:solidFill>
            </a:ln>
          </p:spPr>
          <p:style>
            <a:lnRef idx="2">
              <a:schemeClr val="accent1"/>
            </a:lnRef>
            <a:fillRef idx="1">
              <a:schemeClr val="lt1"/>
            </a:fillRef>
            <a:effectRef idx="0">
              <a:schemeClr val="accent1"/>
            </a:effectRef>
            <a:fontRef idx="minor">
              <a:schemeClr val="dk1"/>
            </a:fontRef>
          </p:style>
          <p:txBody>
            <a:bodyPr wrap="square">
              <a:spAutoFit/>
            </a:bodyPr>
            <a:lstStyle>
              <a:defPPr>
                <a:defRPr lang="es-E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defRPr/>
              </a:pPr>
              <a:r>
                <a:rPr lang="es-CO" sz="1800" dirty="0">
                  <a:solidFill>
                    <a:prstClr val="white"/>
                  </a:solidFill>
                </a:rPr>
                <a:t>Planeación del Sector</a:t>
              </a:r>
            </a:p>
          </p:txBody>
        </p:sp>
        <p:sp>
          <p:nvSpPr>
            <p:cNvPr id="63" name="38 CuadroTexto">
              <a:extLst>
                <a:ext uri="{FF2B5EF4-FFF2-40B4-BE49-F238E27FC236}">
                  <a16:creationId xmlns:a16="http://schemas.microsoft.com/office/drawing/2014/main" id="{7E177600-24EF-7E64-BA71-7456CE6C2104}"/>
                </a:ext>
              </a:extLst>
            </p:cNvPr>
            <p:cNvSpPr txBox="1"/>
            <p:nvPr/>
          </p:nvSpPr>
          <p:spPr>
            <a:xfrm>
              <a:off x="1817889" y="4453340"/>
              <a:ext cx="1325382" cy="861774"/>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defPPr>
                <a:defRPr lang="en-US"/>
              </a:defPPr>
              <a:lvl1pPr algn="ctr" fontAlgn="base">
                <a:spcBef>
                  <a:spcPct val="0"/>
                </a:spcBef>
                <a:spcAft>
                  <a:spcPct val="0"/>
                </a:spcAft>
                <a:defRPr b="1"/>
              </a:lvl1pPr>
              <a:lvl2pPr fontAlgn="base">
                <a:spcBef>
                  <a:spcPct val="0"/>
                </a:spcBef>
                <a:spcAft>
                  <a:spcPct val="0"/>
                </a:spcAft>
              </a:lvl2pPr>
              <a:lvl3pPr fontAlgn="base">
                <a:spcBef>
                  <a:spcPct val="0"/>
                </a:spcBef>
                <a:spcAft>
                  <a:spcPct val="0"/>
                </a:spcAft>
              </a:lvl3pPr>
              <a:lvl4pPr fontAlgn="base">
                <a:spcBef>
                  <a:spcPct val="0"/>
                </a:spcBef>
                <a:spcAft>
                  <a:spcPct val="0"/>
                </a:spcAft>
              </a:lvl4pPr>
              <a:lvl5pPr fontAlgn="base">
                <a:spcBef>
                  <a:spcPct val="0"/>
                </a:spcBef>
                <a:spcAft>
                  <a:spcPct val="0"/>
                </a:spcAft>
              </a:lvl5pPr>
              <a:lvl6pPr defTabSz="914400"/>
              <a:lvl7pPr defTabSz="914400"/>
              <a:lvl8pPr defTabSz="914400"/>
              <a:lvl9pPr defTabSz="914400"/>
            </a:lstStyle>
            <a:p>
              <a:pPr algn="l"/>
              <a:r>
                <a:rPr lang="es-ES" sz="1600" b="0" dirty="0">
                  <a:latin typeface="Segoe UI Black" panose="020B0A02040204020203" pitchFamily="34" charset="0"/>
                  <a:ea typeface="Segoe UI Black" panose="020B0A02040204020203" pitchFamily="34" charset="0"/>
                  <a:cs typeface="Segoe UI Black" panose="020B0A02040204020203" pitchFamily="34" charset="0"/>
                </a:rPr>
                <a:t>ENTIDADES ADSCRITAS</a:t>
              </a:r>
              <a:endParaRPr lang="es-CO" sz="1600" b="0" dirty="0">
                <a:latin typeface="Segoe UI Black" panose="020B0A02040204020203" pitchFamily="34" charset="0"/>
                <a:ea typeface="Segoe UI Black" panose="020B0A02040204020203" pitchFamily="34" charset="0"/>
                <a:cs typeface="Segoe UI Black" panose="020B0A02040204020203" pitchFamily="34" charset="0"/>
              </a:endParaRPr>
            </a:p>
            <a:p>
              <a:pPr algn="l" eaLnBrk="1" hangingPunct="1"/>
              <a:endParaRPr lang="es-CO" dirty="0">
                <a:solidFill>
                  <a:prstClr val="black"/>
                </a:solidFill>
                <a:latin typeface="Segoe UI Black" panose="020B0A02040204020203" pitchFamily="34" charset="0"/>
                <a:ea typeface="Segoe UI Black" panose="020B0A02040204020203" pitchFamily="34" charset="0"/>
                <a:cs typeface="Segoe UI Black" panose="020B0A02040204020203" pitchFamily="34" charset="0"/>
              </a:endParaRPr>
            </a:p>
          </p:txBody>
        </p:sp>
        <p:pic>
          <p:nvPicPr>
            <p:cNvPr id="64" name="Picture 8" descr="http://t2.gstatic.com/images?q=tbn:ANd9GcS4XkCSSl2akRxn_932Ky8LxQPxmyUPuCMjGSdmP0KHzMzRjn94pA">
              <a:extLst>
                <a:ext uri="{FF2B5EF4-FFF2-40B4-BE49-F238E27FC236}">
                  <a16:creationId xmlns:a16="http://schemas.microsoft.com/office/drawing/2014/main" id="{9F1F6DDC-ED1D-0D9B-DFEE-AA1C1E81BF0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a:stretch/>
          </p:blipFill>
          <p:spPr bwMode="auto">
            <a:xfrm>
              <a:off x="6591710" y="4404721"/>
              <a:ext cx="2029631" cy="620320"/>
            </a:xfrm>
            <a:prstGeom prst="rect">
              <a:avLst/>
            </a:prstGeom>
            <a:noFill/>
            <a:extLst>
              <a:ext uri="{909E8E84-426E-40DD-AFC4-6F175D3DCCD1}">
                <a14:hiddenFill xmlns:a14="http://schemas.microsoft.com/office/drawing/2010/main">
                  <a:solidFill>
                    <a:srgbClr val="FFFFFF"/>
                  </a:solidFill>
                </a14:hiddenFill>
              </a:ext>
            </a:extLst>
          </p:spPr>
        </p:pic>
        <p:grpSp>
          <p:nvGrpSpPr>
            <p:cNvPr id="65" name="13 Grupo">
              <a:extLst>
                <a:ext uri="{FF2B5EF4-FFF2-40B4-BE49-F238E27FC236}">
                  <a16:creationId xmlns:a16="http://schemas.microsoft.com/office/drawing/2014/main" id="{6137C573-EFFA-8F81-1548-6D3B15E7127C}"/>
                </a:ext>
              </a:extLst>
            </p:cNvPr>
            <p:cNvGrpSpPr/>
            <p:nvPr/>
          </p:nvGrpSpPr>
          <p:grpSpPr>
            <a:xfrm>
              <a:off x="6796590" y="2398794"/>
              <a:ext cx="1824753" cy="911032"/>
              <a:chOff x="3654449" y="6029265"/>
              <a:chExt cx="2155812" cy="1053189"/>
            </a:xfrm>
          </p:grpSpPr>
          <p:pic>
            <p:nvPicPr>
              <p:cNvPr id="72" name="Picture 12" descr="http://www.minminas.gov.co/minminas/downloads/archivosEventos/9297.jpg">
                <a:extLst>
                  <a:ext uri="{FF2B5EF4-FFF2-40B4-BE49-F238E27FC236}">
                    <a16:creationId xmlns:a16="http://schemas.microsoft.com/office/drawing/2014/main" id="{797F3237-FB47-CC2F-78D9-A5830BCCDD0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3654449" y="6029265"/>
                <a:ext cx="1118036" cy="1053189"/>
              </a:xfrm>
              <a:prstGeom prst="rect">
                <a:avLst/>
              </a:prstGeom>
              <a:noFill/>
              <a:extLst>
                <a:ext uri="{909E8E84-426E-40DD-AFC4-6F175D3DCCD1}">
                  <a14:hiddenFill xmlns:a14="http://schemas.microsoft.com/office/drawing/2010/main">
                    <a:solidFill>
                      <a:srgbClr val="FFFFFF"/>
                    </a:solidFill>
                  </a14:hiddenFill>
                </a:ext>
              </a:extLst>
            </p:spPr>
          </p:pic>
          <p:pic>
            <p:nvPicPr>
              <p:cNvPr id="73" name="Picture 12" descr="http://www.minminas.gov.co/minminas/downloads/archivosEventos/9297.jpg">
                <a:extLst>
                  <a:ext uri="{FF2B5EF4-FFF2-40B4-BE49-F238E27FC236}">
                    <a16:creationId xmlns:a16="http://schemas.microsoft.com/office/drawing/2014/main" id="{B44C5E87-E5B8-B85D-C5A5-4BA46F8FE0A3}"/>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a:stretch/>
            </p:blipFill>
            <p:spPr bwMode="auto">
              <a:xfrm>
                <a:off x="4441194" y="6303396"/>
                <a:ext cx="1369067" cy="357966"/>
              </a:xfrm>
              <a:prstGeom prst="rect">
                <a:avLst/>
              </a:prstGeom>
              <a:noFill/>
              <a:extLst>
                <a:ext uri="{909E8E84-426E-40DD-AFC4-6F175D3DCCD1}">
                  <a14:hiddenFill xmlns:a14="http://schemas.microsoft.com/office/drawing/2010/main">
                    <a:solidFill>
                      <a:srgbClr val="FFFFFF"/>
                    </a:solidFill>
                  </a14:hiddenFill>
                </a:ext>
              </a:extLst>
            </p:spPr>
          </p:pic>
        </p:grpSp>
        <p:pic>
          <p:nvPicPr>
            <p:cNvPr id="66" name="Picture 10" descr="http://www.upme.gov.co/img/Logo_Upme.jpg">
              <a:extLst>
                <a:ext uri="{FF2B5EF4-FFF2-40B4-BE49-F238E27FC236}">
                  <a16:creationId xmlns:a16="http://schemas.microsoft.com/office/drawing/2014/main" id="{5F6A8BF4-35C1-5D86-B8BA-112BA1BA1FE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83381" y="5956203"/>
              <a:ext cx="1909194" cy="597443"/>
            </a:xfrm>
            <a:prstGeom prst="rect">
              <a:avLst/>
            </a:prstGeom>
            <a:noFill/>
            <a:extLst>
              <a:ext uri="{909E8E84-426E-40DD-AFC4-6F175D3DCCD1}">
                <a14:hiddenFill xmlns:a14="http://schemas.microsoft.com/office/drawing/2010/main">
                  <a:solidFill>
                    <a:srgbClr val="FFFFFF"/>
                  </a:solidFill>
                </a14:hiddenFill>
              </a:ext>
            </a:extLst>
          </p:spPr>
        </p:pic>
        <p:cxnSp>
          <p:nvCxnSpPr>
            <p:cNvPr id="70" name="22 Conector recto">
              <a:extLst>
                <a:ext uri="{FF2B5EF4-FFF2-40B4-BE49-F238E27FC236}">
                  <a16:creationId xmlns:a16="http://schemas.microsoft.com/office/drawing/2014/main" id="{1D6D0F84-98A0-3AEF-A000-87D98FD63EB8}"/>
                </a:ext>
              </a:extLst>
            </p:cNvPr>
            <p:cNvCxnSpPr>
              <a:cxnSpLocks/>
            </p:cNvCxnSpPr>
            <p:nvPr/>
          </p:nvCxnSpPr>
          <p:spPr>
            <a:xfrm>
              <a:off x="6294656" y="2925314"/>
              <a:ext cx="459018"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74" name="Imagen 73">
            <a:extLst>
              <a:ext uri="{FF2B5EF4-FFF2-40B4-BE49-F238E27FC236}">
                <a16:creationId xmlns:a16="http://schemas.microsoft.com/office/drawing/2014/main" id="{6885A340-F885-C8EA-0A75-A164AA88B16C}"/>
              </a:ext>
            </a:extLst>
          </p:cNvPr>
          <p:cNvPicPr/>
          <p:nvPr/>
        </p:nvPicPr>
        <p:blipFill rotWithShape="1">
          <a:blip r:embed="rId6">
            <a:extLst>
              <a:ext uri="{28A0092B-C50C-407E-A947-70E740481C1C}">
                <a14:useLocalDpi xmlns:a14="http://schemas.microsoft.com/office/drawing/2010/main" val="0"/>
              </a:ext>
            </a:extLst>
          </a:blip>
          <a:srcRect/>
          <a:stretch/>
        </p:blipFill>
        <p:spPr bwMode="auto">
          <a:xfrm>
            <a:off x="638052" y="3284729"/>
            <a:ext cx="2919527" cy="783076"/>
          </a:xfrm>
          <a:prstGeom prst="rect">
            <a:avLst/>
          </a:prstGeom>
          <a:noFill/>
          <a:ln>
            <a:noFill/>
          </a:ln>
        </p:spPr>
      </p:pic>
      <p:sp>
        <p:nvSpPr>
          <p:cNvPr id="75" name="CuadroTexto 74">
            <a:extLst>
              <a:ext uri="{FF2B5EF4-FFF2-40B4-BE49-F238E27FC236}">
                <a16:creationId xmlns:a16="http://schemas.microsoft.com/office/drawing/2014/main" id="{E3D9E38A-6D7C-EA2C-ACE6-C16E9723CA5C}"/>
              </a:ext>
            </a:extLst>
          </p:cNvPr>
          <p:cNvSpPr txBox="1"/>
          <p:nvPr/>
        </p:nvSpPr>
        <p:spPr>
          <a:xfrm>
            <a:off x="638052" y="4067805"/>
            <a:ext cx="2919527" cy="738664"/>
          </a:xfrm>
          <a:prstGeom prst="rect">
            <a:avLst/>
          </a:prstGeom>
          <a:solidFill>
            <a:schemeClr val="bg2"/>
          </a:solidFill>
        </p:spPr>
        <p:txBody>
          <a:bodyPr wrap="square" rtlCol="0">
            <a:spAutoFit/>
          </a:bodyPr>
          <a:lstStyle/>
          <a:p>
            <a:r>
              <a:rPr lang="es-ES" sz="1400" dirty="0"/>
              <a:t>Rector de la política nacional en cuanto a minería, hidrocarburos e infraestructura energética</a:t>
            </a:r>
            <a:endParaRPr lang="es-CO" sz="1400" dirty="0"/>
          </a:p>
        </p:txBody>
      </p:sp>
    </p:spTree>
    <p:extLst>
      <p:ext uri="{BB962C8B-B14F-4D97-AF65-F5344CB8AC3E}">
        <p14:creationId xmlns:p14="http://schemas.microsoft.com/office/powerpoint/2010/main" val="67167114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963E9FF8-726C-C90D-F2BB-C32B8EBE4472}"/>
              </a:ext>
            </a:extLst>
          </p:cNvPr>
          <p:cNvSpPr txBox="1"/>
          <p:nvPr/>
        </p:nvSpPr>
        <p:spPr>
          <a:xfrm>
            <a:off x="5178922" y="6639446"/>
            <a:ext cx="1834156" cy="261610"/>
          </a:xfrm>
          <a:prstGeom prst="rect">
            <a:avLst/>
          </a:prstGeom>
          <a:noFill/>
        </p:spPr>
        <p:txBody>
          <a:bodyPr wrap="none" rtlCol="0">
            <a:spAutoFit/>
          </a:bodyPr>
          <a:lstStyle/>
          <a:p>
            <a:pPr algn="ctr"/>
            <a:r>
              <a:rPr lang="es-CO" sz="1100" b="1" dirty="0">
                <a:solidFill>
                  <a:schemeClr val="bg1"/>
                </a:solidFill>
                <a:latin typeface="Helvetica" pitchFamily="2" charset="0"/>
              </a:rPr>
              <a:t>www. minenergia.gov.co</a:t>
            </a:r>
          </a:p>
        </p:txBody>
      </p:sp>
      <p:sp>
        <p:nvSpPr>
          <p:cNvPr id="19" name="Título 1">
            <a:extLst>
              <a:ext uri="{FF2B5EF4-FFF2-40B4-BE49-F238E27FC236}">
                <a16:creationId xmlns:a16="http://schemas.microsoft.com/office/drawing/2014/main" id="{0C9B733E-D023-FDA9-35AA-991A549895CB}"/>
              </a:ext>
            </a:extLst>
          </p:cNvPr>
          <p:cNvSpPr txBox="1">
            <a:spLocks/>
          </p:cNvSpPr>
          <p:nvPr/>
        </p:nvSpPr>
        <p:spPr>
          <a:xfrm>
            <a:off x="1861927" y="572874"/>
            <a:ext cx="8895860" cy="49161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ES_tradnl" sz="2800" b="1" dirty="0">
                <a:solidFill>
                  <a:srgbClr val="CC9900"/>
                </a:solidFill>
                <a:latin typeface="Montserrat ExtraBold" panose="00000900000000000000" pitchFamily="2" charset="0"/>
              </a:rPr>
              <a:t>SUBCONTRATO DE FORMALIZACION MINERA</a:t>
            </a:r>
          </a:p>
        </p:txBody>
      </p:sp>
      <p:sp>
        <p:nvSpPr>
          <p:cNvPr id="2" name="Rectángulo 1">
            <a:extLst>
              <a:ext uri="{FF2B5EF4-FFF2-40B4-BE49-F238E27FC236}">
                <a16:creationId xmlns:a16="http://schemas.microsoft.com/office/drawing/2014/main" id="{D8BFAFB1-CD1B-797A-4F9B-071F340F26E1}"/>
              </a:ext>
            </a:extLst>
          </p:cNvPr>
          <p:cNvSpPr/>
          <p:nvPr/>
        </p:nvSpPr>
        <p:spPr>
          <a:xfrm>
            <a:off x="374755" y="1510764"/>
            <a:ext cx="8064573" cy="2031325"/>
          </a:xfrm>
          <a:prstGeom prst="rect">
            <a:avLst/>
          </a:prstGeom>
        </p:spPr>
        <p:txBody>
          <a:bodyPr wrap="square">
            <a:spAutoFit/>
          </a:bodyPr>
          <a:lstStyle/>
          <a:p>
            <a:pPr marL="285750" indent="-285750" algn="just">
              <a:buFont typeface="Wingdings" panose="05000000000000000000" pitchFamily="2" charset="2"/>
              <a:buChar char="§"/>
            </a:pPr>
            <a:r>
              <a:rPr lang="es-ES" dirty="0"/>
              <a:t>La Ley 1658 de 2013 determinó que quienes a la fecha de expedición de la ley se encontraran adelantando actividades de explotación dentro de áreas otorgadas a un tercero mediante título minero (esto es </a:t>
            </a:r>
            <a:r>
              <a:rPr lang="es-ES" b="1" i="1" dirty="0"/>
              <a:t>15 de julio de 2013</a:t>
            </a:r>
            <a:r>
              <a:rPr lang="es-ES" dirty="0"/>
              <a:t>), podrían con previa autorización de la autoridad minera competente, suscribir subcontratos de formalización minera con el titular de dicha área, para continuar adelantando su explotación por un periodo no inferior a cuatro (4) años prorrogables..</a:t>
            </a:r>
          </a:p>
        </p:txBody>
      </p:sp>
      <p:pic>
        <p:nvPicPr>
          <p:cNvPr id="5" name="Imagen 4">
            <a:extLst>
              <a:ext uri="{FF2B5EF4-FFF2-40B4-BE49-F238E27FC236}">
                <a16:creationId xmlns:a16="http://schemas.microsoft.com/office/drawing/2014/main" id="{DF8018DD-CDBA-BD84-8DD3-3344E699E6D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89981" y="1591166"/>
            <a:ext cx="2736610" cy="2114165"/>
          </a:xfrm>
          <a:prstGeom prst="rect">
            <a:avLst/>
          </a:prstGeom>
        </p:spPr>
      </p:pic>
      <p:sp>
        <p:nvSpPr>
          <p:cNvPr id="6" name="CuadroTexto 5">
            <a:extLst>
              <a:ext uri="{FF2B5EF4-FFF2-40B4-BE49-F238E27FC236}">
                <a16:creationId xmlns:a16="http://schemas.microsoft.com/office/drawing/2014/main" id="{01E8F19E-1B16-B243-3125-D8CB756894DE}"/>
              </a:ext>
            </a:extLst>
          </p:cNvPr>
          <p:cNvSpPr txBox="1"/>
          <p:nvPr/>
        </p:nvSpPr>
        <p:spPr>
          <a:xfrm>
            <a:off x="448431" y="4161844"/>
            <a:ext cx="11295137" cy="2031325"/>
          </a:xfrm>
          <a:prstGeom prst="rect">
            <a:avLst/>
          </a:prstGeom>
          <a:noFill/>
        </p:spPr>
        <p:txBody>
          <a:bodyPr wrap="square">
            <a:spAutoFit/>
          </a:bodyPr>
          <a:lstStyle/>
          <a:p>
            <a:pPr algn="ctr"/>
            <a:r>
              <a:rPr lang="es-ES" sz="2100" dirty="0"/>
              <a:t>El subcontrato de formalización minera </a:t>
            </a:r>
            <a:r>
              <a:rPr lang="es-ES" sz="2100" b="1" i="1" dirty="0"/>
              <a:t>no es un título minero</a:t>
            </a:r>
            <a:r>
              <a:rPr lang="es-ES" sz="2100" dirty="0"/>
              <a:t>, sino un acuerdo de voluntades entre un titular minero y un pequeño minero que haya realizado actividades extractivas dentro del área del título minero desde antes del 15 de julio de 2013, quedando bajo la </a:t>
            </a:r>
            <a:r>
              <a:rPr lang="es-ES" sz="2100" b="1" i="1" dirty="0"/>
              <a:t>responsabilidad del subcontratista la totalidad de las obligaciones inherentes a la explotación de minerales dentro del área del subcontrato</a:t>
            </a:r>
            <a:r>
              <a:rPr lang="es-ES" sz="2100" dirty="0"/>
              <a:t>, así como las sanciones derivadas del incumplimiento normativo o legal. </a:t>
            </a:r>
          </a:p>
        </p:txBody>
      </p:sp>
    </p:spTree>
    <p:extLst>
      <p:ext uri="{BB962C8B-B14F-4D97-AF65-F5344CB8AC3E}">
        <p14:creationId xmlns:p14="http://schemas.microsoft.com/office/powerpoint/2010/main" val="146836010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963E9FF8-726C-C90D-F2BB-C32B8EBE4472}"/>
              </a:ext>
            </a:extLst>
          </p:cNvPr>
          <p:cNvSpPr txBox="1"/>
          <p:nvPr/>
        </p:nvSpPr>
        <p:spPr>
          <a:xfrm>
            <a:off x="5178922" y="6639446"/>
            <a:ext cx="1834156" cy="261610"/>
          </a:xfrm>
          <a:prstGeom prst="rect">
            <a:avLst/>
          </a:prstGeom>
          <a:noFill/>
        </p:spPr>
        <p:txBody>
          <a:bodyPr wrap="none" rtlCol="0">
            <a:spAutoFit/>
          </a:bodyPr>
          <a:lstStyle/>
          <a:p>
            <a:pPr algn="ctr"/>
            <a:r>
              <a:rPr lang="es-CO" sz="1100" b="1" dirty="0">
                <a:solidFill>
                  <a:schemeClr val="bg1"/>
                </a:solidFill>
                <a:latin typeface="Helvetica" pitchFamily="2" charset="0"/>
              </a:rPr>
              <a:t>www. minenergia.gov.co</a:t>
            </a:r>
          </a:p>
        </p:txBody>
      </p:sp>
      <p:sp>
        <p:nvSpPr>
          <p:cNvPr id="19" name="Título 1">
            <a:extLst>
              <a:ext uri="{FF2B5EF4-FFF2-40B4-BE49-F238E27FC236}">
                <a16:creationId xmlns:a16="http://schemas.microsoft.com/office/drawing/2014/main" id="{0C9B733E-D023-FDA9-35AA-991A549895CB}"/>
              </a:ext>
            </a:extLst>
          </p:cNvPr>
          <p:cNvSpPr txBox="1">
            <a:spLocks/>
          </p:cNvSpPr>
          <p:nvPr/>
        </p:nvSpPr>
        <p:spPr>
          <a:xfrm>
            <a:off x="1744528" y="542925"/>
            <a:ext cx="8895860" cy="82344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ES" sz="2800" b="1" dirty="0">
                <a:solidFill>
                  <a:srgbClr val="CC9900"/>
                </a:solidFill>
                <a:latin typeface="Montserrat ExtraBold" panose="00000900000000000000" pitchFamily="2" charset="0"/>
              </a:rPr>
              <a:t>DEVOLUCION DE AREAS CON FINES DE FORMALIZACION </a:t>
            </a:r>
          </a:p>
        </p:txBody>
      </p:sp>
      <p:sp>
        <p:nvSpPr>
          <p:cNvPr id="2" name="Rectángulo 1">
            <a:extLst>
              <a:ext uri="{FF2B5EF4-FFF2-40B4-BE49-F238E27FC236}">
                <a16:creationId xmlns:a16="http://schemas.microsoft.com/office/drawing/2014/main" id="{799876DC-AB15-8B9F-538A-1A10423EBE25}"/>
              </a:ext>
            </a:extLst>
          </p:cNvPr>
          <p:cNvSpPr/>
          <p:nvPr/>
        </p:nvSpPr>
        <p:spPr>
          <a:xfrm>
            <a:off x="576648" y="2077438"/>
            <a:ext cx="6697363" cy="3970318"/>
          </a:xfrm>
          <a:prstGeom prst="rect">
            <a:avLst/>
          </a:prstGeom>
        </p:spPr>
        <p:txBody>
          <a:bodyPr wrap="square">
            <a:spAutoFit/>
          </a:bodyPr>
          <a:lstStyle/>
          <a:p>
            <a:pPr algn="just"/>
            <a:r>
              <a:rPr lang="es-ES" dirty="0"/>
              <a:t>La Devolución de Áreas para la Formalización Minera es la realizada por el titular minero con el fin de contribuir a la formalización de la pequeña minería.</a:t>
            </a:r>
          </a:p>
          <a:p>
            <a:pPr algn="just"/>
            <a:endParaRPr lang="es-ES" dirty="0"/>
          </a:p>
          <a:p>
            <a:pPr algn="just"/>
            <a:r>
              <a:rPr lang="es-ES" dirty="0"/>
              <a:t>Esta devolución se puede realizar para:</a:t>
            </a:r>
          </a:p>
          <a:p>
            <a:pPr marL="400050" indent="-400050" algn="just">
              <a:buAutoNum type="romanLcParenBoth"/>
            </a:pPr>
            <a:r>
              <a:rPr lang="es-ES" dirty="0"/>
              <a:t>formalizar a los pequeños </a:t>
            </a:r>
            <a:r>
              <a:rPr lang="es-ES" b="1" i="1" dirty="0"/>
              <a:t>mineros</a:t>
            </a:r>
            <a:r>
              <a:rPr lang="es-ES" dirty="0"/>
              <a:t> que se encuentren </a:t>
            </a:r>
            <a:r>
              <a:rPr lang="es-ES" b="1" i="1" dirty="0"/>
              <a:t>adelantando actividades de explotación en el área del título </a:t>
            </a:r>
            <a:r>
              <a:rPr lang="es-ES" dirty="0"/>
              <a:t>minero; o </a:t>
            </a:r>
          </a:p>
          <a:p>
            <a:pPr algn="just"/>
            <a:endParaRPr lang="es-ES" dirty="0"/>
          </a:p>
          <a:p>
            <a:pPr marL="400050" indent="-400050" algn="just">
              <a:buAutoNum type="romanLcParenBoth"/>
            </a:pPr>
            <a:r>
              <a:rPr lang="es-ES" dirty="0"/>
              <a:t>para aquellos que se encuentran adelantando labores de explotación </a:t>
            </a:r>
            <a:r>
              <a:rPr lang="es-ES" b="1" i="1" dirty="0"/>
              <a:t>en un área distinta a la del título minero</a:t>
            </a:r>
            <a:r>
              <a:rPr lang="es-ES" dirty="0"/>
              <a:t>, y que debido a las restricciones ambientales o sociales que se presentan en el lugar donde están ejerciendo sus labores, </a:t>
            </a:r>
            <a:r>
              <a:rPr lang="es-ES" b="1" i="1" dirty="0"/>
              <a:t>requieran ser reubicados</a:t>
            </a:r>
            <a:r>
              <a:rPr lang="es-ES" dirty="0"/>
              <a:t>.</a:t>
            </a:r>
          </a:p>
        </p:txBody>
      </p:sp>
      <p:pic>
        <p:nvPicPr>
          <p:cNvPr id="5" name="Picture 2" descr="Resultado de imagen para mineros animados">
            <a:extLst>
              <a:ext uri="{FF2B5EF4-FFF2-40B4-BE49-F238E27FC236}">
                <a16:creationId xmlns:a16="http://schemas.microsoft.com/office/drawing/2014/main" id="{ACDEA8D0-B88B-FDC3-EA8B-B194D9119B14}"/>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a:stretch/>
        </p:blipFill>
        <p:spPr bwMode="auto">
          <a:xfrm>
            <a:off x="8065519" y="1783149"/>
            <a:ext cx="3696626" cy="1900397"/>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División de polígono | Club Pitagóricos">
            <a:extLst>
              <a:ext uri="{FF2B5EF4-FFF2-40B4-BE49-F238E27FC236}">
                <a16:creationId xmlns:a16="http://schemas.microsoft.com/office/drawing/2014/main" id="{CD901FB1-7BEF-632C-4DAD-0F1FB286293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32732" y="4100321"/>
            <a:ext cx="2362200" cy="19335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8756193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963E9FF8-726C-C90D-F2BB-C32B8EBE4472}"/>
              </a:ext>
            </a:extLst>
          </p:cNvPr>
          <p:cNvSpPr txBox="1"/>
          <p:nvPr/>
        </p:nvSpPr>
        <p:spPr>
          <a:xfrm>
            <a:off x="5178922" y="6639446"/>
            <a:ext cx="1834156" cy="261610"/>
          </a:xfrm>
          <a:prstGeom prst="rect">
            <a:avLst/>
          </a:prstGeom>
          <a:noFill/>
        </p:spPr>
        <p:txBody>
          <a:bodyPr wrap="none" rtlCol="0">
            <a:spAutoFit/>
          </a:bodyPr>
          <a:lstStyle/>
          <a:p>
            <a:pPr algn="ctr"/>
            <a:r>
              <a:rPr lang="es-CO" sz="1100" b="1" dirty="0">
                <a:solidFill>
                  <a:schemeClr val="bg1"/>
                </a:solidFill>
                <a:latin typeface="Helvetica" pitchFamily="2" charset="0"/>
              </a:rPr>
              <a:t>www. minenergia.gov.co</a:t>
            </a:r>
          </a:p>
        </p:txBody>
      </p:sp>
      <p:sp>
        <p:nvSpPr>
          <p:cNvPr id="19" name="Título 1">
            <a:extLst>
              <a:ext uri="{FF2B5EF4-FFF2-40B4-BE49-F238E27FC236}">
                <a16:creationId xmlns:a16="http://schemas.microsoft.com/office/drawing/2014/main" id="{0C9B733E-D023-FDA9-35AA-991A549895CB}"/>
              </a:ext>
            </a:extLst>
          </p:cNvPr>
          <p:cNvSpPr txBox="1">
            <a:spLocks/>
          </p:cNvSpPr>
          <p:nvPr/>
        </p:nvSpPr>
        <p:spPr>
          <a:xfrm>
            <a:off x="1763001" y="541646"/>
            <a:ext cx="8895860" cy="49161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ES_tradnl" sz="2800" b="1" dirty="0">
                <a:solidFill>
                  <a:srgbClr val="CC9900"/>
                </a:solidFill>
                <a:latin typeface="Montserrat ExtraBold" panose="00000900000000000000" pitchFamily="2" charset="0"/>
              </a:rPr>
              <a:t>CONTRATOS DE OPERACIÓN </a:t>
            </a:r>
          </a:p>
        </p:txBody>
      </p:sp>
      <p:sp>
        <p:nvSpPr>
          <p:cNvPr id="2" name="Rectángulo 1">
            <a:extLst>
              <a:ext uri="{FF2B5EF4-FFF2-40B4-BE49-F238E27FC236}">
                <a16:creationId xmlns:a16="http://schemas.microsoft.com/office/drawing/2014/main" id="{38C8BB83-7F7C-7AE1-0720-B4EDA2F91E6F}"/>
              </a:ext>
            </a:extLst>
          </p:cNvPr>
          <p:cNvSpPr/>
          <p:nvPr/>
        </p:nvSpPr>
        <p:spPr>
          <a:xfrm>
            <a:off x="687984" y="1435695"/>
            <a:ext cx="7471720" cy="4801314"/>
          </a:xfrm>
          <a:prstGeom prst="rect">
            <a:avLst/>
          </a:prstGeom>
        </p:spPr>
        <p:txBody>
          <a:bodyPr wrap="square">
            <a:spAutoFit/>
          </a:bodyPr>
          <a:lstStyle/>
          <a:p>
            <a:pPr algn="just"/>
            <a:r>
              <a:rPr lang="es-ES" dirty="0"/>
              <a:t>Pueden ser celebrados por titulares de concesiones mineras, cuyo objeto sea explorar y explotar las áreas concesionadas, sin que se requiera formar para el efecto una sociedad comercial. </a:t>
            </a:r>
          </a:p>
          <a:p>
            <a:pPr algn="just"/>
            <a:endParaRPr lang="es-ES" dirty="0"/>
          </a:p>
          <a:p>
            <a:pPr algn="just"/>
            <a:r>
              <a:rPr lang="es-ES" dirty="0"/>
              <a:t>Es un acuerdo entre terceros, del cual actualmente </a:t>
            </a:r>
            <a:r>
              <a:rPr lang="es-ES" b="1" i="1" dirty="0"/>
              <a:t>no se requiere inscripción en el Registro Minero Nacional</a:t>
            </a:r>
            <a:r>
              <a:rPr lang="es-ES" dirty="0"/>
              <a:t>; sin embargo, si requiere informarse a la Autoridad Minera Nacional.</a:t>
            </a:r>
          </a:p>
          <a:p>
            <a:pPr algn="just"/>
            <a:endParaRPr lang="es-ES" dirty="0"/>
          </a:p>
          <a:p>
            <a:pPr algn="just"/>
            <a:r>
              <a:rPr lang="es-ES" dirty="0"/>
              <a:t>El contrato de operación se rige por las normas del </a:t>
            </a:r>
            <a:r>
              <a:rPr lang="es-ES" b="1" i="1" dirty="0"/>
              <a:t>derecho privado</a:t>
            </a:r>
            <a:r>
              <a:rPr lang="es-ES" dirty="0"/>
              <a:t>, esto es por el Código Civil, pues el Código de Minas no establece ningún requisito para su celebración, </a:t>
            </a:r>
            <a:r>
              <a:rPr lang="es-ES" b="1" i="1" dirty="0"/>
              <a:t>ni siquiera requiere de permiso o aviso alguno a la autoridad minera.</a:t>
            </a:r>
          </a:p>
          <a:p>
            <a:pPr algn="just"/>
            <a:endParaRPr lang="es-ES" dirty="0"/>
          </a:p>
          <a:p>
            <a:pPr algn="just"/>
            <a:r>
              <a:rPr lang="es-ES" dirty="0"/>
              <a:t>No obstante, es pertinente resaltar que en todo caso será el </a:t>
            </a:r>
            <a:r>
              <a:rPr lang="es-ES" b="1" i="1" dirty="0"/>
              <a:t>titular minero y no el contratista quien deberá responder ante la autoridad minera respecto el cumplimiento de las obligaciones legales y contractuales derivados del título minero</a:t>
            </a:r>
            <a:r>
              <a:rPr lang="es-ES" dirty="0"/>
              <a:t>.</a:t>
            </a:r>
          </a:p>
        </p:txBody>
      </p:sp>
      <p:pic>
        <p:nvPicPr>
          <p:cNvPr id="5" name="Imagen 4">
            <a:extLst>
              <a:ext uri="{FF2B5EF4-FFF2-40B4-BE49-F238E27FC236}">
                <a16:creationId xmlns:a16="http://schemas.microsoft.com/office/drawing/2014/main" id="{B0582016-760B-82C0-A5C9-E2E5FA4DF53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05990" y="1798680"/>
            <a:ext cx="2824163" cy="1782628"/>
          </a:xfrm>
          <a:prstGeom prst="rect">
            <a:avLst/>
          </a:prstGeom>
        </p:spPr>
      </p:pic>
      <p:pic>
        <p:nvPicPr>
          <p:cNvPr id="6" name="Imagen 5">
            <a:extLst>
              <a:ext uri="{FF2B5EF4-FFF2-40B4-BE49-F238E27FC236}">
                <a16:creationId xmlns:a16="http://schemas.microsoft.com/office/drawing/2014/main" id="{140CC4A1-5279-1750-162D-56196A9FCAD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05990" y="4022637"/>
            <a:ext cx="2824163" cy="1543050"/>
          </a:xfrm>
          <a:prstGeom prst="rect">
            <a:avLst/>
          </a:prstGeom>
        </p:spPr>
      </p:pic>
    </p:spTree>
    <p:extLst>
      <p:ext uri="{BB962C8B-B14F-4D97-AF65-F5344CB8AC3E}">
        <p14:creationId xmlns:p14="http://schemas.microsoft.com/office/powerpoint/2010/main" val="337515239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75A9BCFF-3F38-DEE6-3D79-4BB9818FE8B0}"/>
              </a:ext>
            </a:extLst>
          </p:cNvPr>
          <p:cNvSpPr/>
          <p:nvPr/>
        </p:nvSpPr>
        <p:spPr>
          <a:xfrm>
            <a:off x="1" y="239869"/>
            <a:ext cx="11932172" cy="52322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800" b="1" i="0" u="none" strike="noStrike" kern="1200" cap="none" spc="0" normalizeH="0" baseline="0" noProof="0" dirty="0">
                <a:ln>
                  <a:noFill/>
                </a:ln>
                <a:solidFill>
                  <a:srgbClr val="CC9900"/>
                </a:solidFill>
                <a:effectLst/>
                <a:uLnTx/>
                <a:uFillTx/>
                <a:latin typeface="Montserrat ExtraBold" panose="00000900000000000000" pitchFamily="2" charset="0"/>
                <a:ea typeface="+mn-ea"/>
                <a:cs typeface="+mn-cs"/>
              </a:rPr>
              <a:t>MECANISMOS DE FORMALIZACIÓN EN ÁREA TITULADA</a:t>
            </a:r>
          </a:p>
        </p:txBody>
      </p:sp>
      <p:sp>
        <p:nvSpPr>
          <p:cNvPr id="4" name="Rectángulo redondeado 1">
            <a:extLst>
              <a:ext uri="{FF2B5EF4-FFF2-40B4-BE49-F238E27FC236}">
                <a16:creationId xmlns:a16="http://schemas.microsoft.com/office/drawing/2014/main" id="{4C2462F7-660E-DADD-BDA9-A0B8A4D5050B}"/>
              </a:ext>
            </a:extLst>
          </p:cNvPr>
          <p:cNvSpPr/>
          <p:nvPr/>
        </p:nvSpPr>
        <p:spPr>
          <a:xfrm>
            <a:off x="303041" y="1804008"/>
            <a:ext cx="1903215" cy="977620"/>
          </a:xfrm>
          <a:prstGeom prst="round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400" b="1" i="0" u="none" strike="noStrike" kern="1200" cap="none" spc="0" normalizeH="0" baseline="0" noProof="0" dirty="0">
                <a:ln>
                  <a:noFill/>
                </a:ln>
                <a:solidFill>
                  <a:prstClr val="black"/>
                </a:solidFill>
                <a:effectLst/>
                <a:uLnTx/>
                <a:uFillTx/>
                <a:latin typeface="Aptos" panose="02110004020202020204"/>
                <a:ea typeface="+mn-ea"/>
                <a:cs typeface="+mn-cs"/>
              </a:rPr>
              <a:t>SUBCONTRATO DE FORMALIZACION MINERA</a:t>
            </a:r>
            <a:endParaRPr kumimoji="0" lang="es-CO" sz="1400" b="1"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
        <p:nvSpPr>
          <p:cNvPr id="8" name="Rectángulo redondeado 13">
            <a:extLst>
              <a:ext uri="{FF2B5EF4-FFF2-40B4-BE49-F238E27FC236}">
                <a16:creationId xmlns:a16="http://schemas.microsoft.com/office/drawing/2014/main" id="{1B856B6F-79C9-135D-9E32-29AD5781D45B}"/>
              </a:ext>
            </a:extLst>
          </p:cNvPr>
          <p:cNvSpPr/>
          <p:nvPr/>
        </p:nvSpPr>
        <p:spPr>
          <a:xfrm>
            <a:off x="2487870" y="1778736"/>
            <a:ext cx="1996509" cy="977620"/>
          </a:xfrm>
          <a:prstGeom prst="round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0" normalizeH="0" baseline="0" noProof="0" dirty="0">
                <a:ln>
                  <a:noFill/>
                </a:ln>
                <a:solidFill>
                  <a:prstClr val="black"/>
                </a:solidFill>
                <a:effectLst/>
                <a:uLnTx/>
                <a:uFillTx/>
                <a:latin typeface="Aptos" panose="02110004020202020204"/>
                <a:ea typeface="+mn-ea"/>
                <a:cs typeface="+mn-cs"/>
              </a:rPr>
              <a:t>DEVOLUCION DE AREAS</a:t>
            </a:r>
            <a:endParaRPr kumimoji="0" lang="es-CO" sz="1600" b="1"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
        <p:nvSpPr>
          <p:cNvPr id="9" name="Rectángulo redondeado 22">
            <a:extLst>
              <a:ext uri="{FF2B5EF4-FFF2-40B4-BE49-F238E27FC236}">
                <a16:creationId xmlns:a16="http://schemas.microsoft.com/office/drawing/2014/main" id="{0E8CD6E5-E3DA-3CA8-E109-EB6B4779BDB2}"/>
              </a:ext>
            </a:extLst>
          </p:cNvPr>
          <p:cNvSpPr/>
          <p:nvPr/>
        </p:nvSpPr>
        <p:spPr>
          <a:xfrm>
            <a:off x="4790315" y="1797714"/>
            <a:ext cx="1911124" cy="951048"/>
          </a:xfrm>
          <a:prstGeom prst="round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400" b="1" i="0" u="none" strike="noStrike" kern="1200" cap="none" spc="0" normalizeH="0" baseline="0" noProof="0" dirty="0">
                <a:ln>
                  <a:noFill/>
                </a:ln>
                <a:solidFill>
                  <a:prstClr val="black"/>
                </a:solidFill>
                <a:effectLst/>
                <a:uLnTx/>
                <a:uFillTx/>
                <a:latin typeface="Aptos" panose="02110004020202020204"/>
                <a:ea typeface="+mn-ea"/>
                <a:cs typeface="+mn-cs"/>
              </a:rPr>
              <a:t>CONTRATOS DE OPERACIÓN </a:t>
            </a:r>
          </a:p>
        </p:txBody>
      </p:sp>
      <p:sp>
        <p:nvSpPr>
          <p:cNvPr id="10" name="Rectángulo redondeado 25">
            <a:extLst>
              <a:ext uri="{FF2B5EF4-FFF2-40B4-BE49-F238E27FC236}">
                <a16:creationId xmlns:a16="http://schemas.microsoft.com/office/drawing/2014/main" id="{84732C49-91B2-816C-5823-5268DA1026C2}"/>
              </a:ext>
            </a:extLst>
          </p:cNvPr>
          <p:cNvSpPr/>
          <p:nvPr/>
        </p:nvSpPr>
        <p:spPr>
          <a:xfrm>
            <a:off x="6923718" y="1799120"/>
            <a:ext cx="2383480" cy="936394"/>
          </a:xfrm>
          <a:prstGeom prst="round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400" b="1" i="0" u="none" strike="noStrike" kern="1200" cap="none" spc="0" normalizeH="0" baseline="0" noProof="0" dirty="0">
                <a:ln>
                  <a:noFill/>
                </a:ln>
                <a:solidFill>
                  <a:prstClr val="black"/>
                </a:solidFill>
                <a:effectLst/>
                <a:uLnTx/>
                <a:uFillTx/>
                <a:latin typeface="Aptos" panose="02110004020202020204"/>
                <a:ea typeface="+mn-ea"/>
                <a:cs typeface="+mn-cs"/>
              </a:rPr>
              <a:t>CESION DE DERECHOS</a:t>
            </a:r>
            <a:endParaRPr kumimoji="0" lang="es-CO" sz="1400" b="1"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
        <p:nvSpPr>
          <p:cNvPr id="15" name="Rectángulo 14">
            <a:extLst>
              <a:ext uri="{FF2B5EF4-FFF2-40B4-BE49-F238E27FC236}">
                <a16:creationId xmlns:a16="http://schemas.microsoft.com/office/drawing/2014/main" id="{5ADF600F-AD1E-B991-6DA7-824FB91A9AF6}"/>
              </a:ext>
            </a:extLst>
          </p:cNvPr>
          <p:cNvSpPr/>
          <p:nvPr/>
        </p:nvSpPr>
        <p:spPr>
          <a:xfrm>
            <a:off x="303041" y="3298479"/>
            <a:ext cx="1903215" cy="2670384"/>
          </a:xfrm>
          <a:prstGeom prst="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1400" b="0" i="0" u="none" strike="noStrike" kern="1200" cap="none" spc="0" normalizeH="0" baseline="0" noProof="0" dirty="0">
                <a:ln>
                  <a:noFill/>
                </a:ln>
                <a:solidFill>
                  <a:prstClr val="black"/>
                </a:solidFill>
                <a:effectLst/>
                <a:uLnTx/>
                <a:uFillTx/>
                <a:latin typeface="Aptos" panose="02110004020202020204"/>
                <a:ea typeface="+mn-ea"/>
                <a:cs typeface="+mn-cs"/>
              </a:rPr>
              <a:t>Dirigido a titulares mineros y pequeños mineros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1400" b="0" i="0" u="none" strike="noStrike" kern="1200" cap="none" spc="0" normalizeH="0" baseline="0" noProof="0" dirty="0">
                <a:ln>
                  <a:noFill/>
                </a:ln>
                <a:solidFill>
                  <a:prstClr val="black"/>
                </a:solidFill>
                <a:effectLst/>
                <a:uLnTx/>
                <a:uFillTx/>
                <a:latin typeface="Aptos" panose="02110004020202020204"/>
                <a:ea typeface="+mn-ea"/>
                <a:cs typeface="+mn-cs"/>
              </a:rPr>
              <a:t>Área de 150 has.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1400" b="0" i="0" u="none" strike="noStrike" kern="1200" cap="none" spc="0" normalizeH="0" baseline="0" noProof="0" dirty="0">
                <a:ln>
                  <a:noFill/>
                </a:ln>
                <a:solidFill>
                  <a:prstClr val="black"/>
                </a:solidFill>
                <a:effectLst/>
                <a:uLnTx/>
                <a:uFillTx/>
                <a:latin typeface="Aptos" panose="02110004020202020204"/>
                <a:ea typeface="+mn-ea"/>
                <a:cs typeface="+mn-cs"/>
              </a:rPr>
              <a:t>Actividades de pequeña minería</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1400" b="0" i="0" u="none" strike="noStrike" kern="1200" cap="none" spc="0" normalizeH="0" baseline="0" noProof="0" dirty="0">
                <a:ln>
                  <a:noFill/>
                </a:ln>
                <a:solidFill>
                  <a:prstClr val="black"/>
                </a:solidFill>
                <a:effectLst/>
                <a:uLnTx/>
                <a:uFillTx/>
                <a:latin typeface="Aptos" panose="02110004020202020204"/>
                <a:ea typeface="+mn-ea"/>
                <a:cs typeface="+mn-cs"/>
              </a:rPr>
              <a:t>Programa de trabajos y Obras Complementario (PTOC)</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1400" b="0" i="0" u="none" strike="noStrike" kern="1200" cap="none" spc="0" normalizeH="0" baseline="0" noProof="0" dirty="0">
                <a:ln>
                  <a:noFill/>
                </a:ln>
                <a:solidFill>
                  <a:prstClr val="black"/>
                </a:solidFill>
                <a:effectLst/>
                <a:uLnTx/>
                <a:uFillTx/>
                <a:latin typeface="Aptos" panose="02110004020202020204"/>
                <a:ea typeface="+mn-ea"/>
                <a:cs typeface="+mn-cs"/>
              </a:rPr>
              <a:t>Duración no inferior a 4 años</a:t>
            </a:r>
            <a:endParaRPr kumimoji="0" lang="es-CO" sz="20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
        <p:nvSpPr>
          <p:cNvPr id="16" name="Flecha abajo 29">
            <a:extLst>
              <a:ext uri="{FF2B5EF4-FFF2-40B4-BE49-F238E27FC236}">
                <a16:creationId xmlns:a16="http://schemas.microsoft.com/office/drawing/2014/main" id="{49407CE2-9419-D9C8-DF92-EBE43F2BDC48}"/>
              </a:ext>
            </a:extLst>
          </p:cNvPr>
          <p:cNvSpPr/>
          <p:nvPr/>
        </p:nvSpPr>
        <p:spPr>
          <a:xfrm>
            <a:off x="1132472" y="2794879"/>
            <a:ext cx="271849" cy="42255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17" name="Rectángulo 16">
            <a:extLst>
              <a:ext uri="{FF2B5EF4-FFF2-40B4-BE49-F238E27FC236}">
                <a16:creationId xmlns:a16="http://schemas.microsoft.com/office/drawing/2014/main" id="{AB05AA6D-106D-9981-BA3A-A280F13D2155}"/>
              </a:ext>
            </a:extLst>
          </p:cNvPr>
          <p:cNvSpPr/>
          <p:nvPr/>
        </p:nvSpPr>
        <p:spPr>
          <a:xfrm>
            <a:off x="2434066" y="3296828"/>
            <a:ext cx="1996509" cy="2646635"/>
          </a:xfrm>
          <a:prstGeom prst="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1400" b="0" i="0" u="none" strike="noStrike" kern="1200" cap="none" spc="0" normalizeH="0" baseline="0" noProof="0" dirty="0">
                <a:ln>
                  <a:noFill/>
                </a:ln>
                <a:solidFill>
                  <a:prstClr val="black"/>
                </a:solidFill>
                <a:effectLst/>
                <a:uLnTx/>
                <a:uFillTx/>
                <a:latin typeface="Aptos" panose="02110004020202020204"/>
                <a:ea typeface="+mn-ea"/>
                <a:cs typeface="+mn-cs"/>
              </a:rPr>
              <a:t>Dirigido a titulares mineros y pequeños mineros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1400" b="0" i="0" u="none" strike="noStrike" kern="1200" cap="none" spc="0" normalizeH="0" baseline="0" noProof="0" dirty="0">
                <a:ln>
                  <a:noFill/>
                </a:ln>
                <a:solidFill>
                  <a:prstClr val="black"/>
                </a:solidFill>
                <a:effectLst/>
                <a:uLnTx/>
                <a:uFillTx/>
                <a:latin typeface="Aptos" panose="02110004020202020204"/>
                <a:ea typeface="+mn-ea"/>
                <a:cs typeface="+mn-cs"/>
              </a:rPr>
              <a:t>Con fines de formalización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1400" b="0" i="0" u="none" strike="noStrike" kern="1200" cap="none" spc="0" normalizeH="0" baseline="0" noProof="0" dirty="0">
                <a:ln>
                  <a:noFill/>
                </a:ln>
                <a:solidFill>
                  <a:prstClr val="black"/>
                </a:solidFill>
                <a:effectLst/>
                <a:uLnTx/>
                <a:uFillTx/>
                <a:latin typeface="Aptos" panose="02110004020202020204"/>
                <a:ea typeface="+mn-ea"/>
                <a:cs typeface="+mn-cs"/>
              </a:rPr>
              <a:t>Área de 150 has.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1400" b="0" i="0" u="none" strike="noStrike" kern="1200" cap="none" spc="0" normalizeH="0" baseline="0" noProof="0" dirty="0">
                <a:ln>
                  <a:noFill/>
                </a:ln>
                <a:solidFill>
                  <a:prstClr val="black"/>
                </a:solidFill>
                <a:effectLst/>
                <a:uLnTx/>
                <a:uFillTx/>
                <a:latin typeface="Aptos" panose="02110004020202020204"/>
                <a:ea typeface="+mn-ea"/>
                <a:cs typeface="+mn-cs"/>
              </a:rPr>
              <a:t>Actividades de pequeña minería</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1400" b="0" i="0" u="none" strike="noStrike" kern="1200" cap="none" spc="0" normalizeH="0" baseline="0" noProof="0" dirty="0">
                <a:ln>
                  <a:noFill/>
                </a:ln>
                <a:solidFill>
                  <a:prstClr val="black"/>
                </a:solidFill>
                <a:effectLst/>
                <a:uLnTx/>
                <a:uFillTx/>
                <a:latin typeface="Aptos" panose="02110004020202020204"/>
                <a:ea typeface="+mn-ea"/>
                <a:cs typeface="+mn-cs"/>
              </a:rPr>
              <a:t>Nace un nuevo titulo minero independiente y con obligaciones propias</a:t>
            </a:r>
          </a:p>
        </p:txBody>
      </p:sp>
      <p:sp>
        <p:nvSpPr>
          <p:cNvPr id="18" name="Flecha abajo 31">
            <a:extLst>
              <a:ext uri="{FF2B5EF4-FFF2-40B4-BE49-F238E27FC236}">
                <a16:creationId xmlns:a16="http://schemas.microsoft.com/office/drawing/2014/main" id="{59439BCC-AF5D-1861-4657-A41904F28492}"/>
              </a:ext>
            </a:extLst>
          </p:cNvPr>
          <p:cNvSpPr/>
          <p:nvPr/>
        </p:nvSpPr>
        <p:spPr>
          <a:xfrm>
            <a:off x="3339773" y="2777214"/>
            <a:ext cx="271849" cy="42255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19" name="Rectángulo 18">
            <a:extLst>
              <a:ext uri="{FF2B5EF4-FFF2-40B4-BE49-F238E27FC236}">
                <a16:creationId xmlns:a16="http://schemas.microsoft.com/office/drawing/2014/main" id="{015C4AFF-37AA-2826-D109-C04C26F6B16A}"/>
              </a:ext>
            </a:extLst>
          </p:cNvPr>
          <p:cNvSpPr/>
          <p:nvPr/>
        </p:nvSpPr>
        <p:spPr>
          <a:xfrm>
            <a:off x="4790314" y="3281329"/>
            <a:ext cx="1971009" cy="2646635"/>
          </a:xfrm>
          <a:prstGeom prst="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1400" b="0" i="0" u="none" strike="noStrike" kern="1200" cap="none" spc="0" normalizeH="0" baseline="0" noProof="0" dirty="0">
                <a:ln>
                  <a:noFill/>
                </a:ln>
                <a:solidFill>
                  <a:prstClr val="black"/>
                </a:solidFill>
                <a:effectLst/>
                <a:uLnTx/>
                <a:uFillTx/>
                <a:latin typeface="Aptos" panose="02110004020202020204"/>
                <a:ea typeface="+mn-ea"/>
                <a:cs typeface="+mn-cs"/>
              </a:rPr>
              <a:t>Es un acuerdo entre terceros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1400" b="0" i="0" u="none" strike="noStrike" kern="1200" cap="none" spc="0" normalizeH="0" baseline="0" noProof="0" dirty="0">
                <a:ln>
                  <a:noFill/>
                </a:ln>
                <a:solidFill>
                  <a:prstClr val="black"/>
                </a:solidFill>
                <a:effectLst/>
                <a:uLnTx/>
                <a:uFillTx/>
                <a:latin typeface="Aptos" panose="02110004020202020204"/>
                <a:ea typeface="+mn-ea"/>
                <a:cs typeface="+mn-cs"/>
              </a:rPr>
              <a:t>Se rige por las normas del derecho privado, esto es por el Código Civil.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1400" b="0" i="0" u="none" strike="noStrike" kern="1200" cap="none" spc="0" normalizeH="0" baseline="0" noProof="0" dirty="0">
                <a:ln>
                  <a:noFill/>
                </a:ln>
                <a:solidFill>
                  <a:prstClr val="black"/>
                </a:solidFill>
                <a:effectLst/>
                <a:uLnTx/>
                <a:uFillTx/>
                <a:latin typeface="Aptos" panose="02110004020202020204"/>
                <a:ea typeface="+mn-ea"/>
                <a:cs typeface="+mn-cs"/>
              </a:rPr>
              <a:t>El responsable sigue siendo el  titular minero.</a:t>
            </a:r>
          </a:p>
        </p:txBody>
      </p:sp>
      <p:sp>
        <p:nvSpPr>
          <p:cNvPr id="20" name="Flecha abajo 33">
            <a:extLst>
              <a:ext uri="{FF2B5EF4-FFF2-40B4-BE49-F238E27FC236}">
                <a16:creationId xmlns:a16="http://schemas.microsoft.com/office/drawing/2014/main" id="{B9A87A73-6F58-BCC3-B42F-0490C366A1C0}"/>
              </a:ext>
            </a:extLst>
          </p:cNvPr>
          <p:cNvSpPr/>
          <p:nvPr/>
        </p:nvSpPr>
        <p:spPr>
          <a:xfrm>
            <a:off x="5646635" y="2762633"/>
            <a:ext cx="271849" cy="42255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21" name="Rectángulo 20">
            <a:extLst>
              <a:ext uri="{FF2B5EF4-FFF2-40B4-BE49-F238E27FC236}">
                <a16:creationId xmlns:a16="http://schemas.microsoft.com/office/drawing/2014/main" id="{59C2E447-DE06-8387-FDF5-85A34AE321E1}"/>
              </a:ext>
            </a:extLst>
          </p:cNvPr>
          <p:cNvSpPr/>
          <p:nvPr/>
        </p:nvSpPr>
        <p:spPr>
          <a:xfrm>
            <a:off x="6923718" y="3242083"/>
            <a:ext cx="2408492" cy="3202508"/>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300" b="0" i="0" u="none" strike="noStrike" kern="1200" cap="none" spc="0" normalizeH="0" baseline="0" noProof="0" dirty="0">
                <a:ln>
                  <a:noFill/>
                </a:ln>
                <a:solidFill>
                  <a:prstClr val="black"/>
                </a:solidFill>
                <a:effectLst/>
                <a:uLnTx/>
                <a:uFillTx/>
                <a:latin typeface="Aptos" panose="02110004020202020204"/>
                <a:ea typeface="+mn-ea"/>
                <a:cs typeface="+mn-cs"/>
              </a:rPr>
              <a:t>Un titular minero (cedente) puede transferir a un tercero sus derechos mediante un negocio de carácter privado en que el cesionario entrega obligaciones emanadas del contrato. Se requiere aviso y autorización de la Autoridad Minera. En el caso de la cesión parcial, se entrega un porcentaje de los derechos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300" b="0" i="0" u="none" strike="noStrike" kern="1200" cap="none" spc="0" normalizeH="0" baseline="0" noProof="0" dirty="0">
                <a:ln>
                  <a:noFill/>
                </a:ln>
                <a:solidFill>
                  <a:prstClr val="black"/>
                </a:solidFill>
                <a:effectLst/>
                <a:uLnTx/>
                <a:uFillTx/>
                <a:latin typeface="Aptos" panose="02110004020202020204"/>
                <a:ea typeface="+mn-ea"/>
                <a:cs typeface="+mn-cs"/>
              </a:rPr>
              <a:t>y obligaciones por parte del cedente al cesionario y estos serán responsables solidarios de las obligaciones emanadas del contrato. </a:t>
            </a:r>
            <a:endParaRPr kumimoji="0" lang="es-CO" sz="13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
        <p:nvSpPr>
          <p:cNvPr id="22" name="Flecha abajo 35">
            <a:extLst>
              <a:ext uri="{FF2B5EF4-FFF2-40B4-BE49-F238E27FC236}">
                <a16:creationId xmlns:a16="http://schemas.microsoft.com/office/drawing/2014/main" id="{0D286BF2-CFDC-AE67-BB21-3F3E08832FF9}"/>
              </a:ext>
            </a:extLst>
          </p:cNvPr>
          <p:cNvSpPr/>
          <p:nvPr/>
        </p:nvSpPr>
        <p:spPr>
          <a:xfrm>
            <a:off x="7957715" y="2777521"/>
            <a:ext cx="271849" cy="42255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23" name="Llamada de flecha a la derecha 18">
            <a:extLst>
              <a:ext uri="{FF2B5EF4-FFF2-40B4-BE49-F238E27FC236}">
                <a16:creationId xmlns:a16="http://schemas.microsoft.com/office/drawing/2014/main" id="{36F84CF8-5A7D-13CB-B250-26160B822426}"/>
              </a:ext>
            </a:extLst>
          </p:cNvPr>
          <p:cNvSpPr/>
          <p:nvPr/>
        </p:nvSpPr>
        <p:spPr>
          <a:xfrm rot="5400000">
            <a:off x="5749888" y="-4450072"/>
            <a:ext cx="716209" cy="11648360"/>
          </a:xfrm>
          <a:prstGeom prst="rightArrowCallout">
            <a:avLst/>
          </a:prstGeom>
          <a:solidFill>
            <a:srgbClr val="CC99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29" name="Rectángulo 28">
            <a:extLst>
              <a:ext uri="{FF2B5EF4-FFF2-40B4-BE49-F238E27FC236}">
                <a16:creationId xmlns:a16="http://schemas.microsoft.com/office/drawing/2014/main" id="{3ADDC065-7FE1-6094-B2B0-ADCDD7B2EF91}"/>
              </a:ext>
            </a:extLst>
          </p:cNvPr>
          <p:cNvSpPr/>
          <p:nvPr/>
        </p:nvSpPr>
        <p:spPr>
          <a:xfrm>
            <a:off x="2962957" y="1036769"/>
            <a:ext cx="5392438" cy="461665"/>
          </a:xfrm>
          <a:prstGeom prst="rect">
            <a:avLst/>
          </a:prstGeom>
        </p:spPr>
        <p:txBody>
          <a:bodyPr wrap="non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noProof="0" dirty="0">
                <a:ln>
                  <a:noFill/>
                </a:ln>
                <a:solidFill>
                  <a:prstClr val="white"/>
                </a:solidFill>
                <a:effectLst/>
                <a:uLnTx/>
                <a:uFillTx/>
                <a:latin typeface="Aptos" panose="02110004020202020204"/>
                <a:ea typeface="+mn-ea"/>
                <a:cs typeface="+mn-cs"/>
              </a:rPr>
              <a:t>PARTE DE LA VOLUNTAD DEL TITULAR</a:t>
            </a:r>
          </a:p>
        </p:txBody>
      </p:sp>
      <p:sp>
        <p:nvSpPr>
          <p:cNvPr id="30" name="Rectángulo redondeado 36">
            <a:extLst>
              <a:ext uri="{FF2B5EF4-FFF2-40B4-BE49-F238E27FC236}">
                <a16:creationId xmlns:a16="http://schemas.microsoft.com/office/drawing/2014/main" id="{C2024A11-9CF6-04EA-8D56-D8C4DE77BD9E}"/>
              </a:ext>
            </a:extLst>
          </p:cNvPr>
          <p:cNvSpPr/>
          <p:nvPr/>
        </p:nvSpPr>
        <p:spPr>
          <a:xfrm>
            <a:off x="9561980" y="1799121"/>
            <a:ext cx="2383480" cy="918646"/>
          </a:xfrm>
          <a:prstGeom prst="round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400" b="1" i="0" u="none" strike="noStrike" kern="1200" cap="none" spc="0" normalizeH="0" baseline="0" noProof="0" dirty="0">
                <a:ln>
                  <a:noFill/>
                </a:ln>
                <a:solidFill>
                  <a:prstClr val="black"/>
                </a:solidFill>
                <a:effectLst/>
                <a:uLnTx/>
                <a:uFillTx/>
                <a:latin typeface="Aptos" panose="02110004020202020204"/>
                <a:ea typeface="+mn-ea"/>
                <a:cs typeface="+mn-cs"/>
              </a:rPr>
              <a:t>CESION DE AREAS</a:t>
            </a:r>
            <a:endParaRPr kumimoji="0" lang="es-CO" sz="1400" b="1"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
        <p:nvSpPr>
          <p:cNvPr id="31" name="Rectángulo 30">
            <a:extLst>
              <a:ext uri="{FF2B5EF4-FFF2-40B4-BE49-F238E27FC236}">
                <a16:creationId xmlns:a16="http://schemas.microsoft.com/office/drawing/2014/main" id="{EF298657-0F7E-66BB-D5B9-03FFE230F612}"/>
              </a:ext>
            </a:extLst>
          </p:cNvPr>
          <p:cNvSpPr/>
          <p:nvPr/>
        </p:nvSpPr>
        <p:spPr>
          <a:xfrm>
            <a:off x="9536968" y="3224336"/>
            <a:ext cx="2408492" cy="3220255"/>
          </a:xfrm>
          <a:prstGeom prst="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300" b="0" i="0" u="none" strike="noStrike" kern="1200" cap="none" spc="0" normalizeH="0" baseline="0" noProof="0" dirty="0">
                <a:ln>
                  <a:noFill/>
                </a:ln>
                <a:solidFill>
                  <a:prstClr val="black"/>
                </a:solidFill>
                <a:effectLst/>
                <a:uLnTx/>
                <a:uFillTx/>
                <a:latin typeface="Aptos" panose="02110004020202020204"/>
                <a:ea typeface="+mn-ea"/>
                <a:cs typeface="+mn-cs"/>
              </a:rPr>
              <a:t>El beneficiario de un título minero transfiere a un tercero parte de sus derechos mediante la división material del área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300" b="0" i="0" u="none" strike="noStrike" kern="1200" cap="none" spc="0" normalizeH="0" baseline="0" noProof="0" dirty="0">
                <a:ln>
                  <a:noFill/>
                </a:ln>
                <a:solidFill>
                  <a:prstClr val="black"/>
                </a:solidFill>
                <a:effectLst/>
                <a:uLnTx/>
                <a:uFillTx/>
                <a:latin typeface="Aptos" panose="02110004020202020204"/>
                <a:ea typeface="+mn-ea"/>
                <a:cs typeface="+mn-cs"/>
              </a:rPr>
              <a:t>objeto del título. Resulta de esta cesión un nuevo contrato de concesión minera en el área objeto de la cesión de áreas, en la etapa contractual del título madre y duración igual a que le resta al contrato originario.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300" b="0" i="0" u="none" strike="noStrike" kern="1200" cap="none" spc="0" normalizeH="0" baseline="0" noProof="0" dirty="0">
                <a:ln>
                  <a:noFill/>
                </a:ln>
                <a:solidFill>
                  <a:prstClr val="black"/>
                </a:solidFill>
                <a:effectLst/>
                <a:uLnTx/>
                <a:uFillTx/>
                <a:latin typeface="Aptos" panose="02110004020202020204"/>
                <a:ea typeface="+mn-ea"/>
                <a:cs typeface="+mn-cs"/>
              </a:rPr>
              <a:t>Requiere la autorización de la Autoridad Minera.</a:t>
            </a:r>
            <a:endParaRPr kumimoji="0" lang="es-CO" sz="13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
        <p:nvSpPr>
          <p:cNvPr id="32" name="Flecha abajo 38">
            <a:extLst>
              <a:ext uri="{FF2B5EF4-FFF2-40B4-BE49-F238E27FC236}">
                <a16:creationId xmlns:a16="http://schemas.microsoft.com/office/drawing/2014/main" id="{27F8B10E-7553-910B-F922-72B0F8C08E7B}"/>
              </a:ext>
            </a:extLst>
          </p:cNvPr>
          <p:cNvSpPr/>
          <p:nvPr/>
        </p:nvSpPr>
        <p:spPr>
          <a:xfrm>
            <a:off x="10593052" y="2756880"/>
            <a:ext cx="271849" cy="42255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Tree>
    <p:extLst>
      <p:ext uri="{BB962C8B-B14F-4D97-AF65-F5344CB8AC3E}">
        <p14:creationId xmlns:p14="http://schemas.microsoft.com/office/powerpoint/2010/main" val="142061053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A082ED-E3EA-0C9F-A712-8A6952AAFB32}"/>
            </a:ext>
          </a:extLst>
        </p:cNvPr>
        <p:cNvGrpSpPr/>
        <p:nvPr/>
      </p:nvGrpSpPr>
      <p:grpSpPr>
        <a:xfrm>
          <a:off x="0" y="0"/>
          <a:ext cx="0" cy="0"/>
          <a:chOff x="0" y="0"/>
          <a:chExt cx="0" cy="0"/>
        </a:xfrm>
      </p:grpSpPr>
      <p:sp>
        <p:nvSpPr>
          <p:cNvPr id="4" name="CuadroTexto 3">
            <a:extLst>
              <a:ext uri="{FF2B5EF4-FFF2-40B4-BE49-F238E27FC236}">
                <a16:creationId xmlns:a16="http://schemas.microsoft.com/office/drawing/2014/main" id="{1CDA8FD4-070D-EB1F-2886-79CFC655DAAF}"/>
              </a:ext>
            </a:extLst>
          </p:cNvPr>
          <p:cNvSpPr txBox="1"/>
          <p:nvPr/>
        </p:nvSpPr>
        <p:spPr>
          <a:xfrm>
            <a:off x="5178922" y="6639446"/>
            <a:ext cx="1834156" cy="261610"/>
          </a:xfrm>
          <a:prstGeom prst="rect">
            <a:avLst/>
          </a:prstGeom>
          <a:noFill/>
        </p:spPr>
        <p:txBody>
          <a:bodyPr wrap="none" rtlCol="0">
            <a:spAutoFit/>
          </a:bodyPr>
          <a:lstStyle/>
          <a:p>
            <a:pPr algn="ctr"/>
            <a:r>
              <a:rPr lang="es-CO" sz="1100" b="1" dirty="0">
                <a:solidFill>
                  <a:schemeClr val="bg1"/>
                </a:solidFill>
                <a:latin typeface="Helvetica" pitchFamily="2" charset="0"/>
              </a:rPr>
              <a:t>www. minenergia.gov.co</a:t>
            </a:r>
          </a:p>
        </p:txBody>
      </p:sp>
      <p:sp>
        <p:nvSpPr>
          <p:cNvPr id="19" name="Título 1">
            <a:extLst>
              <a:ext uri="{FF2B5EF4-FFF2-40B4-BE49-F238E27FC236}">
                <a16:creationId xmlns:a16="http://schemas.microsoft.com/office/drawing/2014/main" id="{F0CBA4C9-EE05-EF52-D945-986440C08A21}"/>
              </a:ext>
            </a:extLst>
          </p:cNvPr>
          <p:cNvSpPr txBox="1">
            <a:spLocks/>
          </p:cNvSpPr>
          <p:nvPr/>
        </p:nvSpPr>
        <p:spPr>
          <a:xfrm>
            <a:off x="1819863" y="239843"/>
            <a:ext cx="8895860" cy="92705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ES" sz="2800" b="1" dirty="0">
                <a:solidFill>
                  <a:srgbClr val="CC9900"/>
                </a:solidFill>
                <a:latin typeface="Montserrat ExtraBold" panose="00000900000000000000" pitchFamily="2" charset="0"/>
              </a:rPr>
              <a:t>LICENCIA AMBIENTAL TEMPORAL PARA LA FORMALIZACIÓN MINERA </a:t>
            </a:r>
            <a:endParaRPr lang="es-ES_tradnl" sz="2800" b="1" dirty="0">
              <a:solidFill>
                <a:srgbClr val="CC9900"/>
              </a:solidFill>
              <a:latin typeface="Montserrat ExtraBold" panose="00000900000000000000" pitchFamily="2" charset="0"/>
            </a:endParaRPr>
          </a:p>
        </p:txBody>
      </p:sp>
      <p:sp>
        <p:nvSpPr>
          <p:cNvPr id="5" name="CuadroTexto 4">
            <a:extLst>
              <a:ext uri="{FF2B5EF4-FFF2-40B4-BE49-F238E27FC236}">
                <a16:creationId xmlns:a16="http://schemas.microsoft.com/office/drawing/2014/main" id="{D92B9ED3-61AF-A254-3C00-A54C0AC8438B}"/>
              </a:ext>
            </a:extLst>
          </p:cNvPr>
          <p:cNvSpPr txBox="1"/>
          <p:nvPr/>
        </p:nvSpPr>
        <p:spPr>
          <a:xfrm>
            <a:off x="994759" y="4448043"/>
            <a:ext cx="10546067" cy="923330"/>
          </a:xfrm>
          <a:prstGeom prst="rect">
            <a:avLst/>
          </a:prstGeom>
          <a:noFill/>
        </p:spPr>
        <p:txBody>
          <a:bodyPr wrap="square">
            <a:spAutoFit/>
          </a:bodyPr>
          <a:lstStyle/>
          <a:p>
            <a:pPr lvl="0" algn="ctr">
              <a:defRPr/>
            </a:pPr>
            <a:r>
              <a:rPr lang="es-ES" kern="0" dirty="0">
                <a:latin typeface="+mj-lt"/>
              </a:rPr>
              <a:t>Para quienes obtuvieron la licencia ambiental temporal y una vez otorgado el contrato de concesión minera o realizada la anotación en el Registro Minero Nacional del subcontrato de formalización, deberán presentar y obtener </a:t>
            </a:r>
            <a:r>
              <a:rPr lang="es-ES" kern="0" dirty="0">
                <a:solidFill>
                  <a:srgbClr val="00B050"/>
                </a:solidFill>
                <a:latin typeface="+mj-lt"/>
              </a:rPr>
              <a:t>la licencia ambiental global o definitiva</a:t>
            </a:r>
            <a:r>
              <a:rPr lang="es-ES" kern="0" dirty="0">
                <a:latin typeface="+mj-lt"/>
              </a:rPr>
              <a:t>.</a:t>
            </a:r>
            <a:endParaRPr kumimoji="0" lang="es-CO" b="0" i="0" u="none" strike="noStrike" kern="0" cap="none" spc="0" normalizeH="0" baseline="0" noProof="0" dirty="0">
              <a:ln>
                <a:noFill/>
              </a:ln>
              <a:effectLst/>
              <a:uLnTx/>
              <a:uFillTx/>
              <a:latin typeface="+mj-lt"/>
            </a:endParaRPr>
          </a:p>
        </p:txBody>
      </p:sp>
      <p:sp>
        <p:nvSpPr>
          <p:cNvPr id="8" name="CuadroTexto 7">
            <a:extLst>
              <a:ext uri="{FF2B5EF4-FFF2-40B4-BE49-F238E27FC236}">
                <a16:creationId xmlns:a16="http://schemas.microsoft.com/office/drawing/2014/main" id="{B32DDCFD-69DA-6FA1-C018-422AC95A6016}"/>
              </a:ext>
            </a:extLst>
          </p:cNvPr>
          <p:cNvSpPr txBox="1"/>
          <p:nvPr/>
        </p:nvSpPr>
        <p:spPr>
          <a:xfrm>
            <a:off x="994759" y="1486627"/>
            <a:ext cx="10427492" cy="2462213"/>
          </a:xfrm>
          <a:prstGeom prst="rect">
            <a:avLst/>
          </a:prstGeom>
          <a:noFill/>
        </p:spPr>
        <p:txBody>
          <a:bodyPr wrap="square">
            <a:spAutoFit/>
          </a:bodyPr>
          <a:lstStyle/>
          <a:p>
            <a:pPr algn="just"/>
            <a:r>
              <a:rPr lang="es-ES" sz="2800" b="1" dirty="0">
                <a:solidFill>
                  <a:srgbClr val="CC9900"/>
                </a:solidFill>
                <a:latin typeface="Montserrat ExtraBold" panose="00000900000000000000" pitchFamily="2" charset="0"/>
                <a:ea typeface="+mj-ea"/>
                <a:cs typeface="+mj-cs"/>
              </a:rPr>
              <a:t>¿A quien aplica?</a:t>
            </a:r>
          </a:p>
          <a:p>
            <a:pPr algn="just"/>
            <a:endParaRPr lang="es-ES" dirty="0">
              <a:ea typeface="Calibri"/>
              <a:cs typeface="Calibri"/>
            </a:endParaRPr>
          </a:p>
          <a:p>
            <a:pPr marL="285750" indent="-285750" algn="just">
              <a:buFont typeface="Wingdings" panose="05000000000000000000" pitchFamily="2" charset="2"/>
              <a:buChar char="ü"/>
            </a:pPr>
            <a:r>
              <a:rPr lang="es-ES" dirty="0">
                <a:ea typeface="Calibri"/>
                <a:cs typeface="Calibri"/>
              </a:rPr>
              <a:t>Subcontrato d</a:t>
            </a:r>
            <a:r>
              <a:rPr lang="es-ES" sz="1800" dirty="0">
                <a:ea typeface="Calibri"/>
                <a:cs typeface="Calibri"/>
              </a:rPr>
              <a:t>e formalización Minera (Autorizado)</a:t>
            </a:r>
          </a:p>
          <a:p>
            <a:pPr marL="285750" indent="-285750" algn="just">
              <a:buFont typeface="Wingdings" panose="05000000000000000000" pitchFamily="2" charset="2"/>
              <a:buChar char="ü"/>
            </a:pPr>
            <a:r>
              <a:rPr lang="es-ES" sz="1800" dirty="0">
                <a:ea typeface="Calibri"/>
                <a:cs typeface="Calibri"/>
              </a:rPr>
              <a:t>Devolución de áreas para la formalización (Aprobada)</a:t>
            </a:r>
          </a:p>
          <a:p>
            <a:pPr marL="285750" indent="-285750" algn="just">
              <a:buFont typeface="Wingdings" panose="05000000000000000000" pitchFamily="2" charset="2"/>
              <a:buChar char="ü"/>
            </a:pPr>
            <a:r>
              <a:rPr lang="es-ES" sz="1800" dirty="0">
                <a:ea typeface="Calibri"/>
                <a:cs typeface="Calibri"/>
              </a:rPr>
              <a:t>Áreas de reserva especial declarada y delimitada </a:t>
            </a:r>
          </a:p>
          <a:p>
            <a:pPr marL="285750" indent="-285750" algn="just">
              <a:buFont typeface="Wingdings" panose="05000000000000000000" pitchFamily="2" charset="2"/>
              <a:buChar char="ü"/>
            </a:pPr>
            <a:r>
              <a:rPr lang="es-ES" dirty="0">
                <a:ea typeface="Calibri"/>
                <a:cs typeface="Calibri"/>
              </a:rPr>
              <a:t>Las solicitudes de formalización de minería tradicional (Las solicitudes que hayan presentado el PMA ante la autoridad ambiental, no requieren la presentación del EIA para la Licencia Ambiental. En estos casos, la Licencia Ambiental Temporal se evaluará con base en el PMA presentado. </a:t>
            </a:r>
          </a:p>
        </p:txBody>
      </p:sp>
      <p:sp>
        <p:nvSpPr>
          <p:cNvPr id="3" name="CuadroTexto 2">
            <a:extLst>
              <a:ext uri="{FF2B5EF4-FFF2-40B4-BE49-F238E27FC236}">
                <a16:creationId xmlns:a16="http://schemas.microsoft.com/office/drawing/2014/main" id="{A95DBAC1-8941-E2AF-6479-384CA47B21D5}"/>
              </a:ext>
            </a:extLst>
          </p:cNvPr>
          <p:cNvSpPr txBox="1"/>
          <p:nvPr/>
        </p:nvSpPr>
        <p:spPr>
          <a:xfrm>
            <a:off x="3048000" y="5639743"/>
            <a:ext cx="5876925" cy="461665"/>
          </a:xfrm>
          <a:prstGeom prst="rect">
            <a:avLst/>
          </a:prstGeom>
          <a:noFill/>
        </p:spPr>
        <p:txBody>
          <a:bodyPr wrap="square">
            <a:spAutoFit/>
          </a:bodyPr>
          <a:lstStyle/>
          <a:p>
            <a:r>
              <a:rPr lang="es-ES" sz="2400" b="1" dirty="0">
                <a:solidFill>
                  <a:srgbClr val="CC9900"/>
                </a:solidFill>
                <a:latin typeface="Montserrat ExtraBold" panose="00000900000000000000" pitchFamily="2" charset="0"/>
                <a:ea typeface="+mj-ea"/>
                <a:cs typeface="+mj-cs"/>
              </a:rPr>
              <a:t>RESOLUCIÓN 1830 DE 2024 MADS</a:t>
            </a:r>
            <a:endParaRPr lang="es-CO" sz="2400" dirty="0"/>
          </a:p>
        </p:txBody>
      </p:sp>
    </p:spTree>
    <p:extLst>
      <p:ext uri="{BB962C8B-B14F-4D97-AF65-F5344CB8AC3E}">
        <p14:creationId xmlns:p14="http://schemas.microsoft.com/office/powerpoint/2010/main" val="178203462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D7A31F-0B79-E3B1-823C-71077949C4C2}"/>
            </a:ext>
          </a:extLst>
        </p:cNvPr>
        <p:cNvGrpSpPr/>
        <p:nvPr/>
      </p:nvGrpSpPr>
      <p:grpSpPr>
        <a:xfrm>
          <a:off x="0" y="0"/>
          <a:ext cx="0" cy="0"/>
          <a:chOff x="0" y="0"/>
          <a:chExt cx="0" cy="0"/>
        </a:xfrm>
      </p:grpSpPr>
      <p:sp>
        <p:nvSpPr>
          <p:cNvPr id="4" name="TextBox 4">
            <a:extLst>
              <a:ext uri="{FF2B5EF4-FFF2-40B4-BE49-F238E27FC236}">
                <a16:creationId xmlns:a16="http://schemas.microsoft.com/office/drawing/2014/main" id="{9FB6BA39-6F41-74F1-D2A3-1BD0FFE1A64D}"/>
              </a:ext>
            </a:extLst>
          </p:cNvPr>
          <p:cNvSpPr txBox="1"/>
          <p:nvPr/>
        </p:nvSpPr>
        <p:spPr>
          <a:xfrm>
            <a:off x="897034" y="741722"/>
            <a:ext cx="10482900" cy="461665"/>
          </a:xfrm>
          <a:prstGeom prst="rect">
            <a:avLst/>
          </a:prstGeom>
          <a:noFill/>
        </p:spPr>
        <p:txBody>
          <a:bodyPr wrap="square" lIns="91440" tIns="45720" rIns="91440" bIns="45720" rtlCol="0" anchor="t">
            <a:spAutoFit/>
          </a:bodyPr>
          <a:lstStyle/>
          <a:p>
            <a:pPr algn="ctr"/>
            <a:r>
              <a:rPr lang="es-ES" sz="2400" b="1" dirty="0">
                <a:solidFill>
                  <a:srgbClr val="CC9900"/>
                </a:solidFill>
                <a:latin typeface="Montserrat ExtraBold" panose="00000900000000000000" pitchFamily="2" charset="0"/>
                <a:ea typeface="+mj-ea"/>
                <a:cs typeface="+mj-cs"/>
              </a:rPr>
              <a:t>CIRCULAR 001 DE LA ANM Y RESOLUCIÓN 40141 DE 2025</a:t>
            </a:r>
          </a:p>
        </p:txBody>
      </p:sp>
      <p:sp>
        <p:nvSpPr>
          <p:cNvPr id="8" name="Rectángulo: esquinas redondeadas 7">
            <a:extLst>
              <a:ext uri="{FF2B5EF4-FFF2-40B4-BE49-F238E27FC236}">
                <a16:creationId xmlns:a16="http://schemas.microsoft.com/office/drawing/2014/main" id="{E282AF43-55F3-B996-7F04-460905B9FD59}"/>
              </a:ext>
            </a:extLst>
          </p:cNvPr>
          <p:cNvSpPr/>
          <p:nvPr/>
        </p:nvSpPr>
        <p:spPr>
          <a:xfrm>
            <a:off x="262533" y="2001982"/>
            <a:ext cx="2571750" cy="927198"/>
          </a:xfrm>
          <a:prstGeom prst="roundRect">
            <a:avLst/>
          </a:prstGeom>
          <a:solidFill>
            <a:srgbClr val="E1B03B"/>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s-ES" b="1" dirty="0">
                <a:solidFill>
                  <a:srgbClr val="FFFFFF"/>
                </a:solidFill>
                <a:latin typeface="Verdana"/>
                <a:ea typeface="Verdana"/>
              </a:rPr>
              <a:t>Circular No 001 de marzo 5 de 2025 </a:t>
            </a:r>
          </a:p>
        </p:txBody>
      </p:sp>
      <p:sp>
        <p:nvSpPr>
          <p:cNvPr id="3" name="CuadroTexto 2">
            <a:extLst>
              <a:ext uri="{FF2B5EF4-FFF2-40B4-BE49-F238E27FC236}">
                <a16:creationId xmlns:a16="http://schemas.microsoft.com/office/drawing/2014/main" id="{5F1A390F-E0E8-80CB-E23B-78D127C9D4B1}"/>
              </a:ext>
            </a:extLst>
          </p:cNvPr>
          <p:cNvSpPr txBox="1"/>
          <p:nvPr/>
        </p:nvSpPr>
        <p:spPr>
          <a:xfrm>
            <a:off x="3550399" y="1588418"/>
            <a:ext cx="8066977" cy="1754326"/>
          </a:xfrm>
          <a:prstGeom prst="rect">
            <a:avLst/>
          </a:prstGeom>
          <a:noFill/>
        </p:spPr>
        <p:txBody>
          <a:bodyPr wrap="square">
            <a:spAutoFit/>
          </a:bodyPr>
          <a:lstStyle/>
          <a:p>
            <a:pPr algn="just"/>
            <a:r>
              <a:rPr lang="es-CO" kern="0" dirty="0">
                <a:solidFill>
                  <a:srgbClr val="000000"/>
                </a:solidFill>
                <a:latin typeface="Work Sans" pitchFamily="2" charset="0"/>
                <a:ea typeface="Aptos" panose="020B0004020202020204" pitchFamily="34" charset="0"/>
                <a:cs typeface="Arial" panose="020B0604020202020204" pitchFamily="34" charset="0"/>
              </a:rPr>
              <a:t>S</a:t>
            </a:r>
            <a:r>
              <a:rPr lang="es-CO" sz="1800" kern="0" dirty="0">
                <a:solidFill>
                  <a:srgbClr val="000000"/>
                </a:solidFill>
                <a:effectLst/>
                <a:latin typeface="Work Sans" pitchFamily="2" charset="0"/>
                <a:ea typeface="Aptos" panose="020B0004020202020204" pitchFamily="34" charset="0"/>
                <a:cs typeface="Arial" panose="020B0604020202020204" pitchFamily="34" charset="0"/>
              </a:rPr>
              <a:t>e define un protocolo interno para la </a:t>
            </a:r>
            <a:r>
              <a:rPr lang="es-CO" sz="1800" b="1" kern="0" dirty="0">
                <a:solidFill>
                  <a:srgbClr val="000000"/>
                </a:solidFill>
                <a:effectLst/>
                <a:latin typeface="Work Sans" pitchFamily="2" charset="0"/>
                <a:ea typeface="Aptos" panose="020B0004020202020204" pitchFamily="34" charset="0"/>
                <a:cs typeface="Arial" panose="020B0604020202020204" pitchFamily="34" charset="0"/>
              </a:rPr>
              <a:t>identificación y acompañamiento de pequeños mineros con vocación de formalización,</a:t>
            </a:r>
            <a:r>
              <a:rPr lang="es-CO" sz="1800" kern="0" dirty="0">
                <a:solidFill>
                  <a:srgbClr val="000000"/>
                </a:solidFill>
                <a:effectLst/>
                <a:latin typeface="Work Sans" pitchFamily="2" charset="0"/>
                <a:ea typeface="Aptos" panose="020B0004020202020204" pitchFamily="34" charset="0"/>
                <a:cs typeface="Arial" panose="020B0604020202020204" pitchFamily="34" charset="0"/>
              </a:rPr>
              <a:t>  que se encuentran en los rangos para explotación de pequeña minería y que han manifestado su interés en legalizar y formalizar su actividad minera de conformidad con las diferentes figuras establecidas en la normatividad minera vigente y aplicable.</a:t>
            </a:r>
            <a:endParaRPr lang="es-CO" dirty="0"/>
          </a:p>
        </p:txBody>
      </p:sp>
      <p:sp>
        <p:nvSpPr>
          <p:cNvPr id="5" name="Rectángulo: esquinas redondeadas 4">
            <a:extLst>
              <a:ext uri="{FF2B5EF4-FFF2-40B4-BE49-F238E27FC236}">
                <a16:creationId xmlns:a16="http://schemas.microsoft.com/office/drawing/2014/main" id="{2AEB946A-BEF5-A0C4-667F-FCE16118F8C0}"/>
              </a:ext>
            </a:extLst>
          </p:cNvPr>
          <p:cNvSpPr/>
          <p:nvPr/>
        </p:nvSpPr>
        <p:spPr>
          <a:xfrm>
            <a:off x="262533" y="4138165"/>
            <a:ext cx="2571750" cy="927198"/>
          </a:xfrm>
          <a:prstGeom prst="roundRect">
            <a:avLst/>
          </a:prstGeom>
          <a:solidFill>
            <a:srgbClr val="E1B03B"/>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s-ES" b="1" dirty="0">
                <a:solidFill>
                  <a:srgbClr val="FFFFFF"/>
                </a:solidFill>
                <a:latin typeface="Verdana"/>
                <a:ea typeface="Verdana"/>
              </a:rPr>
              <a:t>Resolución 40141 del 3 de abril de 2025 </a:t>
            </a:r>
          </a:p>
        </p:txBody>
      </p:sp>
      <p:sp>
        <p:nvSpPr>
          <p:cNvPr id="7" name="CuadroTexto 6">
            <a:extLst>
              <a:ext uri="{FF2B5EF4-FFF2-40B4-BE49-F238E27FC236}">
                <a16:creationId xmlns:a16="http://schemas.microsoft.com/office/drawing/2014/main" id="{BB388E4F-222D-ED07-A672-2FE046699895}"/>
              </a:ext>
            </a:extLst>
          </p:cNvPr>
          <p:cNvSpPr txBox="1"/>
          <p:nvPr/>
        </p:nvSpPr>
        <p:spPr>
          <a:xfrm>
            <a:off x="3707954" y="3889494"/>
            <a:ext cx="7909421" cy="1200329"/>
          </a:xfrm>
          <a:prstGeom prst="rect">
            <a:avLst/>
          </a:prstGeom>
          <a:noFill/>
        </p:spPr>
        <p:txBody>
          <a:bodyPr wrap="square">
            <a:spAutoFit/>
          </a:bodyPr>
          <a:lstStyle/>
          <a:p>
            <a:pPr algn="just"/>
            <a:r>
              <a:rPr lang="es-CO" sz="1800" kern="0" dirty="0">
                <a:solidFill>
                  <a:srgbClr val="000000"/>
                </a:solidFill>
                <a:effectLst/>
                <a:latin typeface="Work Sans" pitchFamily="2" charset="0"/>
                <a:ea typeface="Aptos" panose="020B0004020202020204" pitchFamily="34" charset="0"/>
                <a:cs typeface="Arial" panose="020B0604020202020204" pitchFamily="34" charset="0"/>
              </a:rPr>
              <a:t>“Se establecen lineamientos para adoptar criterios de diferenciación de los mineros informales de pequeña escala con vocación de formalización y en tránsito a la formalización y mecanismos para el tratamiento diferencial para la formalización y la titulación minera”</a:t>
            </a:r>
            <a:endParaRPr lang="es-CO" dirty="0"/>
          </a:p>
        </p:txBody>
      </p:sp>
      <p:sp>
        <p:nvSpPr>
          <p:cNvPr id="2" name="Flecha: a la derecha 1">
            <a:extLst>
              <a:ext uri="{FF2B5EF4-FFF2-40B4-BE49-F238E27FC236}">
                <a16:creationId xmlns:a16="http://schemas.microsoft.com/office/drawing/2014/main" id="{36556FA3-E685-0C39-C2F4-380A84D49C95}"/>
              </a:ext>
            </a:extLst>
          </p:cNvPr>
          <p:cNvSpPr/>
          <p:nvPr/>
        </p:nvSpPr>
        <p:spPr>
          <a:xfrm>
            <a:off x="2947739" y="2239388"/>
            <a:ext cx="489204" cy="518543"/>
          </a:xfrm>
          <a:prstGeom prst="rightArrow">
            <a:avLst/>
          </a:prstGeom>
          <a:solidFill>
            <a:srgbClr val="E1B03B"/>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s-CO" b="1">
              <a:solidFill>
                <a:srgbClr val="FFFFFF"/>
              </a:solidFill>
              <a:latin typeface="Verdana"/>
              <a:ea typeface="Verdana"/>
            </a:endParaRPr>
          </a:p>
        </p:txBody>
      </p:sp>
      <p:sp>
        <p:nvSpPr>
          <p:cNvPr id="6" name="Flecha: a la derecha 5">
            <a:extLst>
              <a:ext uri="{FF2B5EF4-FFF2-40B4-BE49-F238E27FC236}">
                <a16:creationId xmlns:a16="http://schemas.microsoft.com/office/drawing/2014/main" id="{FB9D413A-44B5-705C-BF6A-87E5DC4ED12E}"/>
              </a:ext>
            </a:extLst>
          </p:cNvPr>
          <p:cNvSpPr/>
          <p:nvPr/>
        </p:nvSpPr>
        <p:spPr>
          <a:xfrm>
            <a:off x="3026517" y="4230388"/>
            <a:ext cx="489204" cy="518543"/>
          </a:xfrm>
          <a:prstGeom prst="rightArrow">
            <a:avLst/>
          </a:prstGeom>
          <a:solidFill>
            <a:srgbClr val="E1B03B"/>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s-CO" b="1">
              <a:solidFill>
                <a:srgbClr val="FFFFFF"/>
              </a:solidFill>
              <a:latin typeface="Verdana"/>
              <a:ea typeface="Verdana"/>
            </a:endParaRPr>
          </a:p>
        </p:txBody>
      </p:sp>
      <p:sp>
        <p:nvSpPr>
          <p:cNvPr id="9" name="TextBox 4">
            <a:extLst>
              <a:ext uri="{FF2B5EF4-FFF2-40B4-BE49-F238E27FC236}">
                <a16:creationId xmlns:a16="http://schemas.microsoft.com/office/drawing/2014/main" id="{42BE6F96-2A0C-1F89-7A89-273B6A9762A3}"/>
              </a:ext>
            </a:extLst>
          </p:cNvPr>
          <p:cNvSpPr txBox="1"/>
          <p:nvPr/>
        </p:nvSpPr>
        <p:spPr>
          <a:xfrm>
            <a:off x="262533" y="5467811"/>
            <a:ext cx="11354841" cy="830997"/>
          </a:xfrm>
          <a:prstGeom prst="rect">
            <a:avLst/>
          </a:prstGeom>
          <a:noFill/>
        </p:spPr>
        <p:txBody>
          <a:bodyPr wrap="square" lIns="91440" tIns="45720" rIns="91440" bIns="45720" rtlCol="0" anchor="t">
            <a:spAutoFit/>
          </a:bodyPr>
          <a:lstStyle/>
          <a:p>
            <a:pPr algn="ctr"/>
            <a:r>
              <a:rPr lang="es-ES" sz="2400" b="1" dirty="0">
                <a:solidFill>
                  <a:srgbClr val="CC9900"/>
                </a:solidFill>
                <a:latin typeface="Montserrat ExtraBold" panose="00000900000000000000" pitchFamily="2" charset="0"/>
                <a:ea typeface="+mj-ea"/>
                <a:cs typeface="+mj-cs"/>
              </a:rPr>
              <a:t>ESTOS PROCESOS DE INDENTIFICACIÓN NO IMPLICAN  POR SI MISMOS LA FORMALIZACIÓN DE ACTIVIDADES MINERAS</a:t>
            </a:r>
          </a:p>
        </p:txBody>
      </p:sp>
    </p:spTree>
    <p:extLst>
      <p:ext uri="{BB962C8B-B14F-4D97-AF65-F5344CB8AC3E}">
        <p14:creationId xmlns:p14="http://schemas.microsoft.com/office/powerpoint/2010/main" val="102880976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963E9FF8-726C-C90D-F2BB-C32B8EBE4472}"/>
              </a:ext>
            </a:extLst>
          </p:cNvPr>
          <p:cNvSpPr txBox="1"/>
          <p:nvPr/>
        </p:nvSpPr>
        <p:spPr>
          <a:xfrm>
            <a:off x="5531347" y="6596390"/>
            <a:ext cx="1834156" cy="261610"/>
          </a:xfrm>
          <a:prstGeom prst="rect">
            <a:avLst/>
          </a:prstGeom>
          <a:noFill/>
        </p:spPr>
        <p:txBody>
          <a:bodyPr wrap="none" rtlCol="0">
            <a:spAutoFit/>
          </a:bodyPr>
          <a:lstStyle/>
          <a:p>
            <a:pPr algn="ctr"/>
            <a:r>
              <a:rPr lang="es-CO" sz="1100" b="1" dirty="0">
                <a:solidFill>
                  <a:schemeClr val="bg1"/>
                </a:solidFill>
                <a:latin typeface="Helvetica" pitchFamily="2" charset="0"/>
              </a:rPr>
              <a:t>www. minenergia.gov.co</a:t>
            </a:r>
          </a:p>
        </p:txBody>
      </p:sp>
      <p:sp>
        <p:nvSpPr>
          <p:cNvPr id="6" name="CuadroTexto 5">
            <a:extLst>
              <a:ext uri="{FF2B5EF4-FFF2-40B4-BE49-F238E27FC236}">
                <a16:creationId xmlns:a16="http://schemas.microsoft.com/office/drawing/2014/main" id="{D6ED8721-9B77-DD0B-578D-BB6B0C988D15}"/>
              </a:ext>
            </a:extLst>
          </p:cNvPr>
          <p:cNvSpPr txBox="1"/>
          <p:nvPr/>
        </p:nvSpPr>
        <p:spPr>
          <a:xfrm>
            <a:off x="2669356" y="1252195"/>
            <a:ext cx="6435673" cy="461665"/>
          </a:xfrm>
          <a:prstGeom prst="rect">
            <a:avLst/>
          </a:prstGeom>
          <a:noFill/>
        </p:spPr>
        <p:txBody>
          <a:bodyPr wrap="none" rtlCol="0">
            <a:spAutoFit/>
          </a:bodyPr>
          <a:lstStyle/>
          <a:p>
            <a:pPr algn="ctr"/>
            <a:r>
              <a:rPr lang="es-CO" sz="2400" b="1" dirty="0">
                <a:solidFill>
                  <a:srgbClr val="CC9900"/>
                </a:solidFill>
                <a:latin typeface="+mj-lt"/>
                <a:ea typeface="+mj-ea"/>
                <a:cs typeface="+mj-cs"/>
              </a:rPr>
              <a:t>DATOS INSTITUCIONALES DE CONTACTO</a:t>
            </a:r>
          </a:p>
        </p:txBody>
      </p:sp>
      <p:sp>
        <p:nvSpPr>
          <p:cNvPr id="8" name="CuadroTexto 7">
            <a:extLst>
              <a:ext uri="{FF2B5EF4-FFF2-40B4-BE49-F238E27FC236}">
                <a16:creationId xmlns:a16="http://schemas.microsoft.com/office/drawing/2014/main" id="{71851AF7-8424-A5A6-0146-84EFB72BED22}"/>
              </a:ext>
            </a:extLst>
          </p:cNvPr>
          <p:cNvSpPr txBox="1"/>
          <p:nvPr/>
        </p:nvSpPr>
        <p:spPr>
          <a:xfrm>
            <a:off x="2669356" y="1951672"/>
            <a:ext cx="6853285" cy="1477328"/>
          </a:xfrm>
          <a:prstGeom prst="rect">
            <a:avLst/>
          </a:prstGeom>
          <a:noFill/>
        </p:spPr>
        <p:txBody>
          <a:bodyPr wrap="square" rtlCol="0">
            <a:spAutoFit/>
          </a:bodyPr>
          <a:lstStyle/>
          <a:p>
            <a:pPr algn="ctr"/>
            <a:endParaRPr lang="es-CO" b="1" dirty="0"/>
          </a:p>
          <a:p>
            <a:pPr algn="ctr"/>
            <a:endParaRPr lang="es-CO" b="1" dirty="0"/>
          </a:p>
          <a:p>
            <a:pPr algn="ctr"/>
            <a:endParaRPr lang="es-CO" b="1" dirty="0"/>
          </a:p>
          <a:p>
            <a:pPr algn="ctr"/>
            <a:r>
              <a:rPr lang="es-CO" b="1" dirty="0"/>
              <a:t>MINISTERIO DE MINAS Y ENERGIA</a:t>
            </a:r>
          </a:p>
          <a:p>
            <a:pPr algn="ctr"/>
            <a:r>
              <a:rPr lang="es-CO" b="1" dirty="0">
                <a:hlinkClick r:id="rId2"/>
              </a:rPr>
              <a:t>menergia@minenergia.gov.co</a:t>
            </a:r>
            <a:r>
              <a:rPr lang="es-CO" b="1" dirty="0"/>
              <a:t> </a:t>
            </a:r>
          </a:p>
        </p:txBody>
      </p:sp>
      <p:pic>
        <p:nvPicPr>
          <p:cNvPr id="9" name="Imagen 8">
            <a:extLst>
              <a:ext uri="{FF2B5EF4-FFF2-40B4-BE49-F238E27FC236}">
                <a16:creationId xmlns:a16="http://schemas.microsoft.com/office/drawing/2014/main" id="{D646CB08-3263-02C9-5DFE-6A2AA5B4AA65}"/>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bwMode="auto">
          <a:xfrm>
            <a:off x="3567622" y="4366289"/>
            <a:ext cx="5056755" cy="676275"/>
          </a:xfrm>
          <a:prstGeom prst="rect">
            <a:avLst/>
          </a:prstGeom>
          <a:noFill/>
          <a:ln>
            <a:noFill/>
          </a:ln>
        </p:spPr>
      </p:pic>
    </p:spTree>
    <p:extLst>
      <p:ext uri="{BB962C8B-B14F-4D97-AF65-F5344CB8AC3E}">
        <p14:creationId xmlns:p14="http://schemas.microsoft.com/office/powerpoint/2010/main" val="332878894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03D293B5-D2E2-A59F-6F2A-C3217C793EDE}"/>
              </a:ext>
            </a:extLst>
          </p:cNvPr>
          <p:cNvSpPr txBox="1"/>
          <p:nvPr/>
        </p:nvSpPr>
        <p:spPr>
          <a:xfrm>
            <a:off x="7546299" y="4278655"/>
            <a:ext cx="4475812" cy="1107996"/>
          </a:xfrm>
          <a:prstGeom prst="rect">
            <a:avLst/>
          </a:prstGeom>
          <a:noFill/>
        </p:spPr>
        <p:txBody>
          <a:bodyPr wrap="square">
            <a:spAutoFit/>
          </a:bodyPr>
          <a:lstStyle/>
          <a:p>
            <a:r>
              <a:rPr lang="es-ES" sz="6600" dirty="0">
                <a:solidFill>
                  <a:srgbClr val="CC9900"/>
                </a:solidFill>
                <a:latin typeface="Montserrat ExtraBold" panose="00000900000000000000" pitchFamily="2" charset="0"/>
              </a:rPr>
              <a:t>GRACIAS</a:t>
            </a:r>
            <a:endParaRPr lang="es-CO" sz="6600" dirty="0"/>
          </a:p>
        </p:txBody>
      </p:sp>
    </p:spTree>
    <p:extLst>
      <p:ext uri="{BB962C8B-B14F-4D97-AF65-F5344CB8AC3E}">
        <p14:creationId xmlns:p14="http://schemas.microsoft.com/office/powerpoint/2010/main" val="11540212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57A68C-3843-8FAD-A0D2-179082ED5B69}"/>
            </a:ext>
          </a:extLst>
        </p:cNvPr>
        <p:cNvGrpSpPr/>
        <p:nvPr/>
      </p:nvGrpSpPr>
      <p:grpSpPr>
        <a:xfrm>
          <a:off x="0" y="0"/>
          <a:ext cx="0" cy="0"/>
          <a:chOff x="0" y="0"/>
          <a:chExt cx="0" cy="0"/>
        </a:xfrm>
      </p:grpSpPr>
      <p:sp>
        <p:nvSpPr>
          <p:cNvPr id="5" name="Título 1">
            <a:extLst>
              <a:ext uri="{FF2B5EF4-FFF2-40B4-BE49-F238E27FC236}">
                <a16:creationId xmlns:a16="http://schemas.microsoft.com/office/drawing/2014/main" id="{8F6F13D7-C402-AA8E-E94E-9D5705AF32F7}"/>
              </a:ext>
            </a:extLst>
          </p:cNvPr>
          <p:cNvSpPr txBox="1">
            <a:spLocks/>
          </p:cNvSpPr>
          <p:nvPr/>
        </p:nvSpPr>
        <p:spPr>
          <a:xfrm>
            <a:off x="1739608" y="277715"/>
            <a:ext cx="8712783" cy="583484"/>
          </a:xfrm>
          <a:prstGeom prst="rect">
            <a:avLst/>
          </a:prstGeom>
        </p:spPr>
        <p:txBody>
          <a:bodyPr/>
          <a:lstStyle>
            <a:lvl1pPr algn="l" defTabSz="914400" rtl="0" eaLnBrk="1" latinLnBrk="0" hangingPunct="1">
              <a:lnSpc>
                <a:spcPct val="90000"/>
              </a:lnSpc>
              <a:spcBef>
                <a:spcPct val="0"/>
              </a:spcBef>
              <a:buNone/>
              <a:defRPr sz="4400" b="1" kern="1200" baseline="0">
                <a:solidFill>
                  <a:schemeClr val="bg1"/>
                </a:solidFill>
                <a:latin typeface="Ancizar Sans" panose="020B0602040300000003" pitchFamily="34" charset="0"/>
                <a:ea typeface="+mj-ea"/>
                <a:cs typeface="+mj-cs"/>
              </a:defRPr>
            </a:lvl1pPr>
          </a:lstStyle>
          <a:p>
            <a:pPr algn="ctr"/>
            <a:r>
              <a:rPr lang="es-ES" sz="3000" dirty="0">
                <a:solidFill>
                  <a:srgbClr val="CC9900"/>
                </a:solidFill>
                <a:latin typeface="Montserrat ExtraBold" panose="00000900000000000000" pitchFamily="2" charset="0"/>
              </a:rPr>
              <a:t>MINISTERIO DE MINAS Y ENERGIA</a:t>
            </a:r>
          </a:p>
        </p:txBody>
      </p:sp>
      <p:sp>
        <p:nvSpPr>
          <p:cNvPr id="2" name="CuadroTexto 1">
            <a:extLst>
              <a:ext uri="{FF2B5EF4-FFF2-40B4-BE49-F238E27FC236}">
                <a16:creationId xmlns:a16="http://schemas.microsoft.com/office/drawing/2014/main" id="{1CC929F5-3748-A4A4-1F59-0D84E136B9CB}"/>
              </a:ext>
            </a:extLst>
          </p:cNvPr>
          <p:cNvSpPr txBox="1"/>
          <p:nvPr/>
        </p:nvSpPr>
        <p:spPr>
          <a:xfrm>
            <a:off x="1428089" y="4692203"/>
            <a:ext cx="9024302" cy="147732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ES" sz="3000" b="1" dirty="0">
                <a:solidFill>
                  <a:srgbClr val="CC9900"/>
                </a:solidFill>
                <a:latin typeface="Montserrat ExtraBold" panose="00000900000000000000" pitchFamily="2" charset="0"/>
                <a:ea typeface="+mj-ea"/>
                <a:cs typeface="+mj-cs"/>
              </a:rPr>
              <a:t>Nuestra Misión</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 sz="2400" b="1" i="0" u="none" strike="noStrike" kern="1200" cap="none" spc="0" normalizeH="0" baseline="0" noProof="0" dirty="0">
              <a:ln>
                <a:noFill/>
              </a:ln>
              <a:solidFill>
                <a:srgbClr val="7030A0"/>
              </a:solidFill>
              <a:effectLst/>
              <a:uLnTx/>
              <a:uFillTx/>
              <a:latin typeface="Helvetica Neue"/>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800" b="0" i="0" u="none" strike="noStrike" kern="1200" cap="none" spc="0" normalizeH="0" baseline="0" noProof="0" dirty="0">
                <a:ln>
                  <a:noFill/>
                </a:ln>
                <a:solidFill>
                  <a:srgbClr val="333333"/>
                </a:solidFill>
                <a:effectLst/>
                <a:uLnTx/>
                <a:uFillTx/>
                <a:latin typeface="Helvetica Neue"/>
                <a:ea typeface="+mn-ea"/>
                <a:cs typeface="+mn-cs"/>
              </a:rPr>
              <a:t>"Formular y adoptar políticas dirigidas al aprovechamiento sostenible de los recursos mineros y energéticos para contribuir al desarrollo económico y social del país".</a:t>
            </a:r>
          </a:p>
        </p:txBody>
      </p:sp>
      <p:sp>
        <p:nvSpPr>
          <p:cNvPr id="4" name="CuadroTexto 3">
            <a:extLst>
              <a:ext uri="{FF2B5EF4-FFF2-40B4-BE49-F238E27FC236}">
                <a16:creationId xmlns:a16="http://schemas.microsoft.com/office/drawing/2014/main" id="{99030D1F-B347-EE1B-7675-F487D479B1D6}"/>
              </a:ext>
            </a:extLst>
          </p:cNvPr>
          <p:cNvSpPr txBox="1"/>
          <p:nvPr/>
        </p:nvSpPr>
        <p:spPr>
          <a:xfrm>
            <a:off x="2828476" y="861199"/>
            <a:ext cx="6439509" cy="341632"/>
          </a:xfrm>
          <a:prstGeom prst="rect">
            <a:avLst/>
          </a:prstGeom>
          <a:noFill/>
        </p:spPr>
        <p:txBody>
          <a:bodyPr wrap="square">
            <a:spAutoFit/>
          </a:bodyPr>
          <a:lstStyle/>
          <a:p>
            <a:pPr marL="0" lvl="0" indent="0" algn="ctr" defTabSz="889000">
              <a:lnSpc>
                <a:spcPct val="90000"/>
              </a:lnSpc>
              <a:spcBef>
                <a:spcPct val="0"/>
              </a:spcBef>
              <a:spcAft>
                <a:spcPct val="35000"/>
              </a:spcAft>
              <a:buNone/>
            </a:pPr>
            <a:r>
              <a:rPr lang="es-ES" b="1" dirty="0">
                <a:solidFill>
                  <a:srgbClr val="CC9900"/>
                </a:solidFill>
                <a:latin typeface="Montserrat ExtraBold" panose="00000900000000000000" pitchFamily="2" charset="0"/>
                <a:ea typeface="+mj-ea"/>
                <a:cs typeface="+mj-cs"/>
              </a:rPr>
              <a:t>Decreto 0381/12,modificado por el Decreto 1617/13</a:t>
            </a:r>
          </a:p>
        </p:txBody>
      </p:sp>
      <p:graphicFrame>
        <p:nvGraphicFramePr>
          <p:cNvPr id="7" name="Diagrama 6">
            <a:extLst>
              <a:ext uri="{FF2B5EF4-FFF2-40B4-BE49-F238E27FC236}">
                <a16:creationId xmlns:a16="http://schemas.microsoft.com/office/drawing/2014/main" id="{D7A1AF21-D2BF-2237-E307-F0B1C652A5EA}"/>
              </a:ext>
            </a:extLst>
          </p:cNvPr>
          <p:cNvGraphicFramePr/>
          <p:nvPr>
            <p:extLst>
              <p:ext uri="{D42A27DB-BD31-4B8C-83A1-F6EECF244321}">
                <p14:modId xmlns:p14="http://schemas.microsoft.com/office/powerpoint/2010/main" val="1016717508"/>
              </p:ext>
            </p:extLst>
          </p:nvPr>
        </p:nvGraphicFramePr>
        <p:xfrm>
          <a:off x="1428089" y="1181026"/>
          <a:ext cx="9024302" cy="342007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966887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56AA4E-D7BB-D3CB-7A1F-F0AD09F65A93}"/>
            </a:ext>
          </a:extLst>
        </p:cNvPr>
        <p:cNvGrpSpPr/>
        <p:nvPr/>
      </p:nvGrpSpPr>
      <p:grpSpPr>
        <a:xfrm>
          <a:off x="0" y="0"/>
          <a:ext cx="0" cy="0"/>
          <a:chOff x="0" y="0"/>
          <a:chExt cx="0" cy="0"/>
        </a:xfrm>
      </p:grpSpPr>
      <p:sp>
        <p:nvSpPr>
          <p:cNvPr id="5" name="Título 1">
            <a:extLst>
              <a:ext uri="{FF2B5EF4-FFF2-40B4-BE49-F238E27FC236}">
                <a16:creationId xmlns:a16="http://schemas.microsoft.com/office/drawing/2014/main" id="{3881573D-3B68-471F-CE31-C9130D4DE244}"/>
              </a:ext>
            </a:extLst>
          </p:cNvPr>
          <p:cNvSpPr txBox="1">
            <a:spLocks/>
          </p:cNvSpPr>
          <p:nvPr/>
        </p:nvSpPr>
        <p:spPr>
          <a:xfrm>
            <a:off x="1739608" y="398177"/>
            <a:ext cx="8712783" cy="583484"/>
          </a:xfrm>
          <a:prstGeom prst="rect">
            <a:avLst/>
          </a:prstGeom>
        </p:spPr>
        <p:txBody>
          <a:bodyPr/>
          <a:lstStyle>
            <a:lvl1pPr algn="l" defTabSz="914400" rtl="0" eaLnBrk="1" latinLnBrk="0" hangingPunct="1">
              <a:lnSpc>
                <a:spcPct val="90000"/>
              </a:lnSpc>
              <a:spcBef>
                <a:spcPct val="0"/>
              </a:spcBef>
              <a:buNone/>
              <a:defRPr sz="4400" b="1" kern="1200" baseline="0">
                <a:solidFill>
                  <a:schemeClr val="bg1"/>
                </a:solidFill>
                <a:latin typeface="Ancizar Sans" panose="020B0602040300000003" pitchFamily="34" charset="0"/>
                <a:ea typeface="+mj-ea"/>
                <a:cs typeface="+mj-cs"/>
              </a:defRPr>
            </a:lvl1pPr>
          </a:lstStyle>
          <a:p>
            <a:pPr algn="ctr"/>
            <a:r>
              <a:rPr lang="es-ES" sz="3000" dirty="0">
                <a:solidFill>
                  <a:srgbClr val="CC9900"/>
                </a:solidFill>
                <a:latin typeface="Montserrat ExtraBold" panose="00000900000000000000" pitchFamily="2" charset="0"/>
              </a:rPr>
              <a:t>FUNCIONES AGENCIA NACIONAL DE MINERIA</a:t>
            </a:r>
          </a:p>
        </p:txBody>
      </p:sp>
      <p:sp>
        <p:nvSpPr>
          <p:cNvPr id="2" name="Content Placeholder 2">
            <a:extLst>
              <a:ext uri="{FF2B5EF4-FFF2-40B4-BE49-F238E27FC236}">
                <a16:creationId xmlns:a16="http://schemas.microsoft.com/office/drawing/2014/main" id="{C11D7613-19C2-35ED-CC84-6A4329B72BD4}"/>
              </a:ext>
            </a:extLst>
          </p:cNvPr>
          <p:cNvSpPr txBox="1">
            <a:spLocks/>
          </p:cNvSpPr>
          <p:nvPr/>
        </p:nvSpPr>
        <p:spPr bwMode="auto">
          <a:xfrm>
            <a:off x="829858" y="1663851"/>
            <a:ext cx="8484624" cy="499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l" rtl="0" eaLnBrk="1" fontAlgn="base" hangingPunct="1">
              <a:spcBef>
                <a:spcPct val="20000"/>
              </a:spcBef>
              <a:spcAft>
                <a:spcPct val="0"/>
              </a:spcAft>
              <a:buFont typeface="Arial" pitchFamily="34" charset="0"/>
              <a:buNone/>
              <a:defRPr sz="3200" kern="1200">
                <a:solidFill>
                  <a:schemeClr val="bg1"/>
                </a:solidFill>
                <a:latin typeface="+mn-lt"/>
                <a:ea typeface="+mn-ea"/>
                <a:cs typeface="+mn-cs"/>
              </a:defRPr>
            </a:lvl1pPr>
            <a:lvl2pPr marL="457200" indent="0" algn="ctr" rtl="0" eaLnBrk="1" fontAlgn="base" hangingPunct="1">
              <a:spcBef>
                <a:spcPct val="20000"/>
              </a:spcBef>
              <a:spcAft>
                <a:spcPct val="0"/>
              </a:spcAft>
              <a:buFont typeface="Arial" pitchFamily="34" charset="0"/>
              <a:buNone/>
              <a:defRPr sz="2800" kern="1200">
                <a:solidFill>
                  <a:schemeClr val="tx1">
                    <a:tint val="75000"/>
                  </a:schemeClr>
                </a:solidFill>
                <a:latin typeface="+mn-lt"/>
                <a:ea typeface="+mn-ea"/>
                <a:cs typeface="+mn-cs"/>
              </a:defRPr>
            </a:lvl2pPr>
            <a:lvl3pPr marL="914400" indent="0" algn="ctr" rtl="0" eaLnBrk="1" fontAlgn="base" hangingPunct="1">
              <a:spcBef>
                <a:spcPct val="20000"/>
              </a:spcBef>
              <a:spcAft>
                <a:spcPct val="0"/>
              </a:spcAft>
              <a:buFont typeface="Arial" pitchFamily="34" charset="0"/>
              <a:buNone/>
              <a:defRPr sz="2400" kern="1200">
                <a:solidFill>
                  <a:schemeClr val="tx1">
                    <a:tint val="75000"/>
                  </a:schemeClr>
                </a:solidFill>
                <a:latin typeface="+mn-lt"/>
                <a:ea typeface="+mn-ea"/>
                <a:cs typeface="+mn-cs"/>
              </a:defRPr>
            </a:lvl3pPr>
            <a:lvl4pPr marL="1371600" indent="0" algn="ctr" rtl="0" eaLnBrk="1" fontAlgn="base" hangingPunct="1">
              <a:spcBef>
                <a:spcPct val="20000"/>
              </a:spcBef>
              <a:spcAft>
                <a:spcPct val="0"/>
              </a:spcAft>
              <a:buFont typeface="Arial" pitchFamily="34" charset="0"/>
              <a:buNone/>
              <a:defRPr sz="2000" kern="1200">
                <a:solidFill>
                  <a:schemeClr val="tx1">
                    <a:tint val="75000"/>
                  </a:schemeClr>
                </a:solidFill>
                <a:latin typeface="+mn-lt"/>
                <a:ea typeface="+mn-ea"/>
                <a:cs typeface="+mn-cs"/>
              </a:defRPr>
            </a:lvl4pPr>
            <a:lvl5pPr marL="1828800" indent="0" algn="ctr" rtl="0" eaLnBrk="1" fontAlgn="base" hangingPunct="1">
              <a:spcBef>
                <a:spcPct val="20000"/>
              </a:spcBef>
              <a:spcAft>
                <a:spcPct val="0"/>
              </a:spcAft>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342900" indent="-342900" algn="just">
              <a:buClr>
                <a:srgbClr val="77933C"/>
              </a:buClr>
              <a:buSzPct val="60000"/>
              <a:buFont typeface="Wingdings" panose="05000000000000000000" pitchFamily="2" charset="2"/>
              <a:buChar char="q"/>
            </a:pPr>
            <a:r>
              <a:rPr lang="es-CO" altLang="es-CO" sz="2000" b="1" dirty="0">
                <a:solidFill>
                  <a:schemeClr val="tx1"/>
                </a:solidFill>
              </a:rPr>
              <a:t>Promocionar y fomentar </a:t>
            </a:r>
            <a:r>
              <a:rPr lang="es-CO" altLang="es-CO" sz="2000" dirty="0">
                <a:solidFill>
                  <a:schemeClr val="tx1"/>
                </a:solidFill>
              </a:rPr>
              <a:t>desarrollo actividad minera.</a:t>
            </a:r>
          </a:p>
          <a:p>
            <a:pPr marL="342900" indent="-342900" algn="just">
              <a:buClr>
                <a:srgbClr val="77933C"/>
              </a:buClr>
              <a:buSzPct val="60000"/>
              <a:buFont typeface="Wingdings" panose="05000000000000000000" pitchFamily="2" charset="2"/>
              <a:buChar char="q"/>
            </a:pPr>
            <a:endParaRPr lang="es-CO" altLang="es-CO" sz="2000" b="1" dirty="0">
              <a:solidFill>
                <a:schemeClr val="tx1"/>
              </a:solidFill>
            </a:endParaRPr>
          </a:p>
          <a:p>
            <a:pPr marL="342900" indent="-342900" algn="just">
              <a:buClr>
                <a:srgbClr val="77933C"/>
              </a:buClr>
              <a:buSzPct val="60000"/>
              <a:buFont typeface="Wingdings" panose="05000000000000000000" pitchFamily="2" charset="2"/>
              <a:buChar char="q"/>
            </a:pPr>
            <a:r>
              <a:rPr lang="es-CO" altLang="es-CO" sz="2000" b="1" dirty="0">
                <a:solidFill>
                  <a:schemeClr val="tx1"/>
                </a:solidFill>
              </a:rPr>
              <a:t>Administrar</a:t>
            </a:r>
            <a:r>
              <a:rPr lang="es-CO" altLang="es-CO" sz="2000" dirty="0">
                <a:solidFill>
                  <a:schemeClr val="tx1"/>
                </a:solidFill>
              </a:rPr>
              <a:t>  recursos  minerales  del  Estado y </a:t>
            </a:r>
            <a:r>
              <a:rPr lang="es-CO" altLang="es-CO" sz="2000" b="1" dirty="0">
                <a:solidFill>
                  <a:schemeClr val="tx1"/>
                </a:solidFill>
              </a:rPr>
              <a:t>ejercer autoridad minera</a:t>
            </a:r>
            <a:r>
              <a:rPr lang="es-CO" altLang="es-CO" sz="2000" dirty="0">
                <a:solidFill>
                  <a:schemeClr val="tx1"/>
                </a:solidFill>
              </a:rPr>
              <a:t> en el territorio nacional.</a:t>
            </a:r>
            <a:endParaRPr lang="es-CO" altLang="es-CO" sz="2000" b="1" dirty="0">
              <a:solidFill>
                <a:schemeClr val="tx1"/>
              </a:solidFill>
            </a:endParaRPr>
          </a:p>
          <a:p>
            <a:pPr marL="342900" indent="-342900" algn="just">
              <a:buClr>
                <a:srgbClr val="77933C"/>
              </a:buClr>
              <a:buSzPct val="60000"/>
              <a:buFont typeface="Wingdings" panose="05000000000000000000" pitchFamily="2" charset="2"/>
              <a:buChar char="q"/>
            </a:pPr>
            <a:endParaRPr lang="es-CO" altLang="es-CO" sz="2000" b="1" dirty="0">
              <a:solidFill>
                <a:schemeClr val="tx1"/>
              </a:solidFill>
            </a:endParaRPr>
          </a:p>
          <a:p>
            <a:pPr marL="342900" indent="-342900" algn="just">
              <a:buClr>
                <a:srgbClr val="77933C"/>
              </a:buClr>
              <a:buSzPct val="60000"/>
              <a:buFont typeface="Wingdings" panose="05000000000000000000" pitchFamily="2" charset="2"/>
              <a:buChar char="q"/>
            </a:pPr>
            <a:r>
              <a:rPr lang="es-CO" altLang="es-CO" sz="2000" b="1" dirty="0">
                <a:solidFill>
                  <a:schemeClr val="tx1"/>
                </a:solidFill>
              </a:rPr>
              <a:t>Promover,  celebrar,  administrar  y  hacer  seguimiento  a  contratos  </a:t>
            </a:r>
            <a:r>
              <a:rPr lang="es-CO" altLang="es-CO" sz="2000" dirty="0">
                <a:solidFill>
                  <a:schemeClr val="tx1"/>
                </a:solidFill>
              </a:rPr>
              <a:t>de  concesión  y  títulos  mineros para exploración y explotación de minerales.</a:t>
            </a:r>
            <a:endParaRPr lang="es-CO" altLang="es-CO" sz="2000" b="1" dirty="0">
              <a:solidFill>
                <a:schemeClr val="tx1"/>
              </a:solidFill>
            </a:endParaRPr>
          </a:p>
          <a:p>
            <a:pPr marL="342900" indent="-342900" algn="just">
              <a:buClr>
                <a:srgbClr val="77933C"/>
              </a:buClr>
              <a:buSzPct val="60000"/>
              <a:buFont typeface="Wingdings" panose="05000000000000000000" pitchFamily="2" charset="2"/>
              <a:buChar char="q"/>
            </a:pPr>
            <a:endParaRPr lang="es-CO" altLang="es-CO" sz="2000" b="1" dirty="0">
              <a:solidFill>
                <a:schemeClr val="tx1"/>
              </a:solidFill>
            </a:endParaRPr>
          </a:p>
          <a:p>
            <a:pPr marL="342900" indent="-342900" algn="just">
              <a:buClr>
                <a:srgbClr val="77933C"/>
              </a:buClr>
              <a:buSzPct val="60000"/>
              <a:buFont typeface="Wingdings" panose="05000000000000000000" pitchFamily="2" charset="2"/>
              <a:buChar char="q"/>
            </a:pPr>
            <a:r>
              <a:rPr lang="es-CO" altLang="es-CO" sz="2000" b="1" dirty="0">
                <a:solidFill>
                  <a:schemeClr val="tx1"/>
                </a:solidFill>
              </a:rPr>
              <a:t>Administrar  catastro  </a:t>
            </a:r>
            <a:r>
              <a:rPr lang="es-CO" altLang="es-CO" sz="2000" dirty="0">
                <a:solidFill>
                  <a:schemeClr val="tx1"/>
                </a:solidFill>
              </a:rPr>
              <a:t>minero  y  </a:t>
            </a:r>
            <a:r>
              <a:rPr lang="es-CO" altLang="es-CO" sz="2000" b="1" dirty="0">
                <a:solidFill>
                  <a:schemeClr val="tx1"/>
                </a:solidFill>
              </a:rPr>
              <a:t>registro  </a:t>
            </a:r>
            <a:r>
              <a:rPr lang="es-CO" altLang="es-CO" sz="2000" dirty="0">
                <a:solidFill>
                  <a:schemeClr val="tx1"/>
                </a:solidFill>
              </a:rPr>
              <a:t>minero  nacional. </a:t>
            </a:r>
            <a:endParaRPr lang="es-CO" altLang="es-CO" sz="2000" b="1" dirty="0">
              <a:solidFill>
                <a:schemeClr val="tx1"/>
              </a:solidFill>
            </a:endParaRPr>
          </a:p>
          <a:p>
            <a:pPr marL="342900" indent="-342900" algn="just">
              <a:buClr>
                <a:srgbClr val="77933C"/>
              </a:buClr>
              <a:buSzPct val="60000"/>
              <a:buFont typeface="Wingdings" panose="05000000000000000000" pitchFamily="2" charset="2"/>
              <a:buChar char="q"/>
            </a:pPr>
            <a:endParaRPr lang="es-CO" altLang="es-CO" sz="2000" b="1" dirty="0">
              <a:solidFill>
                <a:schemeClr val="tx1"/>
              </a:solidFill>
            </a:endParaRPr>
          </a:p>
          <a:p>
            <a:pPr marL="342900" indent="-342900" algn="just">
              <a:buClr>
                <a:srgbClr val="77933C"/>
              </a:buClr>
              <a:buSzPct val="60000"/>
              <a:buFont typeface="Wingdings" panose="05000000000000000000" pitchFamily="2" charset="2"/>
              <a:buChar char="q"/>
            </a:pPr>
            <a:r>
              <a:rPr lang="es-CO" altLang="es-CO" sz="2000" b="1" dirty="0">
                <a:solidFill>
                  <a:schemeClr val="tx1"/>
                </a:solidFill>
              </a:rPr>
              <a:t>Liquidar,  recaudar,  administrar  y  transferir  regalías</a:t>
            </a:r>
            <a:r>
              <a:rPr lang="es-CO" altLang="es-CO" sz="2000" dirty="0">
                <a:solidFill>
                  <a:schemeClr val="tx1"/>
                </a:solidFill>
              </a:rPr>
              <a:t>  y      contraprestaciones derivadas. </a:t>
            </a:r>
          </a:p>
        </p:txBody>
      </p:sp>
      <p:pic>
        <p:nvPicPr>
          <p:cNvPr id="3" name="Imagen 2" descr="qué es una norma, características y diferencias respecto a una ley">
            <a:extLst>
              <a:ext uri="{FF2B5EF4-FFF2-40B4-BE49-F238E27FC236}">
                <a16:creationId xmlns:a16="http://schemas.microsoft.com/office/drawing/2014/main" id="{C737C11E-1904-7623-5FC7-30F48C0DD194}"/>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p:blipFill>
        <p:spPr>
          <a:xfrm>
            <a:off x="9558258" y="2483447"/>
            <a:ext cx="2571750" cy="1429468"/>
          </a:xfrm>
          <a:prstGeom prst="rect">
            <a:avLst/>
          </a:prstGeom>
        </p:spPr>
      </p:pic>
    </p:spTree>
    <p:extLst>
      <p:ext uri="{BB962C8B-B14F-4D97-AF65-F5344CB8AC3E}">
        <p14:creationId xmlns:p14="http://schemas.microsoft.com/office/powerpoint/2010/main" val="895316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963E9FF8-726C-C90D-F2BB-C32B8EBE4472}"/>
              </a:ext>
            </a:extLst>
          </p:cNvPr>
          <p:cNvSpPr txBox="1"/>
          <p:nvPr/>
        </p:nvSpPr>
        <p:spPr>
          <a:xfrm>
            <a:off x="5178922" y="6639446"/>
            <a:ext cx="1834156" cy="261610"/>
          </a:xfrm>
          <a:prstGeom prst="rect">
            <a:avLst/>
          </a:prstGeom>
          <a:noFill/>
        </p:spPr>
        <p:txBody>
          <a:bodyPr wrap="none" rtlCol="0">
            <a:spAutoFit/>
          </a:bodyPr>
          <a:lstStyle/>
          <a:p>
            <a:pPr algn="ctr"/>
            <a:r>
              <a:rPr lang="es-CO" sz="1100" b="1" dirty="0">
                <a:solidFill>
                  <a:schemeClr val="bg1"/>
                </a:solidFill>
                <a:latin typeface="Helvetica" pitchFamily="2" charset="0"/>
              </a:rPr>
              <a:t>www. minenergia.gov.co</a:t>
            </a:r>
          </a:p>
        </p:txBody>
      </p:sp>
      <p:sp>
        <p:nvSpPr>
          <p:cNvPr id="19" name="Título 1">
            <a:extLst>
              <a:ext uri="{FF2B5EF4-FFF2-40B4-BE49-F238E27FC236}">
                <a16:creationId xmlns:a16="http://schemas.microsoft.com/office/drawing/2014/main" id="{0C9B733E-D023-FDA9-35AA-991A549895CB}"/>
              </a:ext>
            </a:extLst>
          </p:cNvPr>
          <p:cNvSpPr txBox="1">
            <a:spLocks/>
          </p:cNvSpPr>
          <p:nvPr/>
        </p:nvSpPr>
        <p:spPr>
          <a:xfrm>
            <a:off x="1412505" y="536370"/>
            <a:ext cx="9541261" cy="68899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ES" sz="3000" b="1" dirty="0">
                <a:solidFill>
                  <a:srgbClr val="CC9900"/>
                </a:solidFill>
                <a:latin typeface="Montserrat ExtraBold" panose="00000900000000000000" pitchFamily="2" charset="0"/>
              </a:rPr>
              <a:t>CONOCIMIENTO DEL TERRITORIO </a:t>
            </a:r>
          </a:p>
        </p:txBody>
      </p:sp>
      <p:sp>
        <p:nvSpPr>
          <p:cNvPr id="26" name="1 Título">
            <a:extLst>
              <a:ext uri="{FF2B5EF4-FFF2-40B4-BE49-F238E27FC236}">
                <a16:creationId xmlns:a16="http://schemas.microsoft.com/office/drawing/2014/main" id="{54D5663E-5A69-6E57-25A3-82F572ACBD87}"/>
              </a:ext>
            </a:extLst>
          </p:cNvPr>
          <p:cNvSpPr txBox="1">
            <a:spLocks/>
          </p:cNvSpPr>
          <p:nvPr/>
        </p:nvSpPr>
        <p:spPr bwMode="auto">
          <a:xfrm>
            <a:off x="1238234" y="259484"/>
            <a:ext cx="8839199" cy="1421928"/>
          </a:xfrm>
          <a:prstGeom prst="rect">
            <a:avLst/>
          </a:prstGeom>
        </p:spPr>
        <p:txBody>
          <a:bodyPr vert="horz" lIns="91440" tIns="45720" rIns="91440" bIns="45720" rtlCol="0" anchor="ctr">
            <a:noAutofit/>
          </a:bodyPr>
          <a:lstStyle>
            <a:defPPr>
              <a:defRPr lang="es-ES_tradnl"/>
            </a:defPPr>
            <a:lvl1pPr algn="ctr">
              <a:lnSpc>
                <a:spcPct val="90000"/>
              </a:lnSpc>
              <a:spcBef>
                <a:spcPct val="0"/>
              </a:spcBef>
              <a:buNone/>
              <a:defRPr sz="3200" b="1">
                <a:solidFill>
                  <a:srgbClr val="009280"/>
                </a:solidFill>
                <a:ea typeface="+mj-ea"/>
                <a:cs typeface="Arial" panose="020B0604020202020204" pitchFamily="34" charset="0"/>
              </a:defRPr>
            </a:lvl1pPr>
          </a:lstStyle>
          <a:p>
            <a:endParaRPr lang="es-CO" altLang="es-CO" dirty="0">
              <a:solidFill>
                <a:schemeClr val="tx1"/>
              </a:solidFill>
            </a:endParaRPr>
          </a:p>
        </p:txBody>
      </p:sp>
      <p:grpSp>
        <p:nvGrpSpPr>
          <p:cNvPr id="27" name="Grupo 26">
            <a:extLst>
              <a:ext uri="{FF2B5EF4-FFF2-40B4-BE49-F238E27FC236}">
                <a16:creationId xmlns:a16="http://schemas.microsoft.com/office/drawing/2014/main" id="{DF55F461-B529-7746-7BDA-BCA43809E98E}"/>
              </a:ext>
            </a:extLst>
          </p:cNvPr>
          <p:cNvGrpSpPr/>
          <p:nvPr/>
        </p:nvGrpSpPr>
        <p:grpSpPr>
          <a:xfrm>
            <a:off x="673106" y="2045050"/>
            <a:ext cx="5422894" cy="3467249"/>
            <a:chOff x="125665" y="1798582"/>
            <a:chExt cx="4774455" cy="3090457"/>
          </a:xfrm>
        </p:grpSpPr>
        <p:sp>
          <p:nvSpPr>
            <p:cNvPr id="28" name="1 Rectángulo redondeado">
              <a:extLst>
                <a:ext uri="{FF2B5EF4-FFF2-40B4-BE49-F238E27FC236}">
                  <a16:creationId xmlns:a16="http://schemas.microsoft.com/office/drawing/2014/main" id="{C49573D9-1C69-EF4E-3A16-5D88545155E0}"/>
                </a:ext>
              </a:extLst>
            </p:cNvPr>
            <p:cNvSpPr>
              <a:spLocks noChangeArrowheads="1"/>
            </p:cNvSpPr>
            <p:nvPr/>
          </p:nvSpPr>
          <p:spPr bwMode="auto">
            <a:xfrm>
              <a:off x="191187" y="2657473"/>
              <a:ext cx="2094097" cy="358871"/>
            </a:xfrm>
            <a:prstGeom prst="roundRect">
              <a:avLst>
                <a:gd name="adj" fmla="val 16667"/>
              </a:avLst>
            </a:prstGeom>
            <a:noFill/>
            <a:ln w="12700">
              <a:solidFill>
                <a:schemeClr val="accent6">
                  <a:lumMod val="75000"/>
                </a:schemeClr>
              </a:solidFill>
              <a:round/>
              <a:headEnd/>
              <a:tailEnd/>
            </a:ln>
            <a:effectLst>
              <a:outerShdw blurRad="40000" dist="23000" dir="5400000" rotWithShape="0">
                <a:srgbClr val="808080">
                  <a:alpha val="34999"/>
                </a:srgbClr>
              </a:outerShdw>
            </a:effectLst>
            <a:extLst>
              <a:ext uri="{909E8E84-426E-40DD-AFC4-6F175D3DCCD1}">
                <a14:hiddenFill xmlns:a14="http://schemas.microsoft.com/office/drawing/2010/main">
                  <a:solidFill>
                    <a:srgbClr val="FFFFFF"/>
                  </a:solidFill>
                </a14:hiddenFill>
              </a:ext>
            </a:extLst>
          </p:spPr>
          <p:txBody>
            <a:bodyPr anchor="ctr"/>
            <a:lstStyle/>
            <a:p>
              <a:pPr algn="ctr">
                <a:defRPr/>
              </a:pPr>
              <a:endParaRPr lang="es-CO" sz="1400">
                <a:latin typeface="+mj-lt"/>
              </a:endParaRPr>
            </a:p>
          </p:txBody>
        </p:sp>
        <p:sp>
          <p:nvSpPr>
            <p:cNvPr id="29" name="8 CuadroTexto">
              <a:extLst>
                <a:ext uri="{FF2B5EF4-FFF2-40B4-BE49-F238E27FC236}">
                  <a16:creationId xmlns:a16="http://schemas.microsoft.com/office/drawing/2014/main" id="{E7B95664-3D10-2BB2-CC5F-E0CAEB88FDD1}"/>
                </a:ext>
              </a:extLst>
            </p:cNvPr>
            <p:cNvSpPr txBox="1">
              <a:spLocks noChangeArrowheads="1"/>
            </p:cNvSpPr>
            <p:nvPr/>
          </p:nvSpPr>
          <p:spPr bwMode="auto">
            <a:xfrm>
              <a:off x="191187" y="2699267"/>
              <a:ext cx="2020371" cy="276999"/>
            </a:xfrm>
            <a:prstGeom prst="rect">
              <a:avLst/>
            </a:prstGeom>
            <a:noFill/>
            <a:ln w="19050">
              <a:noFill/>
            </a:ln>
          </p:spPr>
          <p:txBody>
            <a:bodyPr wrap="square">
              <a:sp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gn="ctr" eaLnBrk="1" hangingPunct="1">
                <a:defRPr/>
              </a:pPr>
              <a:r>
                <a:rPr lang="es-CO" sz="1200" dirty="0">
                  <a:latin typeface="+mj-lt"/>
                  <a:cs typeface="Arial" charset="0"/>
                </a:rPr>
                <a:t>Parques Naturales Nacionales</a:t>
              </a:r>
            </a:p>
          </p:txBody>
        </p:sp>
        <p:sp>
          <p:nvSpPr>
            <p:cNvPr id="30" name="3 Rectángulo redondeado">
              <a:extLst>
                <a:ext uri="{FF2B5EF4-FFF2-40B4-BE49-F238E27FC236}">
                  <a16:creationId xmlns:a16="http://schemas.microsoft.com/office/drawing/2014/main" id="{1CD52910-12EB-A0D3-BC04-B2B9F0777232}"/>
                </a:ext>
              </a:extLst>
            </p:cNvPr>
            <p:cNvSpPr>
              <a:spLocks noChangeArrowheads="1"/>
            </p:cNvSpPr>
            <p:nvPr/>
          </p:nvSpPr>
          <p:spPr bwMode="auto">
            <a:xfrm>
              <a:off x="2828174" y="2653226"/>
              <a:ext cx="2063178" cy="358871"/>
            </a:xfrm>
            <a:prstGeom prst="roundRect">
              <a:avLst>
                <a:gd name="adj" fmla="val 16667"/>
              </a:avLst>
            </a:prstGeom>
            <a:noFill/>
            <a:ln w="12700">
              <a:solidFill>
                <a:schemeClr val="accent6">
                  <a:lumMod val="75000"/>
                </a:schemeClr>
              </a:solidFill>
              <a:round/>
              <a:headEnd/>
              <a:tailEnd/>
            </a:ln>
            <a:effectLst>
              <a:outerShdw blurRad="40000" dist="23000" dir="5400000" rotWithShape="0">
                <a:srgbClr val="808080">
                  <a:alpha val="34999"/>
                </a:srgbClr>
              </a:outerShdw>
            </a:effectLst>
            <a:extLst>
              <a:ext uri="{909E8E84-426E-40DD-AFC4-6F175D3DCCD1}">
                <a14:hiddenFill xmlns:a14="http://schemas.microsoft.com/office/drawing/2010/main">
                  <a:solidFill>
                    <a:srgbClr val="FFFFFF"/>
                  </a:solidFill>
                </a14:hiddenFill>
              </a:ext>
            </a:extLst>
          </p:spPr>
          <p:txBody>
            <a:bodyPr anchor="ctr"/>
            <a:lstStyle/>
            <a:p>
              <a:pPr algn="ctr">
                <a:defRPr/>
              </a:pPr>
              <a:endParaRPr lang="es-CO" sz="1400">
                <a:latin typeface="+mj-lt"/>
              </a:endParaRPr>
            </a:p>
          </p:txBody>
        </p:sp>
        <p:sp>
          <p:nvSpPr>
            <p:cNvPr id="31" name="40 CuadroTexto">
              <a:extLst>
                <a:ext uri="{FF2B5EF4-FFF2-40B4-BE49-F238E27FC236}">
                  <a16:creationId xmlns:a16="http://schemas.microsoft.com/office/drawing/2014/main" id="{41627E77-39AF-A198-A9AC-BEAAAB6228E7}"/>
                </a:ext>
              </a:extLst>
            </p:cNvPr>
            <p:cNvSpPr txBox="1">
              <a:spLocks noChangeArrowheads="1"/>
            </p:cNvSpPr>
            <p:nvPr/>
          </p:nvSpPr>
          <p:spPr bwMode="auto">
            <a:xfrm>
              <a:off x="2791230" y="2689530"/>
              <a:ext cx="2062695" cy="276999"/>
            </a:xfrm>
            <a:prstGeom prst="rect">
              <a:avLst/>
            </a:prstGeom>
            <a:noFill/>
            <a:ln w="19050">
              <a:noFill/>
            </a:ln>
          </p:spPr>
          <p:txBody>
            <a:bodyPr wrap="square">
              <a:sp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gn="ctr" eaLnBrk="1" hangingPunct="1">
                <a:defRPr/>
              </a:pPr>
              <a:r>
                <a:rPr lang="es-CO" sz="1200" dirty="0">
                  <a:latin typeface="+mj-lt"/>
                  <a:cs typeface="Arial" charset="0"/>
                </a:rPr>
                <a:t>Parques Regionales Nacionales</a:t>
              </a:r>
            </a:p>
          </p:txBody>
        </p:sp>
        <p:sp>
          <p:nvSpPr>
            <p:cNvPr id="32" name="5 Rectángulo redondeado">
              <a:extLst>
                <a:ext uri="{FF2B5EF4-FFF2-40B4-BE49-F238E27FC236}">
                  <a16:creationId xmlns:a16="http://schemas.microsoft.com/office/drawing/2014/main" id="{D2E4E8D5-DCBD-22EE-5259-34C5F64C0FCB}"/>
                </a:ext>
              </a:extLst>
            </p:cNvPr>
            <p:cNvSpPr>
              <a:spLocks noChangeArrowheads="1"/>
            </p:cNvSpPr>
            <p:nvPr/>
          </p:nvSpPr>
          <p:spPr bwMode="auto">
            <a:xfrm>
              <a:off x="191187" y="3360737"/>
              <a:ext cx="2094097" cy="332397"/>
            </a:xfrm>
            <a:prstGeom prst="roundRect">
              <a:avLst>
                <a:gd name="adj" fmla="val 16667"/>
              </a:avLst>
            </a:prstGeom>
            <a:noFill/>
            <a:ln w="12700">
              <a:solidFill>
                <a:schemeClr val="accent6">
                  <a:lumMod val="75000"/>
                </a:schemeClr>
              </a:solidFill>
              <a:round/>
              <a:headEnd/>
              <a:tailEnd/>
            </a:ln>
            <a:effectLst>
              <a:outerShdw blurRad="40000" dist="23000" dir="5400000" rotWithShape="0">
                <a:srgbClr val="808080">
                  <a:alpha val="34999"/>
                </a:srgbClr>
              </a:outerShdw>
            </a:effectLst>
            <a:extLst>
              <a:ext uri="{909E8E84-426E-40DD-AFC4-6F175D3DCCD1}">
                <a14:hiddenFill xmlns:a14="http://schemas.microsoft.com/office/drawing/2010/main">
                  <a:solidFill>
                    <a:srgbClr val="FFFFFF"/>
                  </a:solidFill>
                </a14:hiddenFill>
              </a:ext>
            </a:extLst>
          </p:spPr>
          <p:txBody>
            <a:bodyPr anchor="ctr"/>
            <a:lstStyle/>
            <a:p>
              <a:pPr algn="ctr">
                <a:defRPr/>
              </a:pPr>
              <a:endParaRPr lang="es-CO" sz="1400">
                <a:latin typeface="+mj-lt"/>
              </a:endParaRPr>
            </a:p>
          </p:txBody>
        </p:sp>
        <p:sp>
          <p:nvSpPr>
            <p:cNvPr id="33" name="42 CuadroTexto">
              <a:extLst>
                <a:ext uri="{FF2B5EF4-FFF2-40B4-BE49-F238E27FC236}">
                  <a16:creationId xmlns:a16="http://schemas.microsoft.com/office/drawing/2014/main" id="{4428A73C-5D1F-DC1E-DD44-CBC0F2B70E91}"/>
                </a:ext>
              </a:extLst>
            </p:cNvPr>
            <p:cNvSpPr txBox="1">
              <a:spLocks noChangeArrowheads="1"/>
            </p:cNvSpPr>
            <p:nvPr/>
          </p:nvSpPr>
          <p:spPr bwMode="auto">
            <a:xfrm>
              <a:off x="125665" y="3386980"/>
              <a:ext cx="2159619" cy="276999"/>
            </a:xfrm>
            <a:prstGeom prst="rect">
              <a:avLst/>
            </a:prstGeom>
            <a:noFill/>
            <a:ln w="19050">
              <a:noFill/>
            </a:ln>
          </p:spPr>
          <p:txBody>
            <a:bodyPr wrap="square">
              <a:sp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gn="ctr" eaLnBrk="1" hangingPunct="1">
                <a:defRPr/>
              </a:pPr>
              <a:r>
                <a:rPr lang="es-CO" sz="1200" dirty="0">
                  <a:latin typeface="+mj-lt"/>
                  <a:cs typeface="Arial" charset="0"/>
                </a:rPr>
                <a:t>Reservas Forestales Protectoras</a:t>
              </a:r>
            </a:p>
          </p:txBody>
        </p:sp>
        <p:sp>
          <p:nvSpPr>
            <p:cNvPr id="34" name="7 Rectángulo redondeado">
              <a:extLst>
                <a:ext uri="{FF2B5EF4-FFF2-40B4-BE49-F238E27FC236}">
                  <a16:creationId xmlns:a16="http://schemas.microsoft.com/office/drawing/2014/main" id="{B685E056-30A8-2F7E-30A4-3CE5E48715B9}"/>
                </a:ext>
              </a:extLst>
            </p:cNvPr>
            <p:cNvSpPr>
              <a:spLocks noChangeArrowheads="1"/>
            </p:cNvSpPr>
            <p:nvPr/>
          </p:nvSpPr>
          <p:spPr bwMode="auto">
            <a:xfrm>
              <a:off x="2828174" y="3356490"/>
              <a:ext cx="2071946" cy="332397"/>
            </a:xfrm>
            <a:prstGeom prst="roundRect">
              <a:avLst>
                <a:gd name="adj" fmla="val 16667"/>
              </a:avLst>
            </a:prstGeom>
            <a:noFill/>
            <a:ln w="12700">
              <a:solidFill>
                <a:schemeClr val="accent6">
                  <a:lumMod val="75000"/>
                </a:schemeClr>
              </a:solidFill>
              <a:round/>
              <a:headEnd/>
              <a:tailEnd/>
            </a:ln>
            <a:effectLst>
              <a:outerShdw blurRad="40000" dist="23000" dir="5400000" rotWithShape="0">
                <a:srgbClr val="808080">
                  <a:alpha val="34999"/>
                </a:srgbClr>
              </a:outerShdw>
            </a:effectLst>
            <a:extLst>
              <a:ext uri="{909E8E84-426E-40DD-AFC4-6F175D3DCCD1}">
                <a14:hiddenFill xmlns:a14="http://schemas.microsoft.com/office/drawing/2010/main">
                  <a:solidFill>
                    <a:srgbClr val="FFFFFF"/>
                  </a:solidFill>
                </a14:hiddenFill>
              </a:ext>
            </a:extLst>
          </p:spPr>
          <p:txBody>
            <a:bodyPr anchor="ctr"/>
            <a:lstStyle/>
            <a:p>
              <a:pPr algn="ctr">
                <a:defRPr/>
              </a:pPr>
              <a:endParaRPr lang="es-CO" sz="1400">
                <a:latin typeface="+mj-lt"/>
              </a:endParaRPr>
            </a:p>
          </p:txBody>
        </p:sp>
        <p:sp>
          <p:nvSpPr>
            <p:cNvPr id="35" name="44 CuadroTexto">
              <a:extLst>
                <a:ext uri="{FF2B5EF4-FFF2-40B4-BE49-F238E27FC236}">
                  <a16:creationId xmlns:a16="http://schemas.microsoft.com/office/drawing/2014/main" id="{793B5528-CC81-488D-6DCE-CD2618402749}"/>
                </a:ext>
              </a:extLst>
            </p:cNvPr>
            <p:cNvSpPr txBox="1">
              <a:spLocks noChangeArrowheads="1"/>
            </p:cNvSpPr>
            <p:nvPr/>
          </p:nvSpPr>
          <p:spPr bwMode="auto">
            <a:xfrm>
              <a:off x="2813092" y="3373929"/>
              <a:ext cx="2013142" cy="276999"/>
            </a:xfrm>
            <a:prstGeom prst="rect">
              <a:avLst/>
            </a:prstGeom>
            <a:noFill/>
            <a:ln w="19050">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es-CO" altLang="es-CO" sz="1200" dirty="0">
                  <a:latin typeface="+mj-lt"/>
                  <a:ea typeface="ＭＳ Ｐゴシック" pitchFamily="34" charset="-128"/>
                  <a:cs typeface="Arial" charset="0"/>
                </a:rPr>
                <a:t>Zonas de Páramo</a:t>
              </a:r>
            </a:p>
          </p:txBody>
        </p:sp>
        <p:sp>
          <p:nvSpPr>
            <p:cNvPr id="36" name="50 CuadroTexto">
              <a:extLst>
                <a:ext uri="{FF2B5EF4-FFF2-40B4-BE49-F238E27FC236}">
                  <a16:creationId xmlns:a16="http://schemas.microsoft.com/office/drawing/2014/main" id="{DBAE646E-B6CD-F4F0-940C-265113492173}"/>
                </a:ext>
              </a:extLst>
            </p:cNvPr>
            <p:cNvSpPr txBox="1">
              <a:spLocks noChangeArrowheads="1"/>
            </p:cNvSpPr>
            <p:nvPr/>
          </p:nvSpPr>
          <p:spPr bwMode="auto">
            <a:xfrm>
              <a:off x="191187" y="1798582"/>
              <a:ext cx="4708933" cy="437443"/>
            </a:xfrm>
            <a:prstGeom prst="downArrowCallout">
              <a:avLst>
                <a:gd name="adj1" fmla="val 34608"/>
                <a:gd name="adj2" fmla="val 194312"/>
                <a:gd name="adj3" fmla="val 25000"/>
                <a:gd name="adj4" fmla="val 75000"/>
              </a:avLst>
            </a:prstGeom>
            <a:solidFill>
              <a:schemeClr val="accent6">
                <a:lumMod val="75000"/>
              </a:schemeClr>
            </a:solidFill>
            <a:ln>
              <a:solidFill>
                <a:schemeClr val="accent6">
                  <a:lumMod val="75000"/>
                </a:schemeClr>
              </a:solidFill>
            </a:ln>
          </p:spPr>
          <p:txBody>
            <a:bodyPr wrap="square">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eaLnBrk="1" hangingPunct="1">
                <a:defRPr/>
              </a:pPr>
              <a:r>
                <a:rPr lang="es-CO" altLang="es-CO" b="1" dirty="0">
                  <a:solidFill>
                    <a:srgbClr val="FFFFFF"/>
                  </a:solidFill>
                  <a:cs typeface="Arial" panose="020B0604020202020204" pitchFamily="34" charset="0"/>
                </a:rPr>
                <a:t>ÁREAS EXCLUIDAS DE LA MINERÍA </a:t>
              </a:r>
            </a:p>
          </p:txBody>
        </p:sp>
        <p:sp>
          <p:nvSpPr>
            <p:cNvPr id="37" name="14 Rectángulo redondeado">
              <a:extLst>
                <a:ext uri="{FF2B5EF4-FFF2-40B4-BE49-F238E27FC236}">
                  <a16:creationId xmlns:a16="http://schemas.microsoft.com/office/drawing/2014/main" id="{81112E6F-5579-E324-F2ED-D21051DB5AE3}"/>
                </a:ext>
              </a:extLst>
            </p:cNvPr>
            <p:cNvSpPr>
              <a:spLocks noChangeArrowheads="1"/>
            </p:cNvSpPr>
            <p:nvPr/>
          </p:nvSpPr>
          <p:spPr bwMode="auto">
            <a:xfrm>
              <a:off x="191187" y="3938588"/>
              <a:ext cx="2094097" cy="366224"/>
            </a:xfrm>
            <a:prstGeom prst="roundRect">
              <a:avLst>
                <a:gd name="adj" fmla="val 16667"/>
              </a:avLst>
            </a:prstGeom>
            <a:noFill/>
            <a:ln w="12700">
              <a:solidFill>
                <a:schemeClr val="accent6">
                  <a:lumMod val="75000"/>
                </a:schemeClr>
              </a:solidFill>
              <a:round/>
              <a:headEnd/>
              <a:tailEnd/>
            </a:ln>
            <a:effectLst>
              <a:outerShdw blurRad="40000" dist="23000" dir="5400000" rotWithShape="0">
                <a:srgbClr val="808080">
                  <a:alpha val="34999"/>
                </a:srgbClr>
              </a:outerShdw>
            </a:effectLst>
            <a:extLst>
              <a:ext uri="{909E8E84-426E-40DD-AFC4-6F175D3DCCD1}">
                <a14:hiddenFill xmlns:a14="http://schemas.microsoft.com/office/drawing/2010/main">
                  <a:solidFill>
                    <a:srgbClr val="FFFFFF"/>
                  </a:solidFill>
                </a14:hiddenFill>
              </a:ext>
            </a:extLst>
          </p:spPr>
          <p:txBody>
            <a:bodyPr anchor="ctr"/>
            <a:lstStyle/>
            <a:p>
              <a:pPr algn="ctr">
                <a:defRPr/>
              </a:pPr>
              <a:endParaRPr lang="es-CO" sz="1400">
                <a:latin typeface="+mj-lt"/>
              </a:endParaRPr>
            </a:p>
          </p:txBody>
        </p:sp>
        <p:sp>
          <p:nvSpPr>
            <p:cNvPr id="38" name="52 CuadroTexto">
              <a:extLst>
                <a:ext uri="{FF2B5EF4-FFF2-40B4-BE49-F238E27FC236}">
                  <a16:creationId xmlns:a16="http://schemas.microsoft.com/office/drawing/2014/main" id="{4B53D1CA-8903-05C7-AFA1-7CD6EF897774}"/>
                </a:ext>
              </a:extLst>
            </p:cNvPr>
            <p:cNvSpPr txBox="1">
              <a:spLocks noChangeArrowheads="1"/>
            </p:cNvSpPr>
            <p:nvPr/>
          </p:nvSpPr>
          <p:spPr bwMode="auto">
            <a:xfrm>
              <a:off x="215692" y="3976396"/>
              <a:ext cx="2045085" cy="276999"/>
            </a:xfrm>
            <a:prstGeom prst="rect">
              <a:avLst/>
            </a:prstGeom>
            <a:noFill/>
            <a:ln w="19050">
              <a:noFill/>
            </a:ln>
          </p:spPr>
          <p:txBody>
            <a:bodyPr wrap="square">
              <a:sp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gn="ctr" eaLnBrk="1" hangingPunct="1">
                <a:defRPr/>
              </a:pPr>
              <a:r>
                <a:rPr lang="es-CO" sz="1200" dirty="0">
                  <a:latin typeface="+mj-lt"/>
                  <a:cs typeface="Arial" charset="0"/>
                </a:rPr>
                <a:t>Zonas de Humedales RAMSAR</a:t>
              </a:r>
            </a:p>
          </p:txBody>
        </p:sp>
        <p:sp>
          <p:nvSpPr>
            <p:cNvPr id="39" name="17 Rectángulo redondeado">
              <a:extLst>
                <a:ext uri="{FF2B5EF4-FFF2-40B4-BE49-F238E27FC236}">
                  <a16:creationId xmlns:a16="http://schemas.microsoft.com/office/drawing/2014/main" id="{606ADAB7-82CF-2F1A-5CA9-AF26FDDD9EA4}"/>
                </a:ext>
              </a:extLst>
            </p:cNvPr>
            <p:cNvSpPr>
              <a:spLocks noChangeArrowheads="1"/>
            </p:cNvSpPr>
            <p:nvPr/>
          </p:nvSpPr>
          <p:spPr bwMode="auto">
            <a:xfrm>
              <a:off x="2813092" y="3929577"/>
              <a:ext cx="2071946" cy="370638"/>
            </a:xfrm>
            <a:prstGeom prst="roundRect">
              <a:avLst>
                <a:gd name="adj" fmla="val 16667"/>
              </a:avLst>
            </a:prstGeom>
            <a:noFill/>
            <a:ln w="12700">
              <a:solidFill>
                <a:schemeClr val="accent6">
                  <a:lumMod val="75000"/>
                </a:schemeClr>
              </a:solidFill>
              <a:round/>
              <a:headEnd/>
              <a:tailEnd/>
            </a:ln>
            <a:effectLst>
              <a:outerShdw blurRad="40000" dist="23000" dir="5400000" rotWithShape="0">
                <a:srgbClr val="808080">
                  <a:alpha val="34999"/>
                </a:srgbClr>
              </a:outerShdw>
            </a:effectLst>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eaLnBrk="1" hangingPunct="1">
                <a:defRPr/>
              </a:pPr>
              <a:r>
                <a:rPr lang="es-CO" altLang="es-CO" sz="1200" dirty="0">
                  <a:latin typeface="+mj-lt"/>
                  <a:ea typeface="ＭＳ Ｐゴシック" pitchFamily="34" charset="-128"/>
                  <a:cs typeface="Arial" charset="0"/>
                </a:rPr>
                <a:t>Reservas de Recursos Naturales  Temporales</a:t>
              </a:r>
            </a:p>
          </p:txBody>
        </p:sp>
        <p:sp>
          <p:nvSpPr>
            <p:cNvPr id="40" name="18 Rectángulo redondeado">
              <a:extLst>
                <a:ext uri="{FF2B5EF4-FFF2-40B4-BE49-F238E27FC236}">
                  <a16:creationId xmlns:a16="http://schemas.microsoft.com/office/drawing/2014/main" id="{01169C4E-F19B-30F6-A289-9D1B305A5237}"/>
                </a:ext>
              </a:extLst>
            </p:cNvPr>
            <p:cNvSpPr>
              <a:spLocks noChangeArrowheads="1"/>
            </p:cNvSpPr>
            <p:nvPr/>
          </p:nvSpPr>
          <p:spPr bwMode="auto">
            <a:xfrm>
              <a:off x="210989" y="4530168"/>
              <a:ext cx="2050720" cy="358871"/>
            </a:xfrm>
            <a:prstGeom prst="roundRect">
              <a:avLst>
                <a:gd name="adj" fmla="val 16667"/>
              </a:avLst>
            </a:prstGeom>
            <a:noFill/>
            <a:ln w="12700">
              <a:solidFill>
                <a:schemeClr val="accent6">
                  <a:lumMod val="75000"/>
                </a:schemeClr>
              </a:solidFill>
              <a:round/>
              <a:headEnd/>
              <a:tailEnd/>
            </a:ln>
            <a:effectLst>
              <a:outerShdw blurRad="40000" dist="23000" dir="5400000" rotWithShape="0">
                <a:srgbClr val="808080">
                  <a:alpha val="34999"/>
                </a:srgbClr>
              </a:outerShdw>
            </a:effectLst>
            <a:extLst>
              <a:ext uri="{909E8E84-426E-40DD-AFC4-6F175D3DCCD1}">
                <a14:hiddenFill xmlns:a14="http://schemas.microsoft.com/office/drawing/2010/main">
                  <a:solidFill>
                    <a:srgbClr val="FFFFFF"/>
                  </a:solidFill>
                </a14:hiddenFill>
              </a:ext>
            </a:extLst>
          </p:spPr>
          <p:txBody>
            <a:bodyPr anchor="ctr"/>
            <a:lstStyle/>
            <a:p>
              <a:pPr algn="ctr">
                <a:defRPr/>
              </a:pPr>
              <a:endParaRPr lang="es-CO" sz="1400">
                <a:latin typeface="+mj-lt"/>
              </a:endParaRPr>
            </a:p>
          </p:txBody>
        </p:sp>
        <p:sp>
          <p:nvSpPr>
            <p:cNvPr id="41" name="48 CuadroTexto">
              <a:extLst>
                <a:ext uri="{FF2B5EF4-FFF2-40B4-BE49-F238E27FC236}">
                  <a16:creationId xmlns:a16="http://schemas.microsoft.com/office/drawing/2014/main" id="{5E04D2F7-5484-5760-FCB9-95E9DD8777B5}"/>
                </a:ext>
              </a:extLst>
            </p:cNvPr>
            <p:cNvSpPr txBox="1">
              <a:spLocks noChangeArrowheads="1"/>
            </p:cNvSpPr>
            <p:nvPr/>
          </p:nvSpPr>
          <p:spPr bwMode="auto">
            <a:xfrm>
              <a:off x="156325" y="4569241"/>
              <a:ext cx="2056864" cy="276999"/>
            </a:xfrm>
            <a:prstGeom prst="rect">
              <a:avLst/>
            </a:prstGeom>
            <a:noFill/>
            <a:ln w="19050">
              <a:noFill/>
            </a:ln>
          </p:spPr>
          <p:txBody>
            <a:bodyPr wrap="square">
              <a:sp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gn="ctr" eaLnBrk="1" hangingPunct="1">
                <a:defRPr/>
              </a:pPr>
              <a:r>
                <a:rPr lang="es-CO" sz="1200" dirty="0">
                  <a:latin typeface="+mj-lt"/>
                  <a:cs typeface="Arial" charset="0"/>
                </a:rPr>
                <a:t>Zonas de Seguridad Nacional </a:t>
              </a:r>
            </a:p>
          </p:txBody>
        </p:sp>
      </p:grpSp>
      <p:sp>
        <p:nvSpPr>
          <p:cNvPr id="66" name="18 Rectángulo redondeado">
            <a:extLst>
              <a:ext uri="{FF2B5EF4-FFF2-40B4-BE49-F238E27FC236}">
                <a16:creationId xmlns:a16="http://schemas.microsoft.com/office/drawing/2014/main" id="{D64D07C5-3FEB-A9A4-42AC-FD17682113D8}"/>
              </a:ext>
            </a:extLst>
          </p:cNvPr>
          <p:cNvSpPr>
            <a:spLocks noChangeArrowheads="1"/>
          </p:cNvSpPr>
          <p:nvPr/>
        </p:nvSpPr>
        <p:spPr bwMode="auto">
          <a:xfrm>
            <a:off x="3756625" y="5109674"/>
            <a:ext cx="2329237" cy="402625"/>
          </a:xfrm>
          <a:prstGeom prst="roundRect">
            <a:avLst>
              <a:gd name="adj" fmla="val 16667"/>
            </a:avLst>
          </a:prstGeom>
          <a:noFill/>
          <a:ln w="12700">
            <a:solidFill>
              <a:schemeClr val="accent6">
                <a:lumMod val="75000"/>
              </a:schemeClr>
            </a:solidFill>
            <a:round/>
            <a:headEnd/>
            <a:tailEnd/>
          </a:ln>
          <a:effectLst>
            <a:outerShdw blurRad="40000" dist="23000" dir="5400000" rotWithShape="0">
              <a:srgbClr val="808080">
                <a:alpha val="34999"/>
              </a:srgbClr>
            </a:outerShdw>
          </a:effectLst>
          <a:extLst>
            <a:ext uri="{909E8E84-426E-40DD-AFC4-6F175D3DCCD1}">
              <a14:hiddenFill xmlns:a14="http://schemas.microsoft.com/office/drawing/2010/main">
                <a:solidFill>
                  <a:srgbClr val="FFFFFF"/>
                </a:solidFill>
              </a14:hiddenFill>
            </a:ext>
          </a:extLst>
        </p:spPr>
        <p:txBody>
          <a:bodyPr anchor="ctr"/>
          <a:lstStyle/>
          <a:p>
            <a:pPr algn="ctr">
              <a:defRPr/>
            </a:pPr>
            <a:endParaRPr lang="es-CO" sz="1400">
              <a:latin typeface="+mj-lt"/>
            </a:endParaRPr>
          </a:p>
        </p:txBody>
      </p:sp>
      <p:sp>
        <p:nvSpPr>
          <p:cNvPr id="67" name="48 CuadroTexto">
            <a:extLst>
              <a:ext uri="{FF2B5EF4-FFF2-40B4-BE49-F238E27FC236}">
                <a16:creationId xmlns:a16="http://schemas.microsoft.com/office/drawing/2014/main" id="{EC368934-172F-2566-4D7A-5E15DDBB3A5D}"/>
              </a:ext>
            </a:extLst>
          </p:cNvPr>
          <p:cNvSpPr txBox="1">
            <a:spLocks noChangeArrowheads="1"/>
          </p:cNvSpPr>
          <p:nvPr/>
        </p:nvSpPr>
        <p:spPr bwMode="auto">
          <a:xfrm>
            <a:off x="3759785" y="5133451"/>
            <a:ext cx="2336215" cy="276999"/>
          </a:xfrm>
          <a:prstGeom prst="rect">
            <a:avLst/>
          </a:prstGeom>
          <a:noFill/>
          <a:ln w="19050">
            <a:noFill/>
          </a:ln>
        </p:spPr>
        <p:txBody>
          <a:bodyPr wrap="square">
            <a:sp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gn="ctr" eaLnBrk="1" hangingPunct="1">
              <a:defRPr/>
            </a:pPr>
            <a:r>
              <a:rPr lang="es-CO" sz="1200" dirty="0">
                <a:latin typeface="+mj-lt"/>
                <a:cs typeface="Arial" charset="0"/>
              </a:rPr>
              <a:t>Áreas de inversión del Estado</a:t>
            </a:r>
          </a:p>
        </p:txBody>
      </p:sp>
      <p:grpSp>
        <p:nvGrpSpPr>
          <p:cNvPr id="42" name="Grupo 41">
            <a:extLst>
              <a:ext uri="{FF2B5EF4-FFF2-40B4-BE49-F238E27FC236}">
                <a16:creationId xmlns:a16="http://schemas.microsoft.com/office/drawing/2014/main" id="{23A61E15-0605-CAA2-5CB1-5D8BF4D4A8F8}"/>
              </a:ext>
            </a:extLst>
          </p:cNvPr>
          <p:cNvGrpSpPr/>
          <p:nvPr/>
        </p:nvGrpSpPr>
        <p:grpSpPr>
          <a:xfrm>
            <a:off x="6593777" y="2045050"/>
            <a:ext cx="4822863" cy="2894725"/>
            <a:chOff x="6226361" y="1767891"/>
            <a:chExt cx="4700740" cy="2787422"/>
          </a:xfrm>
        </p:grpSpPr>
        <p:sp>
          <p:nvSpPr>
            <p:cNvPr id="43" name="1 Rectángulo redondeado">
              <a:extLst>
                <a:ext uri="{FF2B5EF4-FFF2-40B4-BE49-F238E27FC236}">
                  <a16:creationId xmlns:a16="http://schemas.microsoft.com/office/drawing/2014/main" id="{69AA3D14-3C23-B874-C92E-87840FB6449D}"/>
                </a:ext>
              </a:extLst>
            </p:cNvPr>
            <p:cNvSpPr>
              <a:spLocks noChangeArrowheads="1"/>
            </p:cNvSpPr>
            <p:nvPr/>
          </p:nvSpPr>
          <p:spPr bwMode="auto">
            <a:xfrm>
              <a:off x="6242713" y="2591874"/>
              <a:ext cx="2039425" cy="391288"/>
            </a:xfrm>
            <a:prstGeom prst="roundRect">
              <a:avLst>
                <a:gd name="adj" fmla="val 16667"/>
              </a:avLst>
            </a:prstGeom>
            <a:noFill/>
            <a:ln w="12700">
              <a:solidFill>
                <a:srgbClr val="FF9900"/>
              </a:solidFill>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a:solidFill>
                    <a:srgbClr val="FFFFFF"/>
                  </a:solidFill>
                </a14:hiddenFill>
              </a:ext>
            </a:extLst>
          </p:spPr>
          <p:txBody>
            <a:bodyPr anchor="ctr"/>
            <a:lstStyle/>
            <a:p>
              <a:pPr algn="ctr">
                <a:defRPr/>
              </a:pPr>
              <a:endParaRPr lang="es-CO" sz="1400">
                <a:solidFill>
                  <a:prstClr val="black"/>
                </a:solidFill>
              </a:endParaRPr>
            </a:p>
          </p:txBody>
        </p:sp>
        <p:sp>
          <p:nvSpPr>
            <p:cNvPr id="44" name="8 CuadroTexto">
              <a:extLst>
                <a:ext uri="{FF2B5EF4-FFF2-40B4-BE49-F238E27FC236}">
                  <a16:creationId xmlns:a16="http://schemas.microsoft.com/office/drawing/2014/main" id="{55133AFA-2F7A-90A9-8D7C-4E16A71BACA4}"/>
                </a:ext>
              </a:extLst>
            </p:cNvPr>
            <p:cNvSpPr txBox="1">
              <a:spLocks noChangeArrowheads="1"/>
            </p:cNvSpPr>
            <p:nvPr/>
          </p:nvSpPr>
          <p:spPr bwMode="auto">
            <a:xfrm>
              <a:off x="6242712" y="2601558"/>
              <a:ext cx="20394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es-CO" altLang="es-CO" sz="1200" dirty="0">
                  <a:solidFill>
                    <a:srgbClr val="000000"/>
                  </a:solidFill>
                  <a:cs typeface="Arial" panose="020B0604020202020204" pitchFamily="34" charset="0"/>
                </a:rPr>
                <a:t>Reserva Forestal Ley 2da de 1959</a:t>
              </a:r>
            </a:p>
          </p:txBody>
        </p:sp>
        <p:sp>
          <p:nvSpPr>
            <p:cNvPr id="45" name="3 Rectángulo redondeado">
              <a:extLst>
                <a:ext uri="{FF2B5EF4-FFF2-40B4-BE49-F238E27FC236}">
                  <a16:creationId xmlns:a16="http://schemas.microsoft.com/office/drawing/2014/main" id="{214396D7-D360-F89D-44E3-849F5E0B0791}"/>
                </a:ext>
              </a:extLst>
            </p:cNvPr>
            <p:cNvSpPr>
              <a:spLocks noChangeArrowheads="1"/>
            </p:cNvSpPr>
            <p:nvPr/>
          </p:nvSpPr>
          <p:spPr bwMode="auto">
            <a:xfrm>
              <a:off x="8851442" y="2595272"/>
              <a:ext cx="1993642" cy="389608"/>
            </a:xfrm>
            <a:prstGeom prst="roundRect">
              <a:avLst>
                <a:gd name="adj" fmla="val 16667"/>
              </a:avLst>
            </a:prstGeom>
            <a:noFill/>
            <a:ln w="12700">
              <a:solidFill>
                <a:srgbClr val="FF9900"/>
              </a:solidFill>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a:solidFill>
                    <a:srgbClr val="FFFFFF"/>
                  </a:solidFill>
                </a14:hiddenFill>
              </a:ext>
            </a:extLst>
          </p:spPr>
          <p:txBody>
            <a:bodyPr anchor="ctr"/>
            <a:lstStyle/>
            <a:p>
              <a:pPr algn="ctr">
                <a:defRPr/>
              </a:pPr>
              <a:endParaRPr lang="es-CO" sz="1400">
                <a:solidFill>
                  <a:prstClr val="black"/>
                </a:solidFill>
              </a:endParaRPr>
            </a:p>
          </p:txBody>
        </p:sp>
        <p:sp>
          <p:nvSpPr>
            <p:cNvPr id="46" name="44 CuadroTexto">
              <a:extLst>
                <a:ext uri="{FF2B5EF4-FFF2-40B4-BE49-F238E27FC236}">
                  <a16:creationId xmlns:a16="http://schemas.microsoft.com/office/drawing/2014/main" id="{F6DB9961-8AD0-BEEC-5956-F16AB1D8B66B}"/>
                </a:ext>
              </a:extLst>
            </p:cNvPr>
            <p:cNvSpPr txBox="1">
              <a:spLocks noChangeArrowheads="1"/>
            </p:cNvSpPr>
            <p:nvPr/>
          </p:nvSpPr>
          <p:spPr bwMode="auto">
            <a:xfrm>
              <a:off x="8898890" y="2659291"/>
              <a:ext cx="188792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es-CO" altLang="es-CO" sz="1200" dirty="0">
                  <a:solidFill>
                    <a:srgbClr val="000000"/>
                  </a:solidFill>
                  <a:cs typeface="Arial" panose="020B0604020202020204" pitchFamily="34" charset="0"/>
                </a:rPr>
                <a:t>Zonas de Utilidad Pública</a:t>
              </a:r>
            </a:p>
          </p:txBody>
        </p:sp>
        <p:sp>
          <p:nvSpPr>
            <p:cNvPr id="47" name="5 Rectángulo redondeado">
              <a:extLst>
                <a:ext uri="{FF2B5EF4-FFF2-40B4-BE49-F238E27FC236}">
                  <a16:creationId xmlns:a16="http://schemas.microsoft.com/office/drawing/2014/main" id="{F6232AA0-89B1-E088-AF23-5ADC739BA34B}"/>
                </a:ext>
              </a:extLst>
            </p:cNvPr>
            <p:cNvSpPr>
              <a:spLocks noChangeArrowheads="1"/>
            </p:cNvSpPr>
            <p:nvPr/>
          </p:nvSpPr>
          <p:spPr bwMode="auto">
            <a:xfrm>
              <a:off x="6242712" y="4052375"/>
              <a:ext cx="2051911" cy="493727"/>
            </a:xfrm>
            <a:prstGeom prst="roundRect">
              <a:avLst>
                <a:gd name="adj" fmla="val 16667"/>
              </a:avLst>
            </a:prstGeom>
            <a:noFill/>
            <a:ln w="12700">
              <a:solidFill>
                <a:srgbClr val="FF9900"/>
              </a:solidFill>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a:solidFill>
                    <a:srgbClr val="FFFFFF"/>
                  </a:solidFill>
                </a14:hiddenFill>
              </a:ext>
            </a:extLst>
          </p:spPr>
          <p:txBody>
            <a:bodyPr anchor="ctr"/>
            <a:lstStyle/>
            <a:p>
              <a:pPr algn="ctr">
                <a:defRPr/>
              </a:pPr>
              <a:endParaRPr lang="es-CO" sz="1400">
                <a:solidFill>
                  <a:prstClr val="black"/>
                </a:solidFill>
              </a:endParaRPr>
            </a:p>
          </p:txBody>
        </p:sp>
        <p:sp>
          <p:nvSpPr>
            <p:cNvPr id="48" name="46 CuadroTexto">
              <a:extLst>
                <a:ext uri="{FF2B5EF4-FFF2-40B4-BE49-F238E27FC236}">
                  <a16:creationId xmlns:a16="http://schemas.microsoft.com/office/drawing/2014/main" id="{5E212161-1C7F-E03C-767A-88610D0E00A7}"/>
                </a:ext>
              </a:extLst>
            </p:cNvPr>
            <p:cNvSpPr txBox="1">
              <a:spLocks noChangeArrowheads="1"/>
            </p:cNvSpPr>
            <p:nvPr/>
          </p:nvSpPr>
          <p:spPr bwMode="auto">
            <a:xfrm>
              <a:off x="6339550" y="4093648"/>
              <a:ext cx="200113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es-CO" altLang="es-CO" sz="1200" dirty="0">
                  <a:solidFill>
                    <a:srgbClr val="000000"/>
                  </a:solidFill>
                  <a:cs typeface="Arial" panose="020B0604020202020204" pitchFamily="34" charset="0"/>
                </a:rPr>
                <a:t>Zonas de Restricción Agrícola y Ganadera</a:t>
              </a:r>
            </a:p>
          </p:txBody>
        </p:sp>
        <p:sp>
          <p:nvSpPr>
            <p:cNvPr id="49" name="7 Rectángulo redondeado">
              <a:extLst>
                <a:ext uri="{FF2B5EF4-FFF2-40B4-BE49-F238E27FC236}">
                  <a16:creationId xmlns:a16="http://schemas.microsoft.com/office/drawing/2014/main" id="{30F9D72A-278F-5528-F919-357904C723D7}"/>
                </a:ext>
              </a:extLst>
            </p:cNvPr>
            <p:cNvSpPr>
              <a:spLocks noChangeArrowheads="1"/>
            </p:cNvSpPr>
            <p:nvPr/>
          </p:nvSpPr>
          <p:spPr bwMode="auto">
            <a:xfrm>
              <a:off x="8874986" y="4084298"/>
              <a:ext cx="1994812" cy="456782"/>
            </a:xfrm>
            <a:prstGeom prst="roundRect">
              <a:avLst>
                <a:gd name="adj" fmla="val 16667"/>
              </a:avLst>
            </a:prstGeom>
            <a:noFill/>
            <a:ln w="12700">
              <a:solidFill>
                <a:srgbClr val="FF9900"/>
              </a:solidFill>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a:solidFill>
                    <a:srgbClr val="FFFFFF"/>
                  </a:solidFill>
                </a14:hiddenFill>
              </a:ext>
            </a:extLst>
          </p:spPr>
          <p:txBody>
            <a:bodyPr anchor="ctr"/>
            <a:lstStyle/>
            <a:p>
              <a:pPr algn="ctr">
                <a:defRPr/>
              </a:pPr>
              <a:endParaRPr lang="es-CO" sz="1400">
                <a:solidFill>
                  <a:prstClr val="black"/>
                </a:solidFill>
              </a:endParaRPr>
            </a:p>
          </p:txBody>
        </p:sp>
        <p:sp>
          <p:nvSpPr>
            <p:cNvPr id="50" name="18 CuadroTexto">
              <a:extLst>
                <a:ext uri="{FF2B5EF4-FFF2-40B4-BE49-F238E27FC236}">
                  <a16:creationId xmlns:a16="http://schemas.microsoft.com/office/drawing/2014/main" id="{72828FB6-EE27-73D3-0E86-C770494F8E8D}"/>
                </a:ext>
              </a:extLst>
            </p:cNvPr>
            <p:cNvSpPr txBox="1">
              <a:spLocks noChangeArrowheads="1"/>
            </p:cNvSpPr>
            <p:nvPr/>
          </p:nvSpPr>
          <p:spPr bwMode="auto">
            <a:xfrm>
              <a:off x="8817682" y="4079415"/>
              <a:ext cx="21094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es-CO" altLang="es-CO" sz="1200" dirty="0">
                  <a:solidFill>
                    <a:srgbClr val="000000"/>
                  </a:solidFill>
                  <a:cs typeface="Arial" panose="020B0604020202020204" pitchFamily="34" charset="0"/>
                </a:rPr>
                <a:t>Áreas de Interés Arqueológico, histórico o cultural</a:t>
              </a:r>
            </a:p>
          </p:txBody>
        </p:sp>
        <p:sp>
          <p:nvSpPr>
            <p:cNvPr id="51" name="50 CuadroTexto">
              <a:extLst>
                <a:ext uri="{FF2B5EF4-FFF2-40B4-BE49-F238E27FC236}">
                  <a16:creationId xmlns:a16="http://schemas.microsoft.com/office/drawing/2014/main" id="{34CBC013-9A6C-FD79-72FC-2135D4ED2905}"/>
                </a:ext>
              </a:extLst>
            </p:cNvPr>
            <p:cNvSpPr txBox="1">
              <a:spLocks noChangeArrowheads="1"/>
            </p:cNvSpPr>
            <p:nvPr/>
          </p:nvSpPr>
          <p:spPr bwMode="auto">
            <a:xfrm>
              <a:off x="6226361" y="1767891"/>
              <a:ext cx="4490035" cy="490776"/>
            </a:xfrm>
            <a:prstGeom prst="downArrowCallout">
              <a:avLst>
                <a:gd name="adj1" fmla="val 34608"/>
                <a:gd name="adj2" fmla="val 194312"/>
                <a:gd name="adj3" fmla="val 25000"/>
                <a:gd name="adj4" fmla="val 75000"/>
              </a:avLst>
            </a:prstGeom>
            <a:solidFill>
              <a:schemeClr val="accent4">
                <a:lumMod val="75000"/>
              </a:schemeClr>
            </a:solidFill>
            <a:ln>
              <a:noFill/>
            </a:ln>
          </p:spPr>
          <p:txBody>
            <a:bodyPr wrap="square">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eaLnBrk="1" hangingPunct="1">
                <a:defRPr/>
              </a:pPr>
              <a:r>
                <a:rPr lang="es-CO" altLang="es-CO" b="1" dirty="0">
                  <a:solidFill>
                    <a:srgbClr val="000000"/>
                  </a:solidFill>
                  <a:cs typeface="Arial" panose="020B0604020202020204" pitchFamily="34" charset="0"/>
                </a:rPr>
                <a:t>ÁREAS RESTRINGIDAS DE LA MINERÍA </a:t>
              </a:r>
            </a:p>
          </p:txBody>
        </p:sp>
        <p:sp>
          <p:nvSpPr>
            <p:cNvPr id="52" name="11 Rectángulo redondeado">
              <a:extLst>
                <a:ext uri="{FF2B5EF4-FFF2-40B4-BE49-F238E27FC236}">
                  <a16:creationId xmlns:a16="http://schemas.microsoft.com/office/drawing/2014/main" id="{F2EF17EC-6A24-1093-BFAA-AE67BEC4EA0C}"/>
                </a:ext>
              </a:extLst>
            </p:cNvPr>
            <p:cNvSpPr>
              <a:spLocks noChangeArrowheads="1"/>
            </p:cNvSpPr>
            <p:nvPr/>
          </p:nvSpPr>
          <p:spPr bwMode="auto">
            <a:xfrm>
              <a:off x="8840621" y="3218505"/>
              <a:ext cx="2004463" cy="445474"/>
            </a:xfrm>
            <a:prstGeom prst="roundRect">
              <a:avLst>
                <a:gd name="adj" fmla="val 16667"/>
              </a:avLst>
            </a:prstGeom>
            <a:noFill/>
            <a:ln w="12700">
              <a:solidFill>
                <a:srgbClr val="FF9900"/>
              </a:solidFill>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a:solidFill>
                    <a:srgbClr val="FFFFFF"/>
                  </a:solidFill>
                </a14:hiddenFill>
              </a:ext>
            </a:extLst>
          </p:spPr>
          <p:txBody>
            <a:bodyPr anchor="ctr"/>
            <a:lstStyle/>
            <a:p>
              <a:pPr algn="ctr">
                <a:defRPr/>
              </a:pPr>
              <a:endParaRPr lang="es-CO" sz="1400">
                <a:solidFill>
                  <a:prstClr val="black"/>
                </a:solidFill>
              </a:endParaRPr>
            </a:p>
          </p:txBody>
        </p:sp>
        <p:sp>
          <p:nvSpPr>
            <p:cNvPr id="53" name="46 CuadroTexto">
              <a:extLst>
                <a:ext uri="{FF2B5EF4-FFF2-40B4-BE49-F238E27FC236}">
                  <a16:creationId xmlns:a16="http://schemas.microsoft.com/office/drawing/2014/main" id="{47F9BD8E-2965-D8AD-3FC5-487C9FD63D08}"/>
                </a:ext>
              </a:extLst>
            </p:cNvPr>
            <p:cNvSpPr txBox="1">
              <a:spLocks noChangeArrowheads="1"/>
            </p:cNvSpPr>
            <p:nvPr/>
          </p:nvSpPr>
          <p:spPr bwMode="auto">
            <a:xfrm>
              <a:off x="8827453" y="3307739"/>
              <a:ext cx="200196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es-CO" altLang="es-CO" sz="1200">
                  <a:solidFill>
                    <a:srgbClr val="000000"/>
                  </a:solidFill>
                  <a:cs typeface="Arial" panose="020B0604020202020204" pitchFamily="34" charset="0"/>
                </a:rPr>
                <a:t>Zonas de Playa y Bajamar</a:t>
              </a:r>
            </a:p>
          </p:txBody>
        </p:sp>
        <p:sp>
          <p:nvSpPr>
            <p:cNvPr id="54" name="13 Rectángulo redondeado">
              <a:extLst>
                <a:ext uri="{FF2B5EF4-FFF2-40B4-BE49-F238E27FC236}">
                  <a16:creationId xmlns:a16="http://schemas.microsoft.com/office/drawing/2014/main" id="{6B9EB7AD-7413-33D5-930A-1D3DCB32F7A6}"/>
                </a:ext>
              </a:extLst>
            </p:cNvPr>
            <p:cNvSpPr>
              <a:spLocks noChangeArrowheads="1"/>
            </p:cNvSpPr>
            <p:nvPr/>
          </p:nvSpPr>
          <p:spPr bwMode="auto">
            <a:xfrm>
              <a:off x="6242713" y="3220523"/>
              <a:ext cx="2039425" cy="468364"/>
            </a:xfrm>
            <a:prstGeom prst="roundRect">
              <a:avLst>
                <a:gd name="adj" fmla="val 16667"/>
              </a:avLst>
            </a:prstGeom>
            <a:noFill/>
            <a:ln w="12700">
              <a:solidFill>
                <a:srgbClr val="FF9900"/>
              </a:solidFill>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a:solidFill>
                    <a:srgbClr val="FFFFFF"/>
                  </a:solidFill>
                </a14:hiddenFill>
              </a:ext>
            </a:extLst>
          </p:spPr>
          <p:txBody>
            <a:bodyPr anchor="ctr"/>
            <a:lstStyle/>
            <a:p>
              <a:pPr algn="ctr">
                <a:defRPr/>
              </a:pPr>
              <a:endParaRPr lang="es-CO" sz="1400">
                <a:solidFill>
                  <a:prstClr val="black"/>
                </a:solidFill>
              </a:endParaRPr>
            </a:p>
          </p:txBody>
        </p:sp>
        <p:sp>
          <p:nvSpPr>
            <p:cNvPr id="55" name="44 CuadroTexto">
              <a:extLst>
                <a:ext uri="{FF2B5EF4-FFF2-40B4-BE49-F238E27FC236}">
                  <a16:creationId xmlns:a16="http://schemas.microsoft.com/office/drawing/2014/main" id="{988261C8-5417-423D-B4EC-8EB0FB40ADCE}"/>
                </a:ext>
              </a:extLst>
            </p:cNvPr>
            <p:cNvSpPr txBox="1">
              <a:spLocks noChangeArrowheads="1"/>
            </p:cNvSpPr>
            <p:nvPr/>
          </p:nvSpPr>
          <p:spPr bwMode="auto">
            <a:xfrm>
              <a:off x="6318463" y="3246905"/>
              <a:ext cx="18879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es-CO" altLang="es-CO" sz="1200" dirty="0">
                  <a:solidFill>
                    <a:srgbClr val="000000"/>
                  </a:solidFill>
                  <a:cs typeface="Arial" panose="020B0604020202020204" pitchFamily="34" charset="0"/>
                </a:rPr>
                <a:t>Zonas Mineras Indígenas, Negras o mixtas</a:t>
              </a:r>
            </a:p>
          </p:txBody>
        </p:sp>
      </p:grpSp>
      <p:sp>
        <p:nvSpPr>
          <p:cNvPr id="3" name="18 CuadroTexto">
            <a:extLst>
              <a:ext uri="{FF2B5EF4-FFF2-40B4-BE49-F238E27FC236}">
                <a16:creationId xmlns:a16="http://schemas.microsoft.com/office/drawing/2014/main" id="{2A4B9F40-1CC2-1B2C-595F-FAD0852DF4C0}"/>
              </a:ext>
            </a:extLst>
          </p:cNvPr>
          <p:cNvSpPr txBox="1">
            <a:spLocks noChangeArrowheads="1"/>
          </p:cNvSpPr>
          <p:nvPr/>
        </p:nvSpPr>
        <p:spPr bwMode="auto">
          <a:xfrm>
            <a:off x="7815007" y="5307689"/>
            <a:ext cx="216422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es-CO" altLang="es-CO" sz="1200" dirty="0">
                <a:solidFill>
                  <a:srgbClr val="000000"/>
                </a:solidFill>
                <a:cs typeface="Arial" panose="020B0604020202020204" pitchFamily="34" charset="0"/>
              </a:rPr>
              <a:t>Áreas estratégicas mineras -ZRP</a:t>
            </a:r>
          </a:p>
        </p:txBody>
      </p:sp>
      <p:sp>
        <p:nvSpPr>
          <p:cNvPr id="5" name="3 Rectángulo redondeado">
            <a:extLst>
              <a:ext uri="{FF2B5EF4-FFF2-40B4-BE49-F238E27FC236}">
                <a16:creationId xmlns:a16="http://schemas.microsoft.com/office/drawing/2014/main" id="{342A87CF-98F6-BAE4-79D0-03C93F860364}"/>
              </a:ext>
            </a:extLst>
          </p:cNvPr>
          <p:cNvSpPr>
            <a:spLocks noChangeArrowheads="1"/>
          </p:cNvSpPr>
          <p:nvPr/>
        </p:nvSpPr>
        <p:spPr bwMode="auto">
          <a:xfrm>
            <a:off x="7874400" y="5253003"/>
            <a:ext cx="2045436" cy="404606"/>
          </a:xfrm>
          <a:prstGeom prst="roundRect">
            <a:avLst>
              <a:gd name="adj" fmla="val 16667"/>
            </a:avLst>
          </a:prstGeom>
          <a:noFill/>
          <a:ln w="12700">
            <a:solidFill>
              <a:srgbClr val="FF9900"/>
            </a:solidFill>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a:solidFill>
                  <a:srgbClr val="FFFFFF"/>
                </a:solidFill>
              </a14:hiddenFill>
            </a:ext>
          </a:extLst>
        </p:spPr>
        <p:txBody>
          <a:bodyPr anchor="ctr"/>
          <a:lstStyle/>
          <a:p>
            <a:pPr algn="ctr">
              <a:defRPr/>
            </a:pPr>
            <a:endParaRPr lang="es-CO" sz="1400">
              <a:solidFill>
                <a:prstClr val="black"/>
              </a:solidFill>
            </a:endParaRPr>
          </a:p>
        </p:txBody>
      </p:sp>
      <p:sp>
        <p:nvSpPr>
          <p:cNvPr id="6" name="CuadroTexto 5">
            <a:extLst>
              <a:ext uri="{FF2B5EF4-FFF2-40B4-BE49-F238E27FC236}">
                <a16:creationId xmlns:a16="http://schemas.microsoft.com/office/drawing/2014/main" id="{64D94956-72E5-69A4-E728-B925DD156C14}"/>
              </a:ext>
            </a:extLst>
          </p:cNvPr>
          <p:cNvSpPr txBox="1"/>
          <p:nvPr/>
        </p:nvSpPr>
        <p:spPr>
          <a:xfrm>
            <a:off x="1129640" y="1393946"/>
            <a:ext cx="10287000" cy="369332"/>
          </a:xfrm>
          <a:prstGeom prst="rect">
            <a:avLst/>
          </a:prstGeom>
          <a:noFill/>
        </p:spPr>
        <p:txBody>
          <a:bodyPr wrap="square">
            <a:spAutoFit/>
          </a:bodyPr>
          <a:lstStyle/>
          <a:p>
            <a:pPr algn="ctr"/>
            <a:r>
              <a:rPr lang="es-ES" sz="1800" b="1" dirty="0">
                <a:solidFill>
                  <a:srgbClr val="CC9900"/>
                </a:solidFill>
                <a:latin typeface="Montserrat ExtraBold" panose="00000900000000000000" pitchFamily="2" charset="0"/>
              </a:rPr>
              <a:t>ESTRUCTURA DE LA INFORMACIÓN A NIVEL DE COBERTURAS GEOGRÁFICAS</a:t>
            </a:r>
          </a:p>
        </p:txBody>
      </p:sp>
    </p:spTree>
    <p:extLst>
      <p:ext uri="{BB962C8B-B14F-4D97-AF65-F5344CB8AC3E}">
        <p14:creationId xmlns:p14="http://schemas.microsoft.com/office/powerpoint/2010/main" val="21051031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963E9FF8-726C-C90D-F2BB-C32B8EBE4472}"/>
              </a:ext>
            </a:extLst>
          </p:cNvPr>
          <p:cNvSpPr txBox="1"/>
          <p:nvPr/>
        </p:nvSpPr>
        <p:spPr>
          <a:xfrm>
            <a:off x="5178922" y="6639446"/>
            <a:ext cx="1834156" cy="261610"/>
          </a:xfrm>
          <a:prstGeom prst="rect">
            <a:avLst/>
          </a:prstGeom>
          <a:noFill/>
        </p:spPr>
        <p:txBody>
          <a:bodyPr wrap="none" rtlCol="0">
            <a:spAutoFit/>
          </a:bodyPr>
          <a:lstStyle/>
          <a:p>
            <a:pPr algn="ctr"/>
            <a:r>
              <a:rPr lang="es-CO" sz="1100" b="1" dirty="0">
                <a:solidFill>
                  <a:schemeClr val="bg1"/>
                </a:solidFill>
                <a:latin typeface="Helvetica" pitchFamily="2" charset="0"/>
              </a:rPr>
              <a:t>www. minenergia.gov.co</a:t>
            </a:r>
          </a:p>
        </p:txBody>
      </p:sp>
      <p:sp>
        <p:nvSpPr>
          <p:cNvPr id="19" name="Título 1">
            <a:extLst>
              <a:ext uri="{FF2B5EF4-FFF2-40B4-BE49-F238E27FC236}">
                <a16:creationId xmlns:a16="http://schemas.microsoft.com/office/drawing/2014/main" id="{0C9B733E-D023-FDA9-35AA-991A549895CB}"/>
              </a:ext>
            </a:extLst>
          </p:cNvPr>
          <p:cNvSpPr txBox="1">
            <a:spLocks/>
          </p:cNvSpPr>
          <p:nvPr/>
        </p:nvSpPr>
        <p:spPr>
          <a:xfrm>
            <a:off x="1763001" y="271826"/>
            <a:ext cx="8895860" cy="49161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ES_tradnl" sz="3000" b="1" dirty="0">
                <a:solidFill>
                  <a:srgbClr val="CC9900"/>
                </a:solidFill>
                <a:latin typeface="Montserrat ExtraBold" panose="00000900000000000000" pitchFamily="2" charset="0"/>
              </a:rPr>
              <a:t>CLASIFICACION DE LA MINERIA </a:t>
            </a:r>
          </a:p>
        </p:txBody>
      </p:sp>
      <p:sp>
        <p:nvSpPr>
          <p:cNvPr id="3" name="Rectángulo redondeado 8">
            <a:extLst>
              <a:ext uri="{FF2B5EF4-FFF2-40B4-BE49-F238E27FC236}">
                <a16:creationId xmlns:a16="http://schemas.microsoft.com/office/drawing/2014/main" id="{19909805-7DBB-7BB4-FD0B-44050C40D04A}"/>
              </a:ext>
            </a:extLst>
          </p:cNvPr>
          <p:cNvSpPr/>
          <p:nvPr/>
        </p:nvSpPr>
        <p:spPr>
          <a:xfrm>
            <a:off x="557638" y="1485304"/>
            <a:ext cx="1569027" cy="592282"/>
          </a:xfrm>
          <a:prstGeom prst="roundRect">
            <a:avLst/>
          </a:prstGeom>
          <a:solidFill>
            <a:srgbClr val="70AEA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a:t>PEQUEÑA MINERIA</a:t>
            </a:r>
            <a:endParaRPr lang="es-CO" dirty="0"/>
          </a:p>
        </p:txBody>
      </p:sp>
      <p:sp>
        <p:nvSpPr>
          <p:cNvPr id="5" name="Rectángulo redondeado 9">
            <a:extLst>
              <a:ext uri="{FF2B5EF4-FFF2-40B4-BE49-F238E27FC236}">
                <a16:creationId xmlns:a16="http://schemas.microsoft.com/office/drawing/2014/main" id="{C4615B69-D769-B1F7-D953-D5C41C02300A}"/>
              </a:ext>
            </a:extLst>
          </p:cNvPr>
          <p:cNvSpPr/>
          <p:nvPr/>
        </p:nvSpPr>
        <p:spPr>
          <a:xfrm>
            <a:off x="557636" y="2514918"/>
            <a:ext cx="1569027" cy="592282"/>
          </a:xfrm>
          <a:prstGeom prst="roundRect">
            <a:avLst/>
          </a:prstGeom>
          <a:solidFill>
            <a:srgbClr val="70AEA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a:t>MEDIANA MINERIA</a:t>
            </a:r>
            <a:endParaRPr lang="es-CO" dirty="0"/>
          </a:p>
        </p:txBody>
      </p:sp>
      <p:sp>
        <p:nvSpPr>
          <p:cNvPr id="6" name="Rectángulo redondeado 10">
            <a:extLst>
              <a:ext uri="{FF2B5EF4-FFF2-40B4-BE49-F238E27FC236}">
                <a16:creationId xmlns:a16="http://schemas.microsoft.com/office/drawing/2014/main" id="{2ADBF892-368E-C616-2604-4CD0693BA3F7}"/>
              </a:ext>
            </a:extLst>
          </p:cNvPr>
          <p:cNvSpPr/>
          <p:nvPr/>
        </p:nvSpPr>
        <p:spPr>
          <a:xfrm>
            <a:off x="557637" y="3923913"/>
            <a:ext cx="1569027" cy="592282"/>
          </a:xfrm>
          <a:prstGeom prst="roundRect">
            <a:avLst/>
          </a:prstGeom>
          <a:solidFill>
            <a:srgbClr val="70AEA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a:t>GRAN MINERIA</a:t>
            </a:r>
            <a:endParaRPr lang="es-CO" dirty="0"/>
          </a:p>
        </p:txBody>
      </p:sp>
      <p:sp>
        <p:nvSpPr>
          <p:cNvPr id="7" name="Rectángulo redondeado 11">
            <a:extLst>
              <a:ext uri="{FF2B5EF4-FFF2-40B4-BE49-F238E27FC236}">
                <a16:creationId xmlns:a16="http://schemas.microsoft.com/office/drawing/2014/main" id="{E47D7972-4CFD-F69D-C005-3FC91B9B94F3}"/>
              </a:ext>
            </a:extLst>
          </p:cNvPr>
          <p:cNvSpPr/>
          <p:nvPr/>
        </p:nvSpPr>
        <p:spPr>
          <a:xfrm>
            <a:off x="557636" y="5215597"/>
            <a:ext cx="1816109" cy="980037"/>
          </a:xfrm>
          <a:prstGeom prst="roundRect">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dirty="0"/>
              <a:t>MINERIA DE SUBSISTENCIA (ARTESANAL)</a:t>
            </a:r>
            <a:endParaRPr lang="es-CO" sz="1600" dirty="0"/>
          </a:p>
        </p:txBody>
      </p:sp>
      <p:sp>
        <p:nvSpPr>
          <p:cNvPr id="8" name="Llamada de flecha a la derecha 12">
            <a:extLst>
              <a:ext uri="{FF2B5EF4-FFF2-40B4-BE49-F238E27FC236}">
                <a16:creationId xmlns:a16="http://schemas.microsoft.com/office/drawing/2014/main" id="{23255890-7487-F3EC-B0CA-E095495CFB30}"/>
              </a:ext>
            </a:extLst>
          </p:cNvPr>
          <p:cNvSpPr/>
          <p:nvPr/>
        </p:nvSpPr>
        <p:spPr>
          <a:xfrm>
            <a:off x="2222653" y="1161816"/>
            <a:ext cx="482265" cy="3836654"/>
          </a:xfrm>
          <a:prstGeom prst="rightArrowCallout">
            <a:avLst/>
          </a:prstGeom>
          <a:solidFill>
            <a:srgbClr val="70AEA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9" name="CuadroTexto 8">
            <a:extLst>
              <a:ext uri="{FF2B5EF4-FFF2-40B4-BE49-F238E27FC236}">
                <a16:creationId xmlns:a16="http://schemas.microsoft.com/office/drawing/2014/main" id="{2502C23C-CF34-C71F-FB48-01B93F4034CA}"/>
              </a:ext>
            </a:extLst>
          </p:cNvPr>
          <p:cNvSpPr txBox="1"/>
          <p:nvPr/>
        </p:nvSpPr>
        <p:spPr>
          <a:xfrm>
            <a:off x="2704918" y="1096063"/>
            <a:ext cx="2537041" cy="338554"/>
          </a:xfrm>
          <a:prstGeom prst="rect">
            <a:avLst/>
          </a:prstGeom>
          <a:noFill/>
        </p:spPr>
        <p:txBody>
          <a:bodyPr wrap="none" rtlCol="0">
            <a:spAutoFit/>
          </a:bodyPr>
          <a:lstStyle/>
          <a:p>
            <a:r>
              <a:rPr lang="es-ES" sz="1600" b="1" dirty="0">
                <a:solidFill>
                  <a:srgbClr val="009280"/>
                </a:solidFill>
                <a:ea typeface="+mj-ea"/>
                <a:cs typeface="Arial" panose="020B0604020202020204" pitchFamily="34" charset="0"/>
              </a:rPr>
              <a:t>EN ETAPA DE EXPLORACION</a:t>
            </a:r>
            <a:endParaRPr lang="es-CO" sz="1600" b="1" dirty="0">
              <a:solidFill>
                <a:srgbClr val="009280"/>
              </a:solidFill>
              <a:ea typeface="+mj-ea"/>
              <a:cs typeface="Arial" panose="020B0604020202020204" pitchFamily="34" charset="0"/>
            </a:endParaRPr>
          </a:p>
        </p:txBody>
      </p:sp>
      <p:sp>
        <p:nvSpPr>
          <p:cNvPr id="10" name="CuadroTexto 9">
            <a:extLst>
              <a:ext uri="{FF2B5EF4-FFF2-40B4-BE49-F238E27FC236}">
                <a16:creationId xmlns:a16="http://schemas.microsoft.com/office/drawing/2014/main" id="{98A74967-3B43-14F3-5B83-B1534EF2B37C}"/>
              </a:ext>
            </a:extLst>
          </p:cNvPr>
          <p:cNvSpPr txBox="1"/>
          <p:nvPr/>
        </p:nvSpPr>
        <p:spPr>
          <a:xfrm>
            <a:off x="7166024" y="1096063"/>
            <a:ext cx="2501967" cy="338554"/>
          </a:xfrm>
          <a:prstGeom prst="rect">
            <a:avLst/>
          </a:prstGeom>
          <a:noFill/>
        </p:spPr>
        <p:txBody>
          <a:bodyPr wrap="none" rtlCol="0">
            <a:spAutoFit/>
          </a:bodyPr>
          <a:lstStyle/>
          <a:p>
            <a:r>
              <a:rPr lang="es-ES" sz="1600" b="1" dirty="0">
                <a:solidFill>
                  <a:srgbClr val="009280"/>
                </a:solidFill>
                <a:ea typeface="+mj-ea"/>
                <a:cs typeface="Arial" panose="020B0604020202020204" pitchFamily="34" charset="0"/>
              </a:rPr>
              <a:t>EN ETAPA DE EXPLOTACION</a:t>
            </a:r>
            <a:endParaRPr lang="es-CO" sz="1600" b="1" dirty="0">
              <a:solidFill>
                <a:srgbClr val="009280"/>
              </a:solidFill>
              <a:ea typeface="+mj-ea"/>
              <a:cs typeface="Arial" panose="020B0604020202020204" pitchFamily="34" charset="0"/>
            </a:endParaRPr>
          </a:p>
        </p:txBody>
      </p:sp>
      <p:graphicFrame>
        <p:nvGraphicFramePr>
          <p:cNvPr id="11" name="Tabla 10">
            <a:extLst>
              <a:ext uri="{FF2B5EF4-FFF2-40B4-BE49-F238E27FC236}">
                <a16:creationId xmlns:a16="http://schemas.microsoft.com/office/drawing/2014/main" id="{531D735B-B7BC-A28A-FD4C-99390D76EA76}"/>
              </a:ext>
            </a:extLst>
          </p:cNvPr>
          <p:cNvGraphicFramePr>
            <a:graphicFrameLocks noGrp="1"/>
          </p:cNvGraphicFramePr>
          <p:nvPr>
            <p:extLst>
              <p:ext uri="{D42A27DB-BD31-4B8C-83A1-F6EECF244321}">
                <p14:modId xmlns:p14="http://schemas.microsoft.com/office/powerpoint/2010/main" val="2022716061"/>
              </p:ext>
            </p:extLst>
          </p:nvPr>
        </p:nvGraphicFramePr>
        <p:xfrm>
          <a:off x="2704918" y="1740583"/>
          <a:ext cx="3069806" cy="2924518"/>
        </p:xfrm>
        <a:graphic>
          <a:graphicData uri="http://schemas.openxmlformats.org/drawingml/2006/table">
            <a:tbl>
              <a:tblPr firstRow="1" bandRow="1">
                <a:tableStyleId>{5C22544A-7EE6-4342-B048-85BDC9FD1C3A}</a:tableStyleId>
              </a:tblPr>
              <a:tblGrid>
                <a:gridCol w="1553046">
                  <a:extLst>
                    <a:ext uri="{9D8B030D-6E8A-4147-A177-3AD203B41FA5}">
                      <a16:colId xmlns:a16="http://schemas.microsoft.com/office/drawing/2014/main" val="20000"/>
                    </a:ext>
                  </a:extLst>
                </a:gridCol>
                <a:gridCol w="1516760">
                  <a:extLst>
                    <a:ext uri="{9D8B030D-6E8A-4147-A177-3AD203B41FA5}">
                      <a16:colId xmlns:a16="http://schemas.microsoft.com/office/drawing/2014/main" val="20001"/>
                    </a:ext>
                  </a:extLst>
                </a:gridCol>
              </a:tblGrid>
              <a:tr h="668261">
                <a:tc>
                  <a:txBody>
                    <a:bodyPr/>
                    <a:lstStyle/>
                    <a:p>
                      <a:pPr algn="ctr"/>
                      <a:r>
                        <a:rPr lang="es-CO" sz="1300" dirty="0"/>
                        <a:t>CLASIFICACIÓN</a:t>
                      </a:r>
                    </a:p>
                  </a:txBody>
                  <a:tcPr/>
                </a:tc>
                <a:tc>
                  <a:txBody>
                    <a:bodyPr/>
                    <a:lstStyle/>
                    <a:p>
                      <a:pPr algn="ctr"/>
                      <a:r>
                        <a:rPr lang="es-CO" sz="1300" dirty="0"/>
                        <a:t>No HECTÁREAS</a:t>
                      </a:r>
                    </a:p>
                  </a:txBody>
                  <a:tcPr/>
                </a:tc>
                <a:extLst>
                  <a:ext uri="{0D108BD9-81ED-4DB2-BD59-A6C34878D82A}">
                    <a16:rowId xmlns:a16="http://schemas.microsoft.com/office/drawing/2014/main" val="10000"/>
                  </a:ext>
                </a:extLst>
              </a:tr>
              <a:tr h="668261">
                <a:tc>
                  <a:txBody>
                    <a:bodyPr/>
                    <a:lstStyle/>
                    <a:p>
                      <a:pPr algn="ctr"/>
                      <a:r>
                        <a:rPr lang="es-CO" sz="1300" dirty="0"/>
                        <a:t>Pequeña</a:t>
                      </a:r>
                    </a:p>
                  </a:txBody>
                  <a:tcPr/>
                </a:tc>
                <a:tc>
                  <a:txBody>
                    <a:bodyPr/>
                    <a:lstStyle/>
                    <a:p>
                      <a:pPr algn="l"/>
                      <a:r>
                        <a:rPr lang="es-CO" sz="1300" dirty="0"/>
                        <a:t>Menor o Igual a 150</a:t>
                      </a:r>
                    </a:p>
                  </a:txBody>
                  <a:tcPr/>
                </a:tc>
                <a:extLst>
                  <a:ext uri="{0D108BD9-81ED-4DB2-BD59-A6C34878D82A}">
                    <a16:rowId xmlns:a16="http://schemas.microsoft.com/office/drawing/2014/main" val="10001"/>
                  </a:ext>
                </a:extLst>
              </a:tr>
              <a:tr h="793998">
                <a:tc>
                  <a:txBody>
                    <a:bodyPr/>
                    <a:lstStyle/>
                    <a:p>
                      <a:pPr algn="ctr"/>
                      <a:r>
                        <a:rPr lang="es-CO" sz="1300" dirty="0"/>
                        <a:t>Mediana</a:t>
                      </a:r>
                    </a:p>
                  </a:txBody>
                  <a:tcPr/>
                </a:tc>
                <a:tc>
                  <a:txBody>
                    <a:bodyPr/>
                    <a:lstStyle/>
                    <a:p>
                      <a:pPr algn="l"/>
                      <a:r>
                        <a:rPr lang="es-CO" sz="1300" dirty="0"/>
                        <a:t>Mayor a 150 pero menor o igual a 5.000</a:t>
                      </a:r>
                    </a:p>
                  </a:txBody>
                  <a:tcPr/>
                </a:tc>
                <a:extLst>
                  <a:ext uri="{0D108BD9-81ED-4DB2-BD59-A6C34878D82A}">
                    <a16:rowId xmlns:a16="http://schemas.microsoft.com/office/drawing/2014/main" val="10002"/>
                  </a:ext>
                </a:extLst>
              </a:tr>
              <a:tr h="793998">
                <a:tc>
                  <a:txBody>
                    <a:bodyPr/>
                    <a:lstStyle/>
                    <a:p>
                      <a:pPr algn="ctr"/>
                      <a:r>
                        <a:rPr lang="es-CO" sz="1300" dirty="0"/>
                        <a:t>Grande</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sz="1300" dirty="0"/>
                        <a:t>Mayor a 5.000 pero menor o igual a 10.000</a:t>
                      </a:r>
                    </a:p>
                  </a:txBody>
                  <a:tcPr/>
                </a:tc>
                <a:extLst>
                  <a:ext uri="{0D108BD9-81ED-4DB2-BD59-A6C34878D82A}">
                    <a16:rowId xmlns:a16="http://schemas.microsoft.com/office/drawing/2014/main" val="10003"/>
                  </a:ext>
                </a:extLst>
              </a:tr>
            </a:tbl>
          </a:graphicData>
        </a:graphic>
      </p:graphicFrame>
      <p:pic>
        <p:nvPicPr>
          <p:cNvPr id="12" name="Imagen 11">
            <a:extLst>
              <a:ext uri="{FF2B5EF4-FFF2-40B4-BE49-F238E27FC236}">
                <a16:creationId xmlns:a16="http://schemas.microsoft.com/office/drawing/2014/main" id="{53BE5CEE-EE3B-2B53-8847-DD14E110E1E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08396" y="1460789"/>
            <a:ext cx="5625966" cy="3607510"/>
          </a:xfrm>
          <a:prstGeom prst="rect">
            <a:avLst/>
          </a:prstGeom>
        </p:spPr>
      </p:pic>
      <p:pic>
        <p:nvPicPr>
          <p:cNvPr id="2" name="Imagen 1">
            <a:extLst>
              <a:ext uri="{FF2B5EF4-FFF2-40B4-BE49-F238E27FC236}">
                <a16:creationId xmlns:a16="http://schemas.microsoft.com/office/drawing/2014/main" id="{D19FD534-DC98-4D1F-79E0-67AEF311FF6F}"/>
              </a:ext>
            </a:extLst>
          </p:cNvPr>
          <p:cNvPicPr>
            <a:picLocks noChangeAspect="1"/>
          </p:cNvPicPr>
          <p:nvPr/>
        </p:nvPicPr>
        <p:blipFill rotWithShape="1">
          <a:blip r:embed="rId3">
            <a:extLst>
              <a:ext uri="{28A0092B-C50C-407E-A947-70E740481C1C}">
                <a14:useLocalDpi xmlns:a14="http://schemas.microsoft.com/office/drawing/2010/main" val="0"/>
              </a:ext>
            </a:extLst>
          </a:blip>
          <a:srcRect l="2795" r="20565"/>
          <a:stretch/>
        </p:blipFill>
        <p:spPr>
          <a:xfrm>
            <a:off x="9214930" y="5240684"/>
            <a:ext cx="2191980" cy="1345490"/>
          </a:xfrm>
          <a:prstGeom prst="rect">
            <a:avLst/>
          </a:prstGeom>
        </p:spPr>
      </p:pic>
      <p:pic>
        <p:nvPicPr>
          <p:cNvPr id="13" name="Imagen 12">
            <a:extLst>
              <a:ext uri="{FF2B5EF4-FFF2-40B4-BE49-F238E27FC236}">
                <a16:creationId xmlns:a16="http://schemas.microsoft.com/office/drawing/2014/main" id="{6326A256-F5B1-6BE8-3F5C-49637BEFA2D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57968" y="5246771"/>
            <a:ext cx="2001611" cy="1345490"/>
          </a:xfrm>
          <a:prstGeom prst="rect">
            <a:avLst/>
          </a:prstGeom>
        </p:spPr>
      </p:pic>
    </p:spTree>
    <p:extLst>
      <p:ext uri="{BB962C8B-B14F-4D97-AF65-F5344CB8AC3E}">
        <p14:creationId xmlns:p14="http://schemas.microsoft.com/office/powerpoint/2010/main" val="2662180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2B986D-D5CD-7F0E-6001-56C8B2638FF2}"/>
            </a:ext>
          </a:extLst>
        </p:cNvPr>
        <p:cNvGrpSpPr/>
        <p:nvPr/>
      </p:nvGrpSpPr>
      <p:grpSpPr>
        <a:xfrm>
          <a:off x="0" y="0"/>
          <a:ext cx="0" cy="0"/>
          <a:chOff x="0" y="0"/>
          <a:chExt cx="0" cy="0"/>
        </a:xfrm>
      </p:grpSpPr>
      <p:sp>
        <p:nvSpPr>
          <p:cNvPr id="9" name="TextBox 4">
            <a:extLst>
              <a:ext uri="{FF2B5EF4-FFF2-40B4-BE49-F238E27FC236}">
                <a16:creationId xmlns:a16="http://schemas.microsoft.com/office/drawing/2014/main" id="{898C3BFE-7D7A-C465-64FA-9EEA55074CC4}"/>
              </a:ext>
            </a:extLst>
          </p:cNvPr>
          <p:cNvSpPr txBox="1"/>
          <p:nvPr/>
        </p:nvSpPr>
        <p:spPr>
          <a:xfrm>
            <a:off x="964876" y="2221750"/>
            <a:ext cx="7597233" cy="2308324"/>
          </a:xfrm>
          <a:prstGeom prst="rect">
            <a:avLst/>
          </a:prstGeom>
          <a:noFill/>
        </p:spPr>
        <p:txBody>
          <a:bodyPr wrap="square" rtlCol="0">
            <a:spAutoFit/>
          </a:bodyPr>
          <a:lstStyle/>
          <a:p>
            <a:r>
              <a:rPr lang="es-ES" sz="4800" b="1" dirty="0">
                <a:solidFill>
                  <a:schemeClr val="bg1"/>
                </a:solidFill>
                <a:latin typeface="Montserrat ExtraBold" pitchFamily="2" charset="77"/>
              </a:rPr>
              <a:t>MECANISMOS DE FORMALIZACIÓN MINERO-AMBIENTAL</a:t>
            </a:r>
          </a:p>
        </p:txBody>
      </p:sp>
      <p:cxnSp>
        <p:nvCxnSpPr>
          <p:cNvPr id="11" name="Conector recto 10">
            <a:extLst>
              <a:ext uri="{FF2B5EF4-FFF2-40B4-BE49-F238E27FC236}">
                <a16:creationId xmlns:a16="http://schemas.microsoft.com/office/drawing/2014/main" id="{E7CB03A5-E343-1709-AAFE-4452511DACEF}"/>
              </a:ext>
            </a:extLst>
          </p:cNvPr>
          <p:cNvCxnSpPr>
            <a:cxnSpLocks/>
          </p:cNvCxnSpPr>
          <p:nvPr/>
        </p:nvCxnSpPr>
        <p:spPr>
          <a:xfrm>
            <a:off x="964876" y="4636250"/>
            <a:ext cx="7219599" cy="0"/>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6593712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963E9FF8-726C-C90D-F2BB-C32B8EBE4472}"/>
              </a:ext>
            </a:extLst>
          </p:cNvPr>
          <p:cNvSpPr txBox="1"/>
          <p:nvPr/>
        </p:nvSpPr>
        <p:spPr>
          <a:xfrm>
            <a:off x="5178922" y="6639446"/>
            <a:ext cx="1834156" cy="261610"/>
          </a:xfrm>
          <a:prstGeom prst="rect">
            <a:avLst/>
          </a:prstGeom>
          <a:noFill/>
        </p:spPr>
        <p:txBody>
          <a:bodyPr wrap="none" rtlCol="0">
            <a:spAutoFit/>
          </a:bodyPr>
          <a:lstStyle/>
          <a:p>
            <a:pPr algn="ctr"/>
            <a:r>
              <a:rPr lang="es-CO" sz="1100" b="1" dirty="0">
                <a:solidFill>
                  <a:schemeClr val="bg1"/>
                </a:solidFill>
                <a:latin typeface="Helvetica" pitchFamily="2" charset="0"/>
              </a:rPr>
              <a:t>www. minenergia.gov.co</a:t>
            </a:r>
          </a:p>
        </p:txBody>
      </p:sp>
      <p:sp>
        <p:nvSpPr>
          <p:cNvPr id="19" name="Título 1">
            <a:extLst>
              <a:ext uri="{FF2B5EF4-FFF2-40B4-BE49-F238E27FC236}">
                <a16:creationId xmlns:a16="http://schemas.microsoft.com/office/drawing/2014/main" id="{0C9B733E-D023-FDA9-35AA-991A549895CB}"/>
              </a:ext>
            </a:extLst>
          </p:cNvPr>
          <p:cNvSpPr txBox="1">
            <a:spLocks/>
          </p:cNvSpPr>
          <p:nvPr/>
        </p:nvSpPr>
        <p:spPr>
          <a:xfrm>
            <a:off x="1510482" y="293595"/>
            <a:ext cx="8895860" cy="49161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ES_tradnl" sz="3000" b="1" dirty="0">
                <a:solidFill>
                  <a:srgbClr val="CC9900"/>
                </a:solidFill>
                <a:latin typeface="Montserrat ExtraBold" panose="00000900000000000000" pitchFamily="2" charset="0"/>
              </a:rPr>
              <a:t>AREAS LIBRES Y OCUPADAS</a:t>
            </a:r>
          </a:p>
        </p:txBody>
      </p:sp>
      <p:pic>
        <p:nvPicPr>
          <p:cNvPr id="3" name="Imagen 2">
            <a:extLst>
              <a:ext uri="{FF2B5EF4-FFF2-40B4-BE49-F238E27FC236}">
                <a16:creationId xmlns:a16="http://schemas.microsoft.com/office/drawing/2014/main" id="{82F93E49-286A-6F4C-F834-BE085ED6234B}"/>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1020123" y="1430045"/>
            <a:ext cx="4938289" cy="4787250"/>
          </a:xfrm>
          <a:prstGeom prst="rect">
            <a:avLst/>
          </a:prstGeom>
        </p:spPr>
      </p:pic>
      <p:sp>
        <p:nvSpPr>
          <p:cNvPr id="5" name="Estrella: 5 puntas 16">
            <a:extLst>
              <a:ext uri="{FF2B5EF4-FFF2-40B4-BE49-F238E27FC236}">
                <a16:creationId xmlns:a16="http://schemas.microsoft.com/office/drawing/2014/main" id="{88B94BD0-DD4C-6CFE-8A16-C992CED6EAD8}"/>
              </a:ext>
            </a:extLst>
          </p:cNvPr>
          <p:cNvSpPr/>
          <p:nvPr/>
        </p:nvSpPr>
        <p:spPr>
          <a:xfrm>
            <a:off x="5178774" y="5466247"/>
            <a:ext cx="254982" cy="261771"/>
          </a:xfrm>
          <a:prstGeom prst="star5">
            <a:avLst/>
          </a:prstGeom>
          <a:solidFill>
            <a:srgbClr val="FF0000"/>
          </a:solidFill>
          <a:ln w="25400" cap="flat" cmpd="sng" algn="ctr">
            <a:solidFill>
              <a:srgbClr val="FF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s-CO" sz="1800" b="0" i="0" u="none" strike="noStrike" kern="0" cap="none" spc="0" normalizeH="0" baseline="0" noProof="0">
              <a:ln>
                <a:noFill/>
              </a:ln>
              <a:solidFill>
                <a:prstClr val="white"/>
              </a:solidFill>
              <a:effectLst/>
              <a:uLnTx/>
              <a:uFillTx/>
              <a:latin typeface="Montserrat"/>
              <a:ea typeface="+mn-ea"/>
              <a:cs typeface="+mn-cs"/>
            </a:endParaRPr>
          </a:p>
        </p:txBody>
      </p:sp>
      <p:sp>
        <p:nvSpPr>
          <p:cNvPr id="9" name="Estrella: 5 puntas 18">
            <a:extLst>
              <a:ext uri="{FF2B5EF4-FFF2-40B4-BE49-F238E27FC236}">
                <a16:creationId xmlns:a16="http://schemas.microsoft.com/office/drawing/2014/main" id="{344B1F10-CA80-D54F-3042-ED506DA1F036}"/>
              </a:ext>
            </a:extLst>
          </p:cNvPr>
          <p:cNvSpPr/>
          <p:nvPr/>
        </p:nvSpPr>
        <p:spPr>
          <a:xfrm>
            <a:off x="1738883" y="2174866"/>
            <a:ext cx="254982" cy="261771"/>
          </a:xfrm>
          <a:prstGeom prst="star5">
            <a:avLst/>
          </a:prstGeom>
          <a:solidFill>
            <a:srgbClr val="FF0000"/>
          </a:solidFill>
          <a:ln w="25400" cap="flat" cmpd="sng" algn="ctr">
            <a:solidFill>
              <a:srgbClr val="FF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s-CO" sz="1800" b="0" i="0" u="none" strike="noStrike" kern="0" cap="none" spc="0" normalizeH="0" baseline="0" noProof="0">
              <a:ln>
                <a:noFill/>
              </a:ln>
              <a:solidFill>
                <a:prstClr val="white"/>
              </a:solidFill>
              <a:effectLst/>
              <a:uLnTx/>
              <a:uFillTx/>
              <a:latin typeface="Montserrat"/>
              <a:ea typeface="+mn-ea"/>
              <a:cs typeface="+mn-cs"/>
            </a:endParaRPr>
          </a:p>
        </p:txBody>
      </p:sp>
      <p:sp>
        <p:nvSpPr>
          <p:cNvPr id="10" name="Estrella: 5 puntas 19">
            <a:extLst>
              <a:ext uri="{FF2B5EF4-FFF2-40B4-BE49-F238E27FC236}">
                <a16:creationId xmlns:a16="http://schemas.microsoft.com/office/drawing/2014/main" id="{3A13F8DF-75BC-52EE-8FB6-1204A8E7ED2F}"/>
              </a:ext>
            </a:extLst>
          </p:cNvPr>
          <p:cNvSpPr/>
          <p:nvPr/>
        </p:nvSpPr>
        <p:spPr>
          <a:xfrm>
            <a:off x="1666967" y="5345713"/>
            <a:ext cx="254982" cy="261771"/>
          </a:xfrm>
          <a:prstGeom prst="star5">
            <a:avLst/>
          </a:prstGeom>
          <a:solidFill>
            <a:srgbClr val="FF0000"/>
          </a:solidFill>
          <a:ln w="25400" cap="flat" cmpd="sng" algn="ctr">
            <a:solidFill>
              <a:srgbClr val="FF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s-CO" sz="1800" b="0" i="0" u="none" strike="noStrike" kern="0" cap="none" spc="0" normalizeH="0" baseline="0" noProof="0">
              <a:ln>
                <a:noFill/>
              </a:ln>
              <a:solidFill>
                <a:prstClr val="white"/>
              </a:solidFill>
              <a:effectLst/>
              <a:uLnTx/>
              <a:uFillTx/>
              <a:latin typeface="Montserrat"/>
              <a:ea typeface="+mn-ea"/>
              <a:cs typeface="+mn-cs"/>
            </a:endParaRPr>
          </a:p>
        </p:txBody>
      </p:sp>
      <p:pic>
        <p:nvPicPr>
          <p:cNvPr id="12" name="Imagen 11">
            <a:extLst>
              <a:ext uri="{FF2B5EF4-FFF2-40B4-BE49-F238E27FC236}">
                <a16:creationId xmlns:a16="http://schemas.microsoft.com/office/drawing/2014/main" id="{2C5AD0D0-91BE-33CC-20E0-67EA5CAB3C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99231" y="861706"/>
            <a:ext cx="4085557" cy="5807720"/>
          </a:xfrm>
          <a:prstGeom prst="rect">
            <a:avLst/>
          </a:prstGeom>
        </p:spPr>
      </p:pic>
    </p:spTree>
    <p:extLst>
      <p:ext uri="{BB962C8B-B14F-4D97-AF65-F5344CB8AC3E}">
        <p14:creationId xmlns:p14="http://schemas.microsoft.com/office/powerpoint/2010/main" val="6768265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a:extLst>
              <a:ext uri="{FF2B5EF4-FFF2-40B4-BE49-F238E27FC236}">
                <a16:creationId xmlns:a16="http://schemas.microsoft.com/office/drawing/2014/main" id="{57FACFA8-736E-B7BD-55C8-8F10E1DE8C1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55665" y="1441851"/>
            <a:ext cx="5691263" cy="2548327"/>
          </a:xfrm>
          <a:prstGeom prst="rect">
            <a:avLst/>
          </a:prstGeom>
        </p:spPr>
      </p:pic>
      <p:sp>
        <p:nvSpPr>
          <p:cNvPr id="4" name="CuadroTexto 3">
            <a:extLst>
              <a:ext uri="{FF2B5EF4-FFF2-40B4-BE49-F238E27FC236}">
                <a16:creationId xmlns:a16="http://schemas.microsoft.com/office/drawing/2014/main" id="{963E9FF8-726C-C90D-F2BB-C32B8EBE4472}"/>
              </a:ext>
            </a:extLst>
          </p:cNvPr>
          <p:cNvSpPr txBox="1"/>
          <p:nvPr/>
        </p:nvSpPr>
        <p:spPr>
          <a:xfrm>
            <a:off x="5178922" y="6639446"/>
            <a:ext cx="1834156" cy="261610"/>
          </a:xfrm>
          <a:prstGeom prst="rect">
            <a:avLst/>
          </a:prstGeom>
          <a:noFill/>
        </p:spPr>
        <p:txBody>
          <a:bodyPr wrap="none" rtlCol="0">
            <a:spAutoFit/>
          </a:bodyPr>
          <a:lstStyle/>
          <a:p>
            <a:pPr algn="ctr"/>
            <a:r>
              <a:rPr lang="es-CO" sz="1100" b="1" dirty="0">
                <a:solidFill>
                  <a:schemeClr val="bg1"/>
                </a:solidFill>
                <a:latin typeface="Helvetica" pitchFamily="2" charset="0"/>
              </a:rPr>
              <a:t>www. minenergia.gov.co</a:t>
            </a:r>
          </a:p>
        </p:txBody>
      </p:sp>
      <p:sp>
        <p:nvSpPr>
          <p:cNvPr id="3" name="CuadroTexto 2">
            <a:extLst>
              <a:ext uri="{FF2B5EF4-FFF2-40B4-BE49-F238E27FC236}">
                <a16:creationId xmlns:a16="http://schemas.microsoft.com/office/drawing/2014/main" id="{DFC36A75-96D3-0D86-438F-7A8E8306B393}"/>
              </a:ext>
            </a:extLst>
          </p:cNvPr>
          <p:cNvSpPr txBox="1"/>
          <p:nvPr/>
        </p:nvSpPr>
        <p:spPr>
          <a:xfrm>
            <a:off x="296248" y="1672874"/>
            <a:ext cx="5691263" cy="2677656"/>
          </a:xfrm>
          <a:prstGeom prst="rect">
            <a:avLst/>
          </a:prstGeom>
          <a:noFill/>
        </p:spPr>
        <p:txBody>
          <a:bodyPr wrap="square">
            <a:spAutoFit/>
          </a:bodyPr>
          <a:lstStyle/>
          <a:p>
            <a:pPr algn="just"/>
            <a:r>
              <a:rPr lang="es-ES" sz="2800" dirty="0">
                <a:latin typeface="+mj-lt"/>
                <a:ea typeface="+mj-ea"/>
                <a:cs typeface="+mj-cs"/>
              </a:rPr>
              <a:t>La formalización de las actividades mineras dependerá</a:t>
            </a:r>
            <a:r>
              <a:rPr lang="es-MX" sz="2800" dirty="0">
                <a:latin typeface="+mj-lt"/>
                <a:ea typeface="+mj-ea"/>
                <a:cs typeface="+mj-cs"/>
              </a:rPr>
              <a:t> de cada caso particular, de sus condiciones técnicas, ambientales, su trámite ante las autoridades competentes, entre otros.</a:t>
            </a:r>
            <a:endParaRPr lang="es-CO" sz="2800" dirty="0">
              <a:latin typeface="+mj-lt"/>
              <a:ea typeface="+mj-ea"/>
              <a:cs typeface="+mj-cs"/>
            </a:endParaRPr>
          </a:p>
        </p:txBody>
      </p:sp>
      <p:sp>
        <p:nvSpPr>
          <p:cNvPr id="5" name="CuadroTexto 4">
            <a:extLst>
              <a:ext uri="{FF2B5EF4-FFF2-40B4-BE49-F238E27FC236}">
                <a16:creationId xmlns:a16="http://schemas.microsoft.com/office/drawing/2014/main" id="{8A6CCF10-8AA1-807A-02B7-79A50359377F}"/>
              </a:ext>
            </a:extLst>
          </p:cNvPr>
          <p:cNvSpPr txBox="1"/>
          <p:nvPr/>
        </p:nvSpPr>
        <p:spPr>
          <a:xfrm>
            <a:off x="3465162" y="485850"/>
            <a:ext cx="6098582" cy="584775"/>
          </a:xfrm>
          <a:prstGeom prst="rect">
            <a:avLst/>
          </a:prstGeom>
          <a:noFill/>
        </p:spPr>
        <p:txBody>
          <a:bodyPr wrap="square">
            <a:spAutoFit/>
          </a:bodyPr>
          <a:lstStyle/>
          <a:p>
            <a:r>
              <a:rPr lang="es-MX" sz="3200" b="1" dirty="0">
                <a:solidFill>
                  <a:srgbClr val="CC9900"/>
                </a:solidFill>
                <a:latin typeface="Montserrat ExtraBold" panose="00000900000000000000" pitchFamily="2" charset="0"/>
                <a:ea typeface="+mj-ea"/>
                <a:cs typeface="+mj-cs"/>
              </a:rPr>
              <a:t>Tener en cuenta que …</a:t>
            </a:r>
            <a:endParaRPr lang="es-CO" sz="3200" b="1" dirty="0">
              <a:solidFill>
                <a:srgbClr val="CC9900"/>
              </a:solidFill>
              <a:latin typeface="Montserrat ExtraBold" panose="00000900000000000000" pitchFamily="2" charset="0"/>
              <a:ea typeface="+mj-ea"/>
              <a:cs typeface="+mj-cs"/>
            </a:endParaRPr>
          </a:p>
        </p:txBody>
      </p:sp>
      <p:sp>
        <p:nvSpPr>
          <p:cNvPr id="7" name="CuadroTexto 6">
            <a:extLst>
              <a:ext uri="{FF2B5EF4-FFF2-40B4-BE49-F238E27FC236}">
                <a16:creationId xmlns:a16="http://schemas.microsoft.com/office/drawing/2014/main" id="{1F1FA356-6473-F3E9-E767-4F187217D520}"/>
              </a:ext>
            </a:extLst>
          </p:cNvPr>
          <p:cNvSpPr txBox="1"/>
          <p:nvPr/>
        </p:nvSpPr>
        <p:spPr>
          <a:xfrm>
            <a:off x="5609583" y="4508208"/>
            <a:ext cx="6098582" cy="1815882"/>
          </a:xfrm>
          <a:prstGeom prst="rect">
            <a:avLst/>
          </a:prstGeom>
          <a:noFill/>
        </p:spPr>
        <p:txBody>
          <a:bodyPr wrap="square">
            <a:spAutoFit/>
          </a:bodyPr>
          <a:lstStyle/>
          <a:p>
            <a:pPr algn="just"/>
            <a:r>
              <a:rPr lang="es-ES" sz="2800" dirty="0">
                <a:latin typeface="+mj-lt"/>
                <a:ea typeface="+mj-ea"/>
                <a:cs typeface="+mj-cs"/>
              </a:rPr>
              <a:t>Los procesos de formalización son presentados ante la autoridad minera, su tramite y evaluación también son competencia de la ANM. </a:t>
            </a:r>
            <a:endParaRPr lang="es-CO" sz="2800" dirty="0">
              <a:latin typeface="+mj-lt"/>
              <a:ea typeface="+mj-ea"/>
              <a:cs typeface="+mj-cs"/>
            </a:endParaRPr>
          </a:p>
        </p:txBody>
      </p:sp>
    </p:spTree>
    <p:extLst>
      <p:ext uri="{BB962C8B-B14F-4D97-AF65-F5344CB8AC3E}">
        <p14:creationId xmlns:p14="http://schemas.microsoft.com/office/powerpoint/2010/main" val="2461869666"/>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GOBIERNO DEL CAMBIO">
      <a:majorFont>
        <a:latin typeface="Helvetica"/>
        <a:ea typeface=""/>
        <a:cs typeface=""/>
      </a:majorFont>
      <a:minorFont>
        <a:latin typeface="Helvetic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5051E910EA916B428BDA3E4C6DD88C74" ma:contentTypeVersion="19" ma:contentTypeDescription="Crear nuevo documento." ma:contentTypeScope="" ma:versionID="182f7ef5b136dd94a8c15436f7b1b4b5">
  <xsd:schema xmlns:xsd="http://www.w3.org/2001/XMLSchema" xmlns:xs="http://www.w3.org/2001/XMLSchema" xmlns:p="http://schemas.microsoft.com/office/2006/metadata/properties" xmlns:ns2="ffbc0187-8fa9-4916-a7c7-5655d372b371" xmlns:ns3="cbb41903-3b7a-4ba4-9008-a2e3e4b7e0c5" targetNamespace="http://schemas.microsoft.com/office/2006/metadata/properties" ma:root="true" ma:fieldsID="eccad7602fe0fc15c5d274cdd3337a0d" ns2:_="" ns3:_="">
    <xsd:import namespace="ffbc0187-8fa9-4916-a7c7-5655d372b371"/>
    <xsd:import namespace="cbb41903-3b7a-4ba4-9008-a2e3e4b7e0c5"/>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ServiceOCR" minOccurs="0"/>
                <xsd:element ref="ns2:MediaServiceAutoKeyPoints" minOccurs="0"/>
                <xsd:element ref="ns2:MediaServiceKeyPoints" minOccurs="0"/>
                <xsd:element ref="ns2:MediaLengthInSeconds" minOccurs="0"/>
                <xsd:element ref="ns2:MediaServiceLocation"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fbc0187-8fa9-4916-a7c7-5655d372b37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Etiquetas de imagen" ma:readOnly="false" ma:fieldId="{5cf76f15-5ced-4ddc-b409-7134ff3c332f}" ma:taxonomyMulti="true" ma:sspId="c2231ce5-edc9-4cf3-bcdc-afedc95ebd16"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bb41903-3b7a-4ba4-9008-a2e3e4b7e0c5" elementFormDefault="qualified">
    <xsd:import namespace="http://schemas.microsoft.com/office/2006/documentManagement/types"/>
    <xsd:import namespace="http://schemas.microsoft.com/office/infopath/2007/PartnerControls"/>
    <xsd:element name="SharedWithUsers" ma:index="13"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Detalles de uso compartido" ma:internalName="SharedWithDetails" ma:readOnly="true">
      <xsd:simpleType>
        <xsd:restriction base="dms:Note">
          <xsd:maxLength value="255"/>
        </xsd:restriction>
      </xsd:simpleType>
    </xsd:element>
    <xsd:element name="TaxCatchAll" ma:index="23" nillable="true" ma:displayName="Taxonomy Catch All Column" ma:hidden="true" ma:list="{76cc5590-4b66-489c-a658-0a0c1b2e5ab1}" ma:internalName="TaxCatchAll" ma:showField="CatchAllData" ma:web="cbb41903-3b7a-4ba4-9008-a2e3e4b7e0c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ffbc0187-8fa9-4916-a7c7-5655d372b371">
      <Terms xmlns="http://schemas.microsoft.com/office/infopath/2007/PartnerControls"/>
    </lcf76f155ced4ddcb4097134ff3c332f>
    <TaxCatchAll xmlns="cbb41903-3b7a-4ba4-9008-a2e3e4b7e0c5" xsi:nil="true"/>
  </documentManagement>
</p:properties>
</file>

<file path=customXml/itemProps1.xml><?xml version="1.0" encoding="utf-8"?>
<ds:datastoreItem xmlns:ds="http://schemas.openxmlformats.org/officeDocument/2006/customXml" ds:itemID="{14462103-33DA-4A10-B470-4913F59B3E9C}"/>
</file>

<file path=customXml/itemProps2.xml><?xml version="1.0" encoding="utf-8"?>
<ds:datastoreItem xmlns:ds="http://schemas.openxmlformats.org/officeDocument/2006/customXml" ds:itemID="{FCE57FA3-AEA1-4ACA-B200-CC0913F2313B}"/>
</file>

<file path=customXml/itemProps3.xml><?xml version="1.0" encoding="utf-8"?>
<ds:datastoreItem xmlns:ds="http://schemas.openxmlformats.org/officeDocument/2006/customXml" ds:itemID="{83CD0F2F-8D2D-4CB4-B769-842AFAB3C5A6}"/>
</file>

<file path=docProps/app.xml><?xml version="1.0" encoding="utf-8"?>
<Properties xmlns="http://schemas.openxmlformats.org/officeDocument/2006/extended-properties" xmlns:vt="http://schemas.openxmlformats.org/officeDocument/2006/docPropsVTypes">
  <TotalTime>3221</TotalTime>
  <Words>2279</Words>
  <Application>Microsoft Office PowerPoint</Application>
  <PresentationFormat>Panorámica</PresentationFormat>
  <Paragraphs>202</Paragraphs>
  <Slides>27</Slides>
  <Notes>1</Notes>
  <HiddenSlides>0</HiddenSlides>
  <MMClips>0</MMClips>
  <ScaleCrop>false</ScaleCrop>
  <HeadingPairs>
    <vt:vector size="6" baseType="variant">
      <vt:variant>
        <vt:lpstr>Fuentes usadas</vt:lpstr>
      </vt:variant>
      <vt:variant>
        <vt:i4>13</vt:i4>
      </vt:variant>
      <vt:variant>
        <vt:lpstr>Tema</vt:lpstr>
      </vt:variant>
      <vt:variant>
        <vt:i4>2</vt:i4>
      </vt:variant>
      <vt:variant>
        <vt:lpstr>Títulos de diapositiva</vt:lpstr>
      </vt:variant>
      <vt:variant>
        <vt:i4>27</vt:i4>
      </vt:variant>
    </vt:vector>
  </HeadingPairs>
  <TitlesOfParts>
    <vt:vector size="42" baseType="lpstr">
      <vt:lpstr>Aptos</vt:lpstr>
      <vt:lpstr>Aptos Display</vt:lpstr>
      <vt:lpstr>Arial</vt:lpstr>
      <vt:lpstr>Calibri</vt:lpstr>
      <vt:lpstr>Helvetica</vt:lpstr>
      <vt:lpstr>Helvetica Neue</vt:lpstr>
      <vt:lpstr>Montserrat</vt:lpstr>
      <vt:lpstr>Montserrat ExtraBold</vt:lpstr>
      <vt:lpstr>Montserrat Medium</vt:lpstr>
      <vt:lpstr>Segoe UI Black</vt:lpstr>
      <vt:lpstr>Verdana</vt:lpstr>
      <vt:lpstr>Wingdings</vt:lpstr>
      <vt:lpstr>Work Sans</vt:lpstr>
      <vt:lpstr>Tema de Office</vt:lpstr>
      <vt:lpstr>1_Tema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William Camilo  Baracaldo Godoy</dc:creator>
  <cp:lastModifiedBy>Yadira Laiton</cp:lastModifiedBy>
  <cp:revision>319</cp:revision>
  <dcterms:created xsi:type="dcterms:W3CDTF">2023-05-08T00:34:42Z</dcterms:created>
  <dcterms:modified xsi:type="dcterms:W3CDTF">2026-02-23T15:29:33Z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0x0101005051E910EA916B428BDA3E4C6DD88C74</vt:lpwstr>
  </property>
</Properties>
</file>