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0" r:id="rId2"/>
    <p:sldId id="523" r:id="rId3"/>
    <p:sldId id="521" r:id="rId4"/>
    <p:sldId id="522" r:id="rId5"/>
    <p:sldId id="528" r:id="rId6"/>
    <p:sldId id="524" r:id="rId7"/>
    <p:sldId id="526" r:id="rId8"/>
    <p:sldId id="525" r:id="rId9"/>
    <p:sldId id="527" r:id="rId10"/>
    <p:sldId id="529" r:id="rId11"/>
    <p:sldId id="530" r:id="rId12"/>
    <p:sldId id="531" r:id="rId13"/>
    <p:sldId id="358" r:id="rId14"/>
    <p:sldId id="259" r:id="rId1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EFE"/>
    <a:srgbClr val="056021"/>
    <a:srgbClr val="B4C7E7"/>
    <a:srgbClr val="056925"/>
    <a:srgbClr val="CCFF33"/>
    <a:srgbClr val="0000FF"/>
    <a:srgbClr val="A9C5F3"/>
    <a:srgbClr val="0EFA62"/>
    <a:srgbClr val="92D05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D27102A9-8310-4765-A935-A1911B00CA55}" styleName="Estilo claro 1 - Acento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Estilo medio 3 - Énfasis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E3FDE45-AF77-4B5C-9715-49D594BDF05E}" styleName="Estilo claro 1 - Acento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Estilo claro 1 - Acento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A488322-F2BA-4B5B-9748-0D474271808F}" styleName="Estilo medio 3 - 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71" autoAdjust="0"/>
    <p:restoredTop sz="92181" autoAdjust="0"/>
  </p:normalViewPr>
  <p:slideViewPr>
    <p:cSldViewPr snapToGrid="0">
      <p:cViewPr varScale="1">
        <p:scale>
          <a:sx n="78" d="100"/>
          <a:sy n="78" d="100"/>
        </p:scale>
        <p:origin x="97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869B9A-2D62-494B-8FE6-7B14A9EF00C9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3198D-E119-4DDC-B3B4-15AE8AC3184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19598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3198D-E119-4DDC-B3B4-15AE8AC31841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96929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533400" y="763588"/>
            <a:ext cx="6704013" cy="37719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pPr indent="0" algn="r">
              <a:buNone/>
            </a:pPr>
            <a:fld id="{2A68CB54-AA32-47EC-A43B-BD2D128478A5}" type="slidenum">
              <a:rPr lang="es-CO" sz="1400" b="0" strike="noStrike" spc="-1" smtClean="0">
                <a:solidFill>
                  <a:srgbClr val="000000"/>
                </a:solidFill>
                <a:latin typeface="Times New Roman"/>
              </a:rPr>
              <a:t>13</a:t>
            </a:fld>
            <a:endParaRPr lang="es-CO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70526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27186F-6B5F-4A16-82AC-EF5D08C0E7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A749AF8-15B6-4A6F-BE6B-DA4091F126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EDA5CFE-0282-445C-A0D3-E3853EF6E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AA31-CFAC-4ADA-B4E8-F158548CDAE2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F432FD9-18D2-48EE-A653-09A124EFB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C42EF8C-27AF-43D1-AAE7-606468A63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14555-7917-4120-8BDD-FBEC32278B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99402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B6DBE4-BA6D-4A75-AFF4-4CC5BF945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B157D56-1B94-4027-8DF7-D94D58F2CD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A3A8A15-4955-4597-A5FD-B0D7E5D8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AA31-CFAC-4ADA-B4E8-F158548CDAE2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606D7A-23F2-4AFD-8717-3A74F01ED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5C0B29F-83E7-47E0-9072-C619B5C8C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14555-7917-4120-8BDD-FBEC32278B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68331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BFD73CD-1B90-4389-968F-30184E9CD9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2FDA2AC-C43F-44EF-8656-B902AE9D1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2F6C642-A119-4523-83DC-FB52FD6A2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AA31-CFAC-4ADA-B4E8-F158548CDAE2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EEE58A-3B80-4B6B-8C4E-E527ABF15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1151A3A-C106-4FEF-9E6D-03BC950F2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14555-7917-4120-8BDD-FBEC32278B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9941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4043A2-696D-44BC-BF57-9F65E6496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D94DE8A-C4EB-4AAD-91A2-A3497DA7C6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88A0848-E1DB-4A8B-9CED-46E8C9669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AA31-CFAC-4ADA-B4E8-F158548CDAE2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E52015C-A493-466E-9DEC-D4C3432E2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C70670-CB70-4C63-BB49-4505AA5B8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14555-7917-4120-8BDD-FBEC32278B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90765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19D0BF-DBDE-43C1-B2E0-BB28D96320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069787C-64BE-4499-A7FD-08404F5133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E234E60-5817-42BC-A4F9-013FAD9C3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AA31-CFAC-4ADA-B4E8-F158548CDAE2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4F08BD-68F3-4EE3-B279-B4990998C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CF35623-9AC5-489A-BCDC-40B2C247A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14555-7917-4120-8BDD-FBEC32278B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5292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4A41AB-8612-4894-B537-BADA6D9CB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53F153C-903E-489F-A784-57D2F04F47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E46DB29-235B-40A2-9515-2E72F97C81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4E93B59-2D36-42D2-998F-3E526F368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AA31-CFAC-4ADA-B4E8-F158548CDAE2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1990AE2-B507-450A-A58A-61EBCE49D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9A71AC2-DC65-4A3D-A0CE-13B54F68A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14555-7917-4120-8BDD-FBEC32278B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2584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A228B3-101D-497F-B1BA-1531E7488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0645AD9-DB75-4AB7-85A6-46F7BB9655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C5EA0B6-646F-4F3B-8245-7AD93FF0C1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B470E1-3610-493F-8605-FD20792847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EC34275-752C-4E45-A686-542E4E5A96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854E817-FAA6-4859-9196-3C42B4A6E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AA31-CFAC-4ADA-B4E8-F158548CDAE2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D83F3F9-98EC-43AB-865E-D21984A61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64BEC2BC-933F-424A-9D8A-C9BF70E1D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14555-7917-4120-8BDD-FBEC32278B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9399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27EF94-0D49-4B1B-9AB4-9F6A1ABD3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73D0C01-42A5-487F-B486-C724C578F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AA31-CFAC-4ADA-B4E8-F158548CDAE2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419F475-46BB-4CE5-9EE8-CF997AEC4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4E110DF-D2F9-4810-AE8A-3C58BFBC9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14555-7917-4120-8BDD-FBEC32278B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40189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BB73C97-D813-44F8-8801-4EA77566D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AA31-CFAC-4ADA-B4E8-F158548CDAE2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6C6CF39-E0F8-4088-A270-63592D700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1F1EC49-0843-4C1F-A0C6-9D23DE78A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14555-7917-4120-8BDD-FBEC32278B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43746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69E6F7-F616-405D-AA48-D904D71C5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2A9DA14-DA48-462D-AB75-2B3D3460F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1D5924E-1899-43FF-B243-89773C5AF8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53A2180-ED70-4A32-BDB7-C007686A9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AA31-CFAC-4ADA-B4E8-F158548CDAE2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0DF7138-DEF5-400E-81B2-4B7A9DD17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DF42F28-3FA7-4EE0-B270-D2A83C491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14555-7917-4120-8BDD-FBEC32278B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25003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596DCE-11BA-49E7-ABCB-2D23AE3CC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0D5533D-8E40-41CC-B813-39FF7CD26F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08E296E-859E-40AD-83A3-D286BFF55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A3212EA-4853-410A-9509-DF7EE32C2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FAA31-CFAC-4ADA-B4E8-F158548CDAE2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305EC01-5D92-41D6-9ABE-E592166A2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B420494-198D-4819-A071-9469F1BBA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14555-7917-4120-8BDD-FBEC32278B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46389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384BF9A-FD78-481A-8D6C-A8C53EDD2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10783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D2CCEF1-060C-4F0C-9AD7-3DD062A662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2B6A09D-5E71-473E-80B0-CF456D08AB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FAA31-CFAC-4ADA-B4E8-F158548CDAE2}" type="datetimeFigureOut">
              <a:rPr lang="es-CO" smtClean="0"/>
              <a:t>27/04/2026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B98C51-98DB-41CF-9FE2-A791EC52A0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194FE5E-6966-4D9A-BA53-A9DD28F8D5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14555-7917-4120-8BDD-FBEC32278BF4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D41E023-6901-4839-8373-A79A8F7DBA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24"/>
          <a:stretch/>
        </p:blipFill>
        <p:spPr>
          <a:xfrm>
            <a:off x="9277353" y="164201"/>
            <a:ext cx="2614746" cy="1057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054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2887ECF2-3109-426E-9CB6-FDBE8113DD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468" y="5058137"/>
            <a:ext cx="6672731" cy="89306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C71D654-F791-454E-9FE8-099EA396B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735" y="3784939"/>
            <a:ext cx="10515600" cy="1161285"/>
          </a:xfrm>
        </p:spPr>
        <p:txBody>
          <a:bodyPr>
            <a:noAutofit/>
          </a:bodyPr>
          <a:lstStyle/>
          <a:p>
            <a:pPr algn="ctr"/>
            <a:r>
              <a:rPr lang="es-CO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entury Gothic" panose="020B0502020202020204" pitchFamily="34" charset="0"/>
              </a:rPr>
              <a:t>Capacitación visitas de seguimiento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DF141A2-ACC7-4EB4-B007-D4A8691489E2}"/>
              </a:ext>
            </a:extLst>
          </p:cNvPr>
          <p:cNvSpPr txBox="1"/>
          <p:nvPr/>
        </p:nvSpPr>
        <p:spPr>
          <a:xfrm>
            <a:off x="2806895" y="4740714"/>
            <a:ext cx="61538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54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Bienvenidos</a:t>
            </a:r>
            <a:r>
              <a:rPr lang="es-ES" sz="72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endParaRPr lang="es-CO" sz="72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ED5606B-E374-4D6E-B0B8-67D8479C0C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75"/>
          <a:stretch/>
        </p:blipFill>
        <p:spPr>
          <a:xfrm>
            <a:off x="4928640" y="698399"/>
            <a:ext cx="1910382" cy="191349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DCE4D42D-7538-40F3-8BEA-C83597940EA7}"/>
              </a:ext>
            </a:extLst>
          </p:cNvPr>
          <p:cNvSpPr txBox="1"/>
          <p:nvPr/>
        </p:nvSpPr>
        <p:spPr>
          <a:xfrm>
            <a:off x="1849042" y="5988589"/>
            <a:ext cx="8069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i="1" dirty="0">
                <a:solidFill>
                  <a:schemeClr val="accent4">
                    <a:lumMod val="50000"/>
                  </a:schemeClr>
                </a:solidFill>
                <a:latin typeface="Poppins" panose="00000500000000000000"/>
                <a:cs typeface="Arial" panose="020B0604020202020204" pitchFamily="34" charset="0"/>
              </a:rPr>
              <a:t>27-04-2026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B88973D-6877-4D08-8048-B25C6F91AB33}"/>
              </a:ext>
            </a:extLst>
          </p:cNvPr>
          <p:cNvSpPr txBox="1"/>
          <p:nvPr/>
        </p:nvSpPr>
        <p:spPr>
          <a:xfrm>
            <a:off x="4044983" y="3127188"/>
            <a:ext cx="36776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latin typeface="Poppins" panose="00000500000000000000"/>
              </a:rPr>
              <a:t>Secretaria de Educación</a:t>
            </a:r>
            <a:endParaRPr lang="es-CO" sz="2000" b="1" dirty="0">
              <a:latin typeface="Poppins" panose="0000050000000000000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2E76C3B-8853-44DB-DA1A-0247B7B80C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9" t="3786" r="75860" b="86008"/>
          <a:stretch>
            <a:fillRect/>
          </a:stretch>
        </p:blipFill>
        <p:spPr>
          <a:xfrm>
            <a:off x="10302670" y="5878331"/>
            <a:ext cx="1889330" cy="89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119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F1FAB3-7C97-8619-0209-0A92C2FBAD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3C2410-88B7-CE88-8D1C-89138D24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2490" y="365125"/>
            <a:ext cx="7333547" cy="1620991"/>
          </a:xfrm>
        </p:spPr>
        <p:txBody>
          <a:bodyPr/>
          <a:lstStyle/>
          <a:p>
            <a:r>
              <a:rPr lang="es-MX" b="1" dirty="0"/>
              <a:t>¿Están cumpliendo Ítem 22 ?</a:t>
            </a:r>
            <a:endParaRPr lang="es-CO" b="1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F129FC4D-2194-DCBA-3FE8-6215ECC66D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8261" y="2119056"/>
            <a:ext cx="3263503" cy="3178994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F75DB520-C103-8AE1-D48D-3A721CCAD4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0968" y="2119056"/>
            <a:ext cx="3741788" cy="307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1203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F1FAB3-7C97-8619-0209-0A92C2FBAD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3C2410-88B7-CE88-8D1C-89138D24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2490" y="365125"/>
            <a:ext cx="7333547" cy="1620991"/>
          </a:xfrm>
        </p:spPr>
        <p:txBody>
          <a:bodyPr/>
          <a:lstStyle/>
          <a:p>
            <a:r>
              <a:rPr lang="es-MX" b="1" dirty="0"/>
              <a:t>¿Están cumpliendo Ítem 57 ?</a:t>
            </a:r>
            <a:endParaRPr lang="es-CO" b="1" dirty="0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366BE060-1BE2-B3F7-FAA8-2119BE6688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67088" y="1920976"/>
            <a:ext cx="3165584" cy="295091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6744AAD-F327-69A0-0903-BE8F8A62E4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9860" y="1920975"/>
            <a:ext cx="3165584" cy="314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8420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F1FAB3-7C97-8619-0209-0A92C2FBAD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3C2410-88B7-CE88-8D1C-89138D24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556" y="365125"/>
            <a:ext cx="7923482" cy="1620991"/>
          </a:xfrm>
        </p:spPr>
        <p:txBody>
          <a:bodyPr/>
          <a:lstStyle/>
          <a:p>
            <a:r>
              <a:rPr lang="es-MX" b="1" dirty="0"/>
              <a:t>¿Están cumpliendo Ítem 17 -18 ?</a:t>
            </a:r>
            <a:endParaRPr lang="es-CO" b="1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F5075A6A-11A9-628E-9487-DEE0AC2ABC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7354" y="2244008"/>
            <a:ext cx="3263503" cy="324106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4E05F323-E4B7-210B-EF53-39F8FFE7F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0464" y="2175182"/>
            <a:ext cx="3486149" cy="3241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570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E516581D-3E82-BF47-BA19-D98A29A148D6}"/>
              </a:ext>
            </a:extLst>
          </p:cNvPr>
          <p:cNvSpPr txBox="1"/>
          <p:nvPr/>
        </p:nvSpPr>
        <p:spPr>
          <a:xfrm>
            <a:off x="2373830" y="134080"/>
            <a:ext cx="5670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_tradnl" sz="2800" b="1" dirty="0">
              <a:solidFill>
                <a:schemeClr val="bg1"/>
              </a:solidFill>
              <a:latin typeface="Century Gothic" panose="020B0502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0DD426E-CEF5-F559-1DCF-C9A8EE066F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9" t="3786" r="75860" b="86008"/>
          <a:stretch>
            <a:fillRect/>
          </a:stretch>
        </p:blipFill>
        <p:spPr>
          <a:xfrm>
            <a:off x="10302670" y="5878331"/>
            <a:ext cx="1889330" cy="891832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4187207E-ACA0-A849-AF53-C3B506497AA3}"/>
              </a:ext>
            </a:extLst>
          </p:cNvPr>
          <p:cNvSpPr txBox="1"/>
          <p:nvPr/>
        </p:nvSpPr>
        <p:spPr>
          <a:xfrm>
            <a:off x="108153" y="5003607"/>
            <a:ext cx="959628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Más que cumplir con un formato, es entender la responsabilidad que tenemos con el PAE. No esperemos a que llegue saneamiento, actuemos a tiempo, revisemos y mejoremos cada detalle, pensando en los niños y niñas que dependen de este programa. Porque el PAE no es solo un proceso, es bienestar y cuidado para ellos.</a:t>
            </a:r>
            <a:endParaRPr lang="es-CO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7D8CFE5-2AE5-64B3-009F-ADA5EDCE29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5987" y="1254228"/>
            <a:ext cx="4227871" cy="2472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2041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E5409697-4790-47FF-AD1E-E4FA5BC19F5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926" y="677482"/>
            <a:ext cx="1095499" cy="1111126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1EE5F6C0-A9F0-0020-4D50-1E07CDE8AD79}"/>
              </a:ext>
            </a:extLst>
          </p:cNvPr>
          <p:cNvSpPr txBox="1"/>
          <p:nvPr/>
        </p:nvSpPr>
        <p:spPr>
          <a:xfrm>
            <a:off x="4341485" y="3429000"/>
            <a:ext cx="30848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>
                <a:solidFill>
                  <a:srgbClr val="05602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Gracias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D1D1B2C-F550-FFE5-D263-D038F302C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9" t="3786" r="75860" b="86008"/>
          <a:stretch>
            <a:fillRect/>
          </a:stretch>
        </p:blipFill>
        <p:spPr>
          <a:xfrm>
            <a:off x="10302670" y="5878331"/>
            <a:ext cx="1889330" cy="89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9515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F9596-B120-F6FA-22F8-E1330664D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B8B2DF-6A38-B342-6C70-9A29835D2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317" y="1042219"/>
            <a:ext cx="4316360" cy="2693973"/>
          </a:xfrm>
        </p:spPr>
        <p:txBody>
          <a:bodyPr>
            <a:normAutofit/>
          </a:bodyPr>
          <a:lstStyle/>
          <a:p>
            <a:br>
              <a:rPr lang="es-ES" b="1" dirty="0">
                <a:solidFill>
                  <a:schemeClr val="accent5">
                    <a:lumMod val="75000"/>
                  </a:schemeClr>
                </a:solidFill>
              </a:rPr>
            </a:br>
            <a:endParaRPr lang="es-ES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4AA9D5E2-9D75-E3D4-C7FA-3494FA671A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9" t="3786" r="75860" b="86008"/>
          <a:stretch>
            <a:fillRect/>
          </a:stretch>
        </p:blipFill>
        <p:spPr>
          <a:xfrm>
            <a:off x="10302670" y="5878331"/>
            <a:ext cx="1889330" cy="89183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1314451-0D0C-8413-9619-6C60E502D6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651" y="1197766"/>
            <a:ext cx="8175523" cy="5426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958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BDBB08-3F5E-BF68-DFCB-7A69A9378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1440"/>
            <a:ext cx="3146946" cy="980307"/>
          </a:xfrm>
        </p:spPr>
        <p:txBody>
          <a:bodyPr>
            <a:normAutofit fontScale="90000"/>
          </a:bodyPr>
          <a:lstStyle/>
          <a:p>
            <a:r>
              <a:rPr lang="es-ES" sz="2800" b="1" dirty="0">
                <a:solidFill>
                  <a:schemeClr val="accent5">
                    <a:lumMod val="75000"/>
                  </a:schemeClr>
                </a:solidFill>
              </a:rPr>
              <a:t>Módulos a verificar </a:t>
            </a:r>
            <a:br>
              <a:rPr lang="es-ES" b="1" dirty="0">
                <a:solidFill>
                  <a:schemeClr val="accent5">
                    <a:lumMod val="75000"/>
                  </a:schemeClr>
                </a:solidFill>
              </a:rPr>
            </a:br>
            <a:endParaRPr lang="es-ES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7" name="Gráfico 6" descr="Cuaderno de estrategias contorno">
            <a:extLst>
              <a:ext uri="{FF2B5EF4-FFF2-40B4-BE49-F238E27FC236}">
                <a16:creationId xmlns:a16="http://schemas.microsoft.com/office/drawing/2014/main" id="{55A45057-4573-273F-EF13-574EE72BD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626656" y="986599"/>
            <a:ext cx="5759354" cy="5759354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2AEC2182-2A3F-4BFB-7F0B-78186AF2241B}"/>
              </a:ext>
            </a:extLst>
          </p:cNvPr>
          <p:cNvSpPr/>
          <p:nvPr/>
        </p:nvSpPr>
        <p:spPr>
          <a:xfrm>
            <a:off x="4859440" y="2321747"/>
            <a:ext cx="669483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s-ES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algn="ctr"/>
            <a:endParaRPr lang="es-ES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BE3BF811-23BE-8A7E-C59E-FB920268F7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9" t="3786" r="75860" b="86008"/>
          <a:stretch>
            <a:fillRect/>
          </a:stretch>
        </p:blipFill>
        <p:spPr>
          <a:xfrm>
            <a:off x="10302670" y="5878331"/>
            <a:ext cx="1889330" cy="891832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81D3C0D2-7BF2-F446-EFE3-CF0DE6035638}"/>
              </a:ext>
            </a:extLst>
          </p:cNvPr>
          <p:cNvSpPr txBox="1"/>
          <p:nvPr/>
        </p:nvSpPr>
        <p:spPr>
          <a:xfrm>
            <a:off x="4836703" y="2828835"/>
            <a:ext cx="641063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s-MX" sz="2400" dirty="0"/>
              <a:t>Manipulación de alimentos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sz="2400" dirty="0"/>
              <a:t>Higiene del personal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sz="2400" dirty="0"/>
              <a:t>Condiciones de almacenamiento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sz="2400" dirty="0"/>
              <a:t>Infraestructura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sz="2400" dirty="0"/>
              <a:t>Cumplimiento del menú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sz="2400" dirty="0"/>
              <a:t>Dotación y utensilios</a:t>
            </a:r>
          </a:p>
        </p:txBody>
      </p:sp>
    </p:spTree>
    <p:extLst>
      <p:ext uri="{BB962C8B-B14F-4D97-AF65-F5344CB8AC3E}">
        <p14:creationId xmlns:p14="http://schemas.microsoft.com/office/powerpoint/2010/main" val="176613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F5AF83B2-76F3-3A82-1DD2-6C2C233A29FB}"/>
              </a:ext>
            </a:extLst>
          </p:cNvPr>
          <p:cNvGrpSpPr/>
          <p:nvPr/>
        </p:nvGrpSpPr>
        <p:grpSpPr>
          <a:xfrm>
            <a:off x="5014451" y="1858297"/>
            <a:ext cx="6173749" cy="3460955"/>
            <a:chOff x="2377672" y="1828754"/>
            <a:chExt cx="7436655" cy="2040068"/>
          </a:xfrm>
        </p:grpSpPr>
        <p:sp>
          <p:nvSpPr>
            <p:cNvPr id="6" name="Forma libre 5">
              <a:extLst>
                <a:ext uri="{FF2B5EF4-FFF2-40B4-BE49-F238E27FC236}">
                  <a16:creationId xmlns:a16="http://schemas.microsoft.com/office/drawing/2014/main" id="{2B885F9C-472C-2BA6-AAD3-9B68914EFD90}"/>
                </a:ext>
              </a:extLst>
            </p:cNvPr>
            <p:cNvSpPr/>
            <p:nvPr/>
          </p:nvSpPr>
          <p:spPr>
            <a:xfrm>
              <a:off x="2821452" y="1897909"/>
              <a:ext cx="6992875" cy="887563"/>
            </a:xfrm>
            <a:custGeom>
              <a:avLst/>
              <a:gdLst>
                <a:gd name="connsiteX0" fmla="*/ 0 w 6992874"/>
                <a:gd name="connsiteY0" fmla="*/ 0 h 887561"/>
                <a:gd name="connsiteX1" fmla="*/ 6549094 w 6992874"/>
                <a:gd name="connsiteY1" fmla="*/ 0 h 887561"/>
                <a:gd name="connsiteX2" fmla="*/ 6992874 w 6992874"/>
                <a:gd name="connsiteY2" fmla="*/ 443781 h 887561"/>
                <a:gd name="connsiteX3" fmla="*/ 6549094 w 6992874"/>
                <a:gd name="connsiteY3" fmla="*/ 887561 h 887561"/>
                <a:gd name="connsiteX4" fmla="*/ 0 w 6992874"/>
                <a:gd name="connsiteY4" fmla="*/ 887561 h 887561"/>
                <a:gd name="connsiteX5" fmla="*/ 0 w 6992874"/>
                <a:gd name="connsiteY5" fmla="*/ 0 h 88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92874" h="887561">
                  <a:moveTo>
                    <a:pt x="6992874" y="887560"/>
                  </a:moveTo>
                  <a:lnTo>
                    <a:pt x="443780" y="887560"/>
                  </a:lnTo>
                  <a:lnTo>
                    <a:pt x="0" y="443780"/>
                  </a:lnTo>
                  <a:lnTo>
                    <a:pt x="443780" y="1"/>
                  </a:lnTo>
                  <a:lnTo>
                    <a:pt x="6992874" y="1"/>
                  </a:lnTo>
                  <a:lnTo>
                    <a:pt x="6992874" y="88756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13280" tIns="144781" rIns="270256" bIns="144781" numCol="1" spcCol="1270" anchor="ctr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3800" kern="1200" dirty="0"/>
                <a:t>¿Qué demuestran estas imágenes?</a:t>
              </a:r>
            </a:p>
          </p:txBody>
        </p:sp>
        <p:sp>
          <p:nvSpPr>
            <p:cNvPr id="7" name="Elipse 6">
              <a:extLst>
                <a:ext uri="{FF2B5EF4-FFF2-40B4-BE49-F238E27FC236}">
                  <a16:creationId xmlns:a16="http://schemas.microsoft.com/office/drawing/2014/main" id="{9FF3CCFD-B536-64AB-D7F9-1AA50D7B004A}"/>
                </a:ext>
              </a:extLst>
            </p:cNvPr>
            <p:cNvSpPr/>
            <p:nvPr/>
          </p:nvSpPr>
          <p:spPr>
            <a:xfrm>
              <a:off x="2377672" y="1828754"/>
              <a:ext cx="887561" cy="88756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 dirty="0"/>
            </a:p>
          </p:txBody>
        </p:sp>
        <p:sp>
          <p:nvSpPr>
            <p:cNvPr id="8" name="Forma libre 7">
              <a:extLst>
                <a:ext uri="{FF2B5EF4-FFF2-40B4-BE49-F238E27FC236}">
                  <a16:creationId xmlns:a16="http://schemas.microsoft.com/office/drawing/2014/main" id="{C1EBD5EF-CDD1-CEC6-1CB3-7280741C11DE}"/>
                </a:ext>
              </a:extLst>
            </p:cNvPr>
            <p:cNvSpPr/>
            <p:nvPr/>
          </p:nvSpPr>
          <p:spPr>
            <a:xfrm rot="21600000">
              <a:off x="2821453" y="2981259"/>
              <a:ext cx="6992874" cy="887563"/>
            </a:xfrm>
            <a:custGeom>
              <a:avLst/>
              <a:gdLst>
                <a:gd name="connsiteX0" fmla="*/ 0 w 6992874"/>
                <a:gd name="connsiteY0" fmla="*/ 0 h 887561"/>
                <a:gd name="connsiteX1" fmla="*/ 6549094 w 6992874"/>
                <a:gd name="connsiteY1" fmla="*/ 0 h 887561"/>
                <a:gd name="connsiteX2" fmla="*/ 6992874 w 6992874"/>
                <a:gd name="connsiteY2" fmla="*/ 443781 h 887561"/>
                <a:gd name="connsiteX3" fmla="*/ 6549094 w 6992874"/>
                <a:gd name="connsiteY3" fmla="*/ 887561 h 887561"/>
                <a:gd name="connsiteX4" fmla="*/ 0 w 6992874"/>
                <a:gd name="connsiteY4" fmla="*/ 887561 h 887561"/>
                <a:gd name="connsiteX5" fmla="*/ 0 w 6992874"/>
                <a:gd name="connsiteY5" fmla="*/ 0 h 88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92874" h="887561">
                  <a:moveTo>
                    <a:pt x="6992874" y="887560"/>
                  </a:moveTo>
                  <a:lnTo>
                    <a:pt x="443780" y="887560"/>
                  </a:lnTo>
                  <a:lnTo>
                    <a:pt x="0" y="443780"/>
                  </a:lnTo>
                  <a:lnTo>
                    <a:pt x="443780" y="1"/>
                  </a:lnTo>
                  <a:lnTo>
                    <a:pt x="6992874" y="1"/>
                  </a:lnTo>
                  <a:lnTo>
                    <a:pt x="6992874" y="88756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13280" tIns="144781" rIns="270256" bIns="144781" numCol="1" spcCol="1270" anchor="ctr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3800" kern="1200" dirty="0"/>
                <a:t>¿</a:t>
              </a:r>
              <a:r>
                <a:rPr lang="es-ES" sz="3800" dirty="0"/>
                <a:t>Qué bloque esta haciendo referencia </a:t>
              </a:r>
              <a:r>
                <a:rPr lang="es-ES" sz="3800" kern="1200" dirty="0"/>
                <a:t>?</a:t>
              </a:r>
            </a:p>
          </p:txBody>
        </p:sp>
        <p:sp>
          <p:nvSpPr>
            <p:cNvPr id="9" name="Elipse 8">
              <a:extLst>
                <a:ext uri="{FF2B5EF4-FFF2-40B4-BE49-F238E27FC236}">
                  <a16:creationId xmlns:a16="http://schemas.microsoft.com/office/drawing/2014/main" id="{B8E13FD6-6E5A-32D3-9DFB-EAD586040EC4}"/>
                </a:ext>
              </a:extLst>
            </p:cNvPr>
            <p:cNvSpPr/>
            <p:nvPr/>
          </p:nvSpPr>
          <p:spPr>
            <a:xfrm>
              <a:off x="2377672" y="2981260"/>
              <a:ext cx="887561" cy="88756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/>
            </a:p>
          </p:txBody>
        </p:sp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0757A439-DAD4-2BD5-5C34-6686AF4CBC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35" y="136596"/>
            <a:ext cx="2831691" cy="2036333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CE7142B-8A32-D57F-C4CC-E736230491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63" y="2463193"/>
            <a:ext cx="2831691" cy="2036333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9E3439B3-1B02-E06A-9F20-594130CABD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643" y="4697535"/>
            <a:ext cx="3008673" cy="1895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210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F5AF83B2-76F3-3A82-1DD2-6C2C233A29FB}"/>
              </a:ext>
            </a:extLst>
          </p:cNvPr>
          <p:cNvGrpSpPr/>
          <p:nvPr/>
        </p:nvGrpSpPr>
        <p:grpSpPr>
          <a:xfrm>
            <a:off x="5014451" y="1858297"/>
            <a:ext cx="6813755" cy="3883742"/>
            <a:chOff x="2377672" y="1828754"/>
            <a:chExt cx="7808487" cy="2040068"/>
          </a:xfrm>
        </p:grpSpPr>
        <p:sp>
          <p:nvSpPr>
            <p:cNvPr id="6" name="Forma libre 5">
              <a:extLst>
                <a:ext uri="{FF2B5EF4-FFF2-40B4-BE49-F238E27FC236}">
                  <a16:creationId xmlns:a16="http://schemas.microsoft.com/office/drawing/2014/main" id="{2B885F9C-472C-2BA6-AAD3-9B68914EFD90}"/>
                </a:ext>
              </a:extLst>
            </p:cNvPr>
            <p:cNvSpPr/>
            <p:nvPr/>
          </p:nvSpPr>
          <p:spPr>
            <a:xfrm>
              <a:off x="2821452" y="1897909"/>
              <a:ext cx="6992875" cy="887563"/>
            </a:xfrm>
            <a:custGeom>
              <a:avLst/>
              <a:gdLst>
                <a:gd name="connsiteX0" fmla="*/ 0 w 6992874"/>
                <a:gd name="connsiteY0" fmla="*/ 0 h 887561"/>
                <a:gd name="connsiteX1" fmla="*/ 6549094 w 6992874"/>
                <a:gd name="connsiteY1" fmla="*/ 0 h 887561"/>
                <a:gd name="connsiteX2" fmla="*/ 6992874 w 6992874"/>
                <a:gd name="connsiteY2" fmla="*/ 443781 h 887561"/>
                <a:gd name="connsiteX3" fmla="*/ 6549094 w 6992874"/>
                <a:gd name="connsiteY3" fmla="*/ 887561 h 887561"/>
                <a:gd name="connsiteX4" fmla="*/ 0 w 6992874"/>
                <a:gd name="connsiteY4" fmla="*/ 887561 h 887561"/>
                <a:gd name="connsiteX5" fmla="*/ 0 w 6992874"/>
                <a:gd name="connsiteY5" fmla="*/ 0 h 88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92874" h="887561">
                  <a:moveTo>
                    <a:pt x="6992874" y="887560"/>
                  </a:moveTo>
                  <a:lnTo>
                    <a:pt x="443780" y="887560"/>
                  </a:lnTo>
                  <a:lnTo>
                    <a:pt x="0" y="443780"/>
                  </a:lnTo>
                  <a:lnTo>
                    <a:pt x="443780" y="1"/>
                  </a:lnTo>
                  <a:lnTo>
                    <a:pt x="6992874" y="1"/>
                  </a:lnTo>
                  <a:lnTo>
                    <a:pt x="6992874" y="88756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13280" tIns="144781" rIns="270256" bIns="144781" numCol="1" spcCol="1270" anchor="ctr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3800" kern="1200" dirty="0"/>
                <a:t>¿Qué demuestra esta imagen?</a:t>
              </a:r>
            </a:p>
          </p:txBody>
        </p:sp>
        <p:sp>
          <p:nvSpPr>
            <p:cNvPr id="7" name="Elipse 6">
              <a:extLst>
                <a:ext uri="{FF2B5EF4-FFF2-40B4-BE49-F238E27FC236}">
                  <a16:creationId xmlns:a16="http://schemas.microsoft.com/office/drawing/2014/main" id="{9FF3CCFD-B536-64AB-D7F9-1AA50D7B004A}"/>
                </a:ext>
              </a:extLst>
            </p:cNvPr>
            <p:cNvSpPr/>
            <p:nvPr/>
          </p:nvSpPr>
          <p:spPr>
            <a:xfrm>
              <a:off x="2377672" y="1828754"/>
              <a:ext cx="887561" cy="88756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 dirty="0"/>
            </a:p>
          </p:txBody>
        </p:sp>
        <p:sp>
          <p:nvSpPr>
            <p:cNvPr id="8" name="Forma libre 7">
              <a:extLst>
                <a:ext uri="{FF2B5EF4-FFF2-40B4-BE49-F238E27FC236}">
                  <a16:creationId xmlns:a16="http://schemas.microsoft.com/office/drawing/2014/main" id="{C1EBD5EF-CDD1-CEC6-1CB3-7280741C11DE}"/>
                </a:ext>
              </a:extLst>
            </p:cNvPr>
            <p:cNvSpPr/>
            <p:nvPr/>
          </p:nvSpPr>
          <p:spPr>
            <a:xfrm>
              <a:off x="2821453" y="2981259"/>
              <a:ext cx="7364706" cy="887563"/>
            </a:xfrm>
            <a:custGeom>
              <a:avLst/>
              <a:gdLst>
                <a:gd name="connsiteX0" fmla="*/ 0 w 6992874"/>
                <a:gd name="connsiteY0" fmla="*/ 0 h 887561"/>
                <a:gd name="connsiteX1" fmla="*/ 6549094 w 6992874"/>
                <a:gd name="connsiteY1" fmla="*/ 0 h 887561"/>
                <a:gd name="connsiteX2" fmla="*/ 6992874 w 6992874"/>
                <a:gd name="connsiteY2" fmla="*/ 443781 h 887561"/>
                <a:gd name="connsiteX3" fmla="*/ 6549094 w 6992874"/>
                <a:gd name="connsiteY3" fmla="*/ 887561 h 887561"/>
                <a:gd name="connsiteX4" fmla="*/ 0 w 6992874"/>
                <a:gd name="connsiteY4" fmla="*/ 887561 h 887561"/>
                <a:gd name="connsiteX5" fmla="*/ 0 w 6992874"/>
                <a:gd name="connsiteY5" fmla="*/ 0 h 88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92874" h="887561">
                  <a:moveTo>
                    <a:pt x="6992874" y="887560"/>
                  </a:moveTo>
                  <a:lnTo>
                    <a:pt x="443780" y="887560"/>
                  </a:lnTo>
                  <a:lnTo>
                    <a:pt x="0" y="443780"/>
                  </a:lnTo>
                  <a:lnTo>
                    <a:pt x="443780" y="1"/>
                  </a:lnTo>
                  <a:lnTo>
                    <a:pt x="6992874" y="1"/>
                  </a:lnTo>
                  <a:lnTo>
                    <a:pt x="6992874" y="88756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13280" tIns="144781" rIns="270256" bIns="144781" numCol="1" spcCol="1270" anchor="ctr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3800" dirty="0"/>
                <a:t>¿Con los ítem de que bloques se esta cumpliendo en la imagen </a:t>
              </a:r>
              <a:r>
                <a:rPr lang="es-ES" sz="3800" kern="1200" dirty="0"/>
                <a:t>?</a:t>
              </a:r>
            </a:p>
          </p:txBody>
        </p:sp>
        <p:sp>
          <p:nvSpPr>
            <p:cNvPr id="9" name="Elipse 8">
              <a:extLst>
                <a:ext uri="{FF2B5EF4-FFF2-40B4-BE49-F238E27FC236}">
                  <a16:creationId xmlns:a16="http://schemas.microsoft.com/office/drawing/2014/main" id="{B8E13FD6-6E5A-32D3-9DFB-EAD586040EC4}"/>
                </a:ext>
              </a:extLst>
            </p:cNvPr>
            <p:cNvSpPr/>
            <p:nvPr/>
          </p:nvSpPr>
          <p:spPr>
            <a:xfrm>
              <a:off x="2377672" y="2981260"/>
              <a:ext cx="887561" cy="88756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/>
            </a:p>
          </p:txBody>
        </p:sp>
      </p:grpSp>
      <p:pic>
        <p:nvPicPr>
          <p:cNvPr id="2" name="Imagen 1">
            <a:extLst>
              <a:ext uri="{FF2B5EF4-FFF2-40B4-BE49-F238E27FC236}">
                <a16:creationId xmlns:a16="http://schemas.microsoft.com/office/drawing/2014/main" id="{2A07D680-7D7D-F576-2C92-5218EAA77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80" y="1299868"/>
            <a:ext cx="3778891" cy="4019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231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64D86C-ADF2-D7D3-69BE-444C07567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6386" y="365125"/>
            <a:ext cx="6537135" cy="1325563"/>
          </a:xfrm>
        </p:spPr>
        <p:txBody>
          <a:bodyPr/>
          <a:lstStyle/>
          <a:p>
            <a:pPr algn="ctr"/>
            <a:r>
              <a:rPr lang="es-MX" b="1" dirty="0"/>
              <a:t>¿Cuál manipuladora esta                 cumpliendo?</a:t>
            </a:r>
            <a:endParaRPr lang="es-CO" b="1" dirty="0"/>
          </a:p>
        </p:txBody>
      </p:sp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66D78DA7-B593-A743-6DC1-9BD69F598A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3187" y="2019065"/>
            <a:ext cx="3263503" cy="3752142"/>
          </a:xfr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F0ED70A-BF84-8603-63A9-DB404D87A5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6439" y="2000634"/>
            <a:ext cx="3618271" cy="3618271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E3E377A1-A54D-FC28-0E76-564790610E56}"/>
              </a:ext>
            </a:extLst>
          </p:cNvPr>
          <p:cNvSpPr/>
          <p:nvPr/>
        </p:nvSpPr>
        <p:spPr>
          <a:xfrm>
            <a:off x="2428566" y="6099585"/>
            <a:ext cx="932747" cy="39329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1</a:t>
            </a:r>
            <a:endParaRPr lang="es-CO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A5C7094D-CA71-BCDB-A128-F76189CBA82F}"/>
              </a:ext>
            </a:extLst>
          </p:cNvPr>
          <p:cNvSpPr/>
          <p:nvPr/>
        </p:nvSpPr>
        <p:spPr>
          <a:xfrm>
            <a:off x="8160774" y="6099585"/>
            <a:ext cx="932747" cy="39329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2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10766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6C5C5C-4418-4FF3-99F5-1EC0AE1CD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8ECFAE-C184-2657-869E-747DB577A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/>
              <a:t>¿Está bien el área de preparación de Alimentos?</a:t>
            </a:r>
            <a:endParaRPr lang="es-CO" b="1" dirty="0"/>
          </a:p>
        </p:txBody>
      </p:sp>
      <p:pic>
        <p:nvPicPr>
          <p:cNvPr id="7" name="Marcador de contenido 6">
            <a:extLst>
              <a:ext uri="{FF2B5EF4-FFF2-40B4-BE49-F238E27FC236}">
                <a16:creationId xmlns:a16="http://schemas.microsoft.com/office/drawing/2014/main" id="{741E7252-6188-08AB-24D0-4294B33EEA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2664" y="2270791"/>
            <a:ext cx="3263503" cy="2940306"/>
          </a:xfr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AF36FAE5-E090-E109-972B-599CB5C0F0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7276" y="2270791"/>
            <a:ext cx="3565641" cy="2940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025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F1FAB3-7C97-8619-0209-0A92C2FBAD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3C2410-88B7-CE88-8D1C-89138D24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7161" y="365125"/>
            <a:ext cx="5848876" cy="1325563"/>
          </a:xfrm>
        </p:spPr>
        <p:txBody>
          <a:bodyPr/>
          <a:lstStyle/>
          <a:p>
            <a:r>
              <a:rPr lang="es-MX" b="1" dirty="0"/>
              <a:t>¿Lo anterior conlleva la presencia de plagas?</a:t>
            </a:r>
            <a:endParaRPr lang="es-CO" b="1" dirty="0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31EF735E-ED0E-0EF6-5EFD-B84B16179D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34581" y="2002606"/>
            <a:ext cx="3569109" cy="3660775"/>
          </a:xfrm>
        </p:spPr>
      </p:pic>
    </p:spTree>
    <p:extLst>
      <p:ext uri="{BB962C8B-B14F-4D97-AF65-F5344CB8AC3E}">
        <p14:creationId xmlns:p14="http://schemas.microsoft.com/office/powerpoint/2010/main" val="1636721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D3A707-C53A-97D3-72D8-33650FF2F7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F66994-90DB-4906-7B6B-DC1E3A990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/>
              <a:t>                   ¿No van a servir ?</a:t>
            </a:r>
            <a:endParaRPr lang="es-CO" b="1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F4B906F6-D6FE-5FE6-A40B-0FBB3055F3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4677" y="1892300"/>
            <a:ext cx="3489645" cy="40344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6C30A8A-EA63-C9BE-55E8-F5288C9F0C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892300"/>
            <a:ext cx="3956869" cy="4410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4619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12821</TotalTime>
  <Words>182</Words>
  <Application>Microsoft Office PowerPoint</Application>
  <PresentationFormat>Panorámica</PresentationFormat>
  <Paragraphs>29</Paragraphs>
  <Slides>14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Poppins</vt:lpstr>
      <vt:lpstr>Times New Roman</vt:lpstr>
      <vt:lpstr>Tema de Office</vt:lpstr>
      <vt:lpstr>Capacitación visitas de seguimiento </vt:lpstr>
      <vt:lpstr> </vt:lpstr>
      <vt:lpstr>Módulos a verificar  </vt:lpstr>
      <vt:lpstr>Presentación de PowerPoint</vt:lpstr>
      <vt:lpstr>Presentación de PowerPoint</vt:lpstr>
      <vt:lpstr>¿Cuál manipuladora esta                 cumpliendo?</vt:lpstr>
      <vt:lpstr>¿Está bien el área de preparación de Alimentos?</vt:lpstr>
      <vt:lpstr>¿Lo anterior conlleva la presencia de plagas?</vt:lpstr>
      <vt:lpstr>                   ¿No van a servir ?</vt:lpstr>
      <vt:lpstr>¿Están cumpliendo Ítem 22 ?</vt:lpstr>
      <vt:lpstr>¿Están cumpliendo Ítem 57 ?</vt:lpstr>
      <vt:lpstr>¿Están cumpliendo Ítem 17 -18 ?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Deiman Hernández</dc:creator>
  <cp:lastModifiedBy>usuario</cp:lastModifiedBy>
  <cp:revision>775</cp:revision>
  <cp:lastPrinted>2024-03-14T05:20:33Z</cp:lastPrinted>
  <dcterms:created xsi:type="dcterms:W3CDTF">2024-01-07T22:22:26Z</dcterms:created>
  <dcterms:modified xsi:type="dcterms:W3CDTF">2026-04-27T19:50:48Z</dcterms:modified>
</cp:coreProperties>
</file>