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6858000" cx="12192000"/>
  <p:notesSz cx="12192000" cy="6858000"/>
  <p:embeddedFontLst>
    <p:embeddedFont>
      <p:font typeface="Book Antiqua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30" roundtripDataSignature="AMtx7mg1QhCfKkHthnN2bdq2lzqvf6Gh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AE25BF1-3123-4A05-BC43-4EC0DA5707F8}">
  <a:tblStyle styleId="{8AE25BF1-3123-4A05-BC43-4EC0DA5707F8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BookAntiqua-regular.fntdata"/><Relationship Id="rId25" Type="http://schemas.openxmlformats.org/officeDocument/2006/relationships/slide" Target="slides/slide19.xml"/><Relationship Id="rId28" Type="http://schemas.openxmlformats.org/officeDocument/2006/relationships/font" Target="fonts/BookAntiqua-italic.fntdata"/><Relationship Id="rId27" Type="http://schemas.openxmlformats.org/officeDocument/2006/relationships/font" Target="fonts/BookAntiqua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BookAntiqua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0" Type="http://customschemas.google.com/relationships/presentationmetadata" Target="meta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5" name="Google Shape;45;p1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7" name="Google Shape;127;p10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7" name="Google Shape;137;p11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8" name="Google Shape;148;p12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3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4" name="Google Shape;154;p13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4" name="Google Shape;164;p14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5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0" name="Google Shape;170;p15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6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6" name="Google Shape;176;p16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7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2" name="Google Shape;182;p17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8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8" name="Google Shape;188;p18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9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4" name="Google Shape;194;p19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2" name="Google Shape;52;p2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4" name="Google Shape;64;p3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1" name="Google Shape;71;p4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5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7" name="Google Shape;77;p5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3" name="Google Shape;83;p6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7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9" name="Google Shape;89;p7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8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" name="Google Shape;100;p8:notes"/>
          <p:cNvSpPr/>
          <p:nvPr>
            <p:ph idx="2" type="sldImg"/>
          </p:nvPr>
        </p:nvSpPr>
        <p:spPr>
          <a:xfrm>
            <a:off x="3810000" y="514350"/>
            <a:ext cx="4573588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9:notes"/>
          <p:cNvSpPr txBox="1"/>
          <p:nvPr>
            <p:ph idx="1" type="body"/>
          </p:nvPr>
        </p:nvSpPr>
        <p:spPr>
          <a:xfrm>
            <a:off x="1219200" y="3257550"/>
            <a:ext cx="97536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6" name="Google Shape;116;p9:notes"/>
          <p:cNvSpPr/>
          <p:nvPr>
            <p:ph idx="2" type="sldImg"/>
          </p:nvPr>
        </p:nvSpPr>
        <p:spPr>
          <a:xfrm>
            <a:off x="2032400" y="514350"/>
            <a:ext cx="81284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obj">
  <p:cSld name="OBJECT">
    <p:bg>
      <p:bgPr>
        <a:solidFill>
          <a:schemeClr val="lt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1"/>
          <p:cNvSpPr/>
          <p:nvPr/>
        </p:nvSpPr>
        <p:spPr>
          <a:xfrm>
            <a:off x="11750109" y="67908"/>
            <a:ext cx="366395" cy="203200"/>
          </a:xfrm>
          <a:custGeom>
            <a:rect b="b" l="l" r="r" t="t"/>
            <a:pathLst>
              <a:path extrusionOk="0" h="203200" w="366395">
                <a:moveTo>
                  <a:pt x="365930" y="203170"/>
                </a:moveTo>
                <a:lnTo>
                  <a:pt x="0" y="203170"/>
                </a:lnTo>
                <a:lnTo>
                  <a:pt x="0" y="0"/>
                </a:lnTo>
                <a:lnTo>
                  <a:pt x="365930" y="0"/>
                </a:lnTo>
                <a:lnTo>
                  <a:pt x="365930" y="203170"/>
                </a:lnTo>
                <a:close/>
              </a:path>
            </a:pathLst>
          </a:custGeom>
          <a:solidFill>
            <a:srgbClr val="E6E7E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1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1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1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bg>
      <p:bgPr>
        <a:solidFill>
          <a:schemeClr val="lt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2"/>
          <p:cNvSpPr txBox="1"/>
          <p:nvPr>
            <p:ph idx="1" type="body"/>
          </p:nvPr>
        </p:nvSpPr>
        <p:spPr>
          <a:xfrm>
            <a:off x="728559" y="1845616"/>
            <a:ext cx="10904855" cy="44583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2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2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22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3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3"/>
          <p:cNvSpPr txBox="1"/>
          <p:nvPr>
            <p:ph idx="1" type="subTitle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3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3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3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4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4"/>
          <p:cNvSpPr txBox="1"/>
          <p:nvPr>
            <p:ph idx="1" type="body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4"/>
          <p:cNvSpPr txBox="1"/>
          <p:nvPr>
            <p:ph idx="2" type="body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4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4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4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5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5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5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5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image" Target="../media/image12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2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629265" y="1"/>
            <a:ext cx="1562734" cy="14257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0"/>
          <p:cNvSpPr/>
          <p:nvPr/>
        </p:nvSpPr>
        <p:spPr>
          <a:xfrm>
            <a:off x="0" y="0"/>
            <a:ext cx="10629265" cy="1426210"/>
          </a:xfrm>
          <a:custGeom>
            <a:rect b="b" l="l" r="r" t="t"/>
            <a:pathLst>
              <a:path extrusionOk="0" h="1426210" w="10629265">
                <a:moveTo>
                  <a:pt x="10629264" y="1425717"/>
                </a:moveTo>
                <a:lnTo>
                  <a:pt x="0" y="1425717"/>
                </a:lnTo>
                <a:lnTo>
                  <a:pt x="0" y="0"/>
                </a:lnTo>
                <a:lnTo>
                  <a:pt x="10629264" y="0"/>
                </a:lnTo>
                <a:lnTo>
                  <a:pt x="10629264" y="1425717"/>
                </a:lnTo>
                <a:close/>
              </a:path>
            </a:pathLst>
          </a:custGeom>
          <a:solidFill>
            <a:srgbClr val="00AD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9;p20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20"/>
          <p:cNvSpPr txBox="1"/>
          <p:nvPr>
            <p:ph idx="1" type="body"/>
          </p:nvPr>
        </p:nvSpPr>
        <p:spPr>
          <a:xfrm>
            <a:off x="728559" y="1845616"/>
            <a:ext cx="10904855" cy="44583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20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0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0"/>
          <p:cNvSpPr txBox="1"/>
          <p:nvPr>
            <p:ph idx="12" type="sldNum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Relationship Id="rId4" Type="http://schemas.openxmlformats.org/officeDocument/2006/relationships/image" Target="../media/image14.png"/><Relationship Id="rId5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Relationship Id="rId4" Type="http://schemas.openxmlformats.org/officeDocument/2006/relationships/image" Target="../media/image1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1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jpg"/><Relationship Id="rId5" Type="http://schemas.openxmlformats.org/officeDocument/2006/relationships/image" Target="../media/image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jpg"/><Relationship Id="rId5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"/>
          <p:cNvSpPr txBox="1"/>
          <p:nvPr/>
        </p:nvSpPr>
        <p:spPr>
          <a:xfrm rot="-5400000">
            <a:off x="11923441" y="165176"/>
            <a:ext cx="71120" cy="142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BDBEBE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4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874"/>
            <a:ext cx="12191999" cy="685625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1"/>
          <p:cNvSpPr txBox="1"/>
          <p:nvPr/>
        </p:nvSpPr>
        <p:spPr>
          <a:xfrm>
            <a:off x="1139029" y="2689915"/>
            <a:ext cx="8321675" cy="16713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Centro de Electricidad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 Automatización Industrial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Programa Articulación con la Media Técnica</a:t>
            </a:r>
            <a:endParaRPr b="0" i="0" sz="36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9" name="Google Shape;129;p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0" name="Google Shape;130;p1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1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629265" y="1"/>
              <a:ext cx="1562734" cy="14257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10"/>
            <p:cNvSpPr/>
            <p:nvPr/>
          </p:nvSpPr>
          <p:spPr>
            <a:xfrm>
              <a:off x="0" y="0"/>
              <a:ext cx="10629265" cy="1426210"/>
            </a:xfrm>
            <a:custGeom>
              <a:rect b="b" l="l" r="r" t="t"/>
              <a:pathLst>
                <a:path extrusionOk="0" h="1426210" w="10629265">
                  <a:moveTo>
                    <a:pt x="10629264" y="1425717"/>
                  </a:moveTo>
                  <a:lnTo>
                    <a:pt x="0" y="1425717"/>
                  </a:lnTo>
                  <a:lnTo>
                    <a:pt x="0" y="0"/>
                  </a:lnTo>
                  <a:lnTo>
                    <a:pt x="10629264" y="0"/>
                  </a:lnTo>
                  <a:lnTo>
                    <a:pt x="10629264" y="1425717"/>
                  </a:lnTo>
                  <a:close/>
                </a:path>
              </a:pathLst>
            </a:custGeom>
            <a:solidFill>
              <a:srgbClr val="00AD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3" name="Google Shape;133;p10"/>
          <p:cNvSpPr txBox="1"/>
          <p:nvPr/>
        </p:nvSpPr>
        <p:spPr>
          <a:xfrm>
            <a:off x="231404" y="1631304"/>
            <a:ext cx="11735954" cy="48756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Nombre del proyecto:  </a:t>
            </a:r>
            <a:endParaRPr b="1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 Segura RTHOTHERS – Soluciones de conectividad estructurada para hogares y empresas.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Tipo de proyecto:  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Instalación, mantenimiento y mejora de sistemas de cableado estructurado y conectividad digital.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Área de impacto: </a:t>
            </a: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Tecnología aplicada a la comunicación segura, infraestructura digital y productividad empresarial.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Beneficiarios: </a:t>
            </a: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78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Hogares, pequeñas empresas, instituciones educativas y organizaciones que requieren redes confiables.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84175" lvl="0" marL="5746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4" name="Google Shape;134;p10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82800">
            <a:spAutoFit/>
          </a:bodyPr>
          <a:lstStyle/>
          <a:p>
            <a:pPr indent="0" lvl="0" marL="169163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IDENTIFICACIÓN DEL PROYECTO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0" name="Google Shape;140;p1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298450"/>
              <a:ext cx="12192000" cy="65595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Google Shape;141;p11"/>
            <p:cNvSpPr/>
            <p:nvPr/>
          </p:nvSpPr>
          <p:spPr>
            <a:xfrm>
              <a:off x="11043919" y="233679"/>
              <a:ext cx="792480" cy="863600"/>
            </a:xfrm>
            <a:custGeom>
              <a:rect b="b" l="l" r="r" t="t"/>
              <a:pathLst>
                <a:path extrusionOk="0" h="863600" w="792479">
                  <a:moveTo>
                    <a:pt x="792479" y="863599"/>
                  </a:moveTo>
                  <a:lnTo>
                    <a:pt x="0" y="863599"/>
                  </a:lnTo>
                  <a:lnTo>
                    <a:pt x="0" y="0"/>
                  </a:lnTo>
                  <a:lnTo>
                    <a:pt x="792479" y="0"/>
                  </a:lnTo>
                  <a:lnTo>
                    <a:pt x="792479" y="8635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2" name="Google Shape;142;p1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636814" y="0"/>
              <a:ext cx="1555185" cy="14525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3" name="Google Shape;143;p11"/>
            <p:cNvSpPr/>
            <p:nvPr/>
          </p:nvSpPr>
          <p:spPr>
            <a:xfrm>
              <a:off x="840455" y="694238"/>
              <a:ext cx="9258935" cy="301625"/>
            </a:xfrm>
            <a:custGeom>
              <a:rect b="b" l="l" r="r" t="t"/>
              <a:pathLst>
                <a:path extrusionOk="0" h="301625" w="9258935">
                  <a:moveTo>
                    <a:pt x="9258583" y="301441"/>
                  </a:moveTo>
                  <a:lnTo>
                    <a:pt x="0" y="301441"/>
                  </a:lnTo>
                  <a:lnTo>
                    <a:pt x="0" y="0"/>
                  </a:lnTo>
                  <a:lnTo>
                    <a:pt x="9258583" y="0"/>
                  </a:lnTo>
                  <a:lnTo>
                    <a:pt x="9258583" y="30144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4" name="Google Shape;144;p11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33591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00AD00"/>
                </a:solidFill>
              </a:rPr>
              <a:t>DESCRIPCIÓN DEL PROBLEMA</a:t>
            </a:r>
            <a:endParaRPr/>
          </a:p>
        </p:txBody>
      </p:sp>
      <p:sp>
        <p:nvSpPr>
          <p:cNvPr id="145" name="Google Shape;145;p11"/>
          <p:cNvSpPr txBox="1"/>
          <p:nvPr/>
        </p:nvSpPr>
        <p:spPr>
          <a:xfrm>
            <a:off x="992372" y="1569913"/>
            <a:ext cx="10526395" cy="5060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los diagnósticos iniciales se evidenció que múltiples hogares y empresas presentan fallas recurrentes en sus redes de comunicación: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Pérdida de señal o velocidad en la transmisión de datos.  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Instalaciones improvisadas sin estándares técnicos.  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Vulnerabilidad ante accesos no autorizados.  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Ausencia de mantenimiento preventivo.</a:t>
            </a:r>
            <a:endParaRPr/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Estas condiciones afectan la productividad, la seguridad de la información y la experiencia del usuario. Por ello, se plantea una solución integral que combine diseño técnico, instalación profesional y seguimiento continuo.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2"/>
          <p:cNvSpPr txBox="1"/>
          <p:nvPr/>
        </p:nvSpPr>
        <p:spPr>
          <a:xfrm>
            <a:off x="612994" y="1793821"/>
            <a:ext cx="10474003" cy="13054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(Se sugiere incluir fotografías de: instalaciones previas, cableado desorganizado, equipos obsoletos, entrevistas con usuarios afectados, etc.)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12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EVIDENCIAS FASE DIAGNÓSTICO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1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7" name="Google Shape;157;p1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13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629265" y="1"/>
              <a:ext cx="1562734" cy="14257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9" name="Google Shape;159;p13"/>
            <p:cNvSpPr/>
            <p:nvPr/>
          </p:nvSpPr>
          <p:spPr>
            <a:xfrm>
              <a:off x="0" y="0"/>
              <a:ext cx="10629265" cy="1426210"/>
            </a:xfrm>
            <a:custGeom>
              <a:rect b="b" l="l" r="r" t="t"/>
              <a:pathLst>
                <a:path extrusionOk="0" h="1426210" w="10629265">
                  <a:moveTo>
                    <a:pt x="10629264" y="1425717"/>
                  </a:moveTo>
                  <a:lnTo>
                    <a:pt x="0" y="1425717"/>
                  </a:lnTo>
                  <a:lnTo>
                    <a:pt x="0" y="0"/>
                  </a:lnTo>
                  <a:lnTo>
                    <a:pt x="10629264" y="0"/>
                  </a:lnTo>
                  <a:lnTo>
                    <a:pt x="10629264" y="1425717"/>
                  </a:lnTo>
                  <a:close/>
                </a:path>
              </a:pathLst>
            </a:custGeom>
            <a:solidFill>
              <a:srgbClr val="00AD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0" name="Google Shape;160;p13"/>
          <p:cNvSpPr txBox="1"/>
          <p:nvPr/>
        </p:nvSpPr>
        <p:spPr>
          <a:xfrm>
            <a:off x="576287" y="1673028"/>
            <a:ext cx="10937875" cy="45371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"Actividades realizadas":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1. Diseño técnico de la red estructurada.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2. Recopilación de requerimientos del cliente.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Cotización y selección de materiales certificados.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4. Instalación de puntos de red, canaletas y racks.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5. Configuración de equipos activos (routers, switches).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6. Pruebas de conectividad y seguridad.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7. Capacitación básica al usuario final.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04775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3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282800">
            <a:spAutoFit/>
          </a:bodyPr>
          <a:lstStyle/>
          <a:p>
            <a:pPr indent="0" lvl="0" marL="235521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EJECUCIÓN DEL PROYECTO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4"/>
          <p:cNvSpPr txBox="1"/>
          <p:nvPr/>
        </p:nvSpPr>
        <p:spPr>
          <a:xfrm>
            <a:off x="668447" y="1956058"/>
            <a:ext cx="10280706" cy="47525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Materiales: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Cable UTP categoría 6   $13.300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Patch panels   $ 150.000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Canaletas y conectores  $ 13.500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Equipos activos (router, switch)  $ 83.000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Herramientas de instalación  $ 120.000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Mano de obra externa: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Técnico especializado en redes 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- Asistente de instalación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4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09664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GASTOS DEL PROYECTO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5"/>
          <p:cNvSpPr txBox="1"/>
          <p:nvPr/>
        </p:nvSpPr>
        <p:spPr>
          <a:xfrm>
            <a:off x="668448" y="1956056"/>
            <a:ext cx="10845800" cy="878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Incluir	aquí	cotizaciones	y	mano	de	obra	externa,	así	como	material fotográfico donde se evidencie el avance del proyecto.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5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40703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EVIDENCIAS FASE EJECUCIÓN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6"/>
          <p:cNvSpPr txBox="1"/>
          <p:nvPr/>
        </p:nvSpPr>
        <p:spPr>
          <a:xfrm>
            <a:off x="519592" y="2043118"/>
            <a:ext cx="11146790" cy="8788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Indique el estado en el que entrega las actividades/productos/servicios a la Institución Educativa o Empresa.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16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242316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RESULTADOS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7"/>
          <p:cNvSpPr txBox="1"/>
          <p:nvPr/>
        </p:nvSpPr>
        <p:spPr>
          <a:xfrm>
            <a:off x="668448" y="1934285"/>
            <a:ext cx="6854190" cy="4521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Incluir aquí evidencias de entrega del proyecto.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7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4541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EVIDENCIAS FASE RESULTADOS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8"/>
          <p:cNvSpPr txBox="1"/>
          <p:nvPr/>
        </p:nvSpPr>
        <p:spPr>
          <a:xfrm>
            <a:off x="383035" y="2022730"/>
            <a:ext cx="114039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Identificar	los aspectos 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más</a:t>
            </a:r>
            <a:r>
              <a:rPr b="0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relevantes de la realización de la etapa productiva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8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21113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CONCLUSIONES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Google Shape;196;p19"/>
          <p:cNvGrpSpPr/>
          <p:nvPr/>
        </p:nvGrpSpPr>
        <p:grpSpPr>
          <a:xfrm>
            <a:off x="9525" y="1343025"/>
            <a:ext cx="12182475" cy="914400"/>
            <a:chOff x="9525" y="1343025"/>
            <a:chExt cx="12182475" cy="914400"/>
          </a:xfrm>
        </p:grpSpPr>
        <p:pic>
          <p:nvPicPr>
            <p:cNvPr id="197" name="Google Shape;197;p1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525" y="1343025"/>
              <a:ext cx="12182475" cy="914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1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525" y="1343025"/>
              <a:ext cx="12182475" cy="9144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9" name="Google Shape;199;p19"/>
          <p:cNvSpPr/>
          <p:nvPr/>
        </p:nvSpPr>
        <p:spPr>
          <a:xfrm>
            <a:off x="9525" y="3438525"/>
            <a:ext cx="12172950" cy="381000"/>
          </a:xfrm>
          <a:custGeom>
            <a:rect b="b" l="l" r="r" t="t"/>
            <a:pathLst>
              <a:path extrusionOk="0" h="381000" w="12172950">
                <a:moveTo>
                  <a:pt x="12172950" y="381000"/>
                </a:moveTo>
                <a:lnTo>
                  <a:pt x="0" y="381000"/>
                </a:lnTo>
                <a:lnTo>
                  <a:pt x="0" y="0"/>
                </a:lnTo>
                <a:lnTo>
                  <a:pt x="12172950" y="0"/>
                </a:lnTo>
                <a:lnTo>
                  <a:pt x="12172950" y="381000"/>
                </a:lnTo>
                <a:close/>
              </a:path>
            </a:pathLst>
          </a:custGeom>
          <a:solidFill>
            <a:srgbClr val="38A800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9"/>
          <p:cNvSpPr txBox="1"/>
          <p:nvPr>
            <p:ph type="title"/>
          </p:nvPr>
        </p:nvSpPr>
        <p:spPr>
          <a:xfrm>
            <a:off x="3941821" y="3281759"/>
            <a:ext cx="4301490" cy="6330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7125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b="0" lang="en-US" sz="3950">
                <a:latin typeface="Arial"/>
                <a:ea typeface="Arial"/>
                <a:cs typeface="Arial"/>
                <a:sym typeface="Arial"/>
              </a:rPr>
              <a:t>G	R	A	C	I	A	S</a:t>
            </a:r>
            <a:endParaRPr sz="3950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1" name="Google Shape;201;p19"/>
          <p:cNvGrpSpPr/>
          <p:nvPr/>
        </p:nvGrpSpPr>
        <p:grpSpPr>
          <a:xfrm>
            <a:off x="9525" y="5267325"/>
            <a:ext cx="12172950" cy="495300"/>
            <a:chOff x="9525" y="5267325"/>
            <a:chExt cx="12172950" cy="495300"/>
          </a:xfrm>
        </p:grpSpPr>
        <p:pic>
          <p:nvPicPr>
            <p:cNvPr id="202" name="Google Shape;202;p1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6953250" y="5276850"/>
              <a:ext cx="1819275" cy="4762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Google Shape;203;p19"/>
            <p:cNvSpPr/>
            <p:nvPr/>
          </p:nvSpPr>
          <p:spPr>
            <a:xfrm>
              <a:off x="9525" y="5267325"/>
              <a:ext cx="12172950" cy="495300"/>
            </a:xfrm>
            <a:custGeom>
              <a:rect b="b" l="l" r="r" t="t"/>
              <a:pathLst>
                <a:path extrusionOk="0" h="495300" w="12172950">
                  <a:moveTo>
                    <a:pt x="12172950" y="495300"/>
                  </a:moveTo>
                  <a:lnTo>
                    <a:pt x="0" y="495300"/>
                  </a:lnTo>
                  <a:lnTo>
                    <a:pt x="0" y="0"/>
                  </a:lnTo>
                  <a:lnTo>
                    <a:pt x="12172950" y="0"/>
                  </a:lnTo>
                  <a:lnTo>
                    <a:pt x="12172950" y="495300"/>
                  </a:lnTo>
                  <a:close/>
                </a:path>
              </a:pathLst>
            </a:custGeom>
            <a:solidFill>
              <a:srgbClr val="38A8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4" name="Google Shape;204;p19"/>
          <p:cNvSpPr txBox="1"/>
          <p:nvPr/>
        </p:nvSpPr>
        <p:spPr>
          <a:xfrm>
            <a:off x="1145793" y="5204618"/>
            <a:ext cx="4361180" cy="55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D4FFC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b="0" i="0" lang="en-US" sz="1400" u="none" cap="none" strike="noStrike">
                <a:solidFill>
                  <a:srgbClr val="648357"/>
                </a:solidFill>
                <a:latin typeface="Arial"/>
                <a:ea typeface="Arial"/>
                <a:cs typeface="Arial"/>
                <a:sym typeface="Arial"/>
              </a:rPr>
              <a:t>inea </a:t>
            </a:r>
            <a:r>
              <a:rPr b="0" i="0" lang="en-US" sz="1400" u="none" cap="none" strike="noStrike">
                <a:solidFill>
                  <a:srgbClr val="509528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0" i="0" lang="en-US" sz="1400" u="none" cap="none" strike="noStrike">
                <a:solidFill>
                  <a:srgbClr val="508A36"/>
                </a:solidFill>
                <a:latin typeface="Arial"/>
                <a:ea typeface="Arial"/>
                <a:cs typeface="Arial"/>
                <a:sym typeface="Arial"/>
              </a:rPr>
              <a:t>e </a:t>
            </a:r>
            <a:r>
              <a:rPr b="0" i="0" lang="en-US" sz="1400" u="none" cap="none" strike="noStrike">
                <a:solidFill>
                  <a:srgbClr val="578038"/>
                </a:solidFill>
                <a:latin typeface="Arial"/>
                <a:ea typeface="Arial"/>
                <a:cs typeface="Arial"/>
                <a:sym typeface="Arial"/>
              </a:rPr>
              <a:t>ate</a:t>
            </a:r>
            <a:r>
              <a:rPr b="0" i="0" lang="en-US" sz="1400" u="none" cap="none" strike="noStrike">
                <a:solidFill>
                  <a:srgbClr val="52A815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b="0" i="0" lang="en-US" sz="1400" u="none" cap="none" strike="noStrike">
                <a:solidFill>
                  <a:srgbClr val="609A41"/>
                </a:solidFill>
                <a:latin typeface="Arial"/>
                <a:ea typeface="Arial"/>
                <a:cs typeface="Arial"/>
                <a:sym typeface="Arial"/>
              </a:rPr>
              <a:t>ciô</a:t>
            </a:r>
            <a:r>
              <a:rPr b="0" i="0" lang="en-US" sz="1400" u="none" cap="none" strike="noStrike">
                <a:solidFill>
                  <a:srgbClr val="549E38"/>
                </a:solidFill>
                <a:latin typeface="Arial"/>
                <a:ea typeface="Arial"/>
                <a:cs typeface="Arial"/>
                <a:sym typeface="Arial"/>
              </a:rPr>
              <a:t>n </a:t>
            </a:r>
            <a:r>
              <a:rPr b="0" i="0" lang="en-US" sz="1400" u="none" cap="none" strike="noStrike">
                <a:solidFill>
                  <a:srgbClr val="49A31F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1400" u="none" cap="none" strike="noStrike">
                <a:solidFill>
                  <a:srgbClr val="499E1F"/>
                </a:solidFill>
                <a:latin typeface="Arial"/>
                <a:ea typeface="Arial"/>
                <a:cs typeface="Arial"/>
                <a:sym typeface="Arial"/>
              </a:rPr>
              <a:t>Ł </a:t>
            </a:r>
            <a:r>
              <a:rPr b="0" i="0" lang="en-US" sz="1400" u="none" cap="none" strike="noStrike">
                <a:solidFill>
                  <a:srgbClr val="4B8A2A"/>
                </a:solidFill>
                <a:latin typeface="Arial"/>
                <a:ea typeface="Arial"/>
                <a:cs typeface="Arial"/>
                <a:sym typeface="Arial"/>
              </a:rPr>
              <a:t>c </a:t>
            </a:r>
            <a:r>
              <a:rPr b="0" i="0" lang="en-US" sz="1400" u="none" cap="none" strike="noStrike">
                <a:solidFill>
                  <a:srgbClr val="387516"/>
                </a:solidFill>
                <a:latin typeface="Arial"/>
                <a:ea typeface="Arial"/>
                <a:cs typeface="Arial"/>
                <a:sym typeface="Arial"/>
              </a:rPr>
              <a:t>iu </a:t>
            </a:r>
            <a:r>
              <a:rPr b="0" i="0" lang="en-US" sz="1400" u="none" cap="none" strike="noStrike">
                <a:solidFill>
                  <a:srgbClr val="41A11F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0" i="0" lang="en-US" sz="1400" u="none" cap="none" strike="noStrike">
                <a:solidFill>
                  <a:srgbClr val="599744"/>
                </a:solidFill>
                <a:latin typeface="Arial"/>
                <a:ea typeface="Arial"/>
                <a:cs typeface="Arial"/>
                <a:sym typeface="Arial"/>
              </a:rPr>
              <a:t>ad</a:t>
            </a:r>
            <a:r>
              <a:rPr b="0" i="0" lang="en-US" sz="1400" u="none" cap="none" strike="noStrike">
                <a:solidFill>
                  <a:srgbClr val="54932A"/>
                </a:solidFill>
                <a:latin typeface="Arial"/>
                <a:ea typeface="Arial"/>
                <a:cs typeface="Arial"/>
                <a:sym typeface="Arial"/>
              </a:rPr>
              <a:t>an</a:t>
            </a:r>
            <a:r>
              <a:rPr b="0" i="0" lang="en-US" sz="1400" u="none" cap="none" strike="noStrike">
                <a:solidFill>
                  <a:srgbClr val="42A10F"/>
                </a:solidFill>
                <a:latin typeface="Arial"/>
                <a:ea typeface="Arial"/>
                <a:cs typeface="Arial"/>
                <a:sym typeface="Arial"/>
              </a:rPr>
              <a:t>a: </a:t>
            </a:r>
            <a:r>
              <a:rPr b="0" i="0" lang="en-US" sz="1400" u="none" cap="none" strike="noStrike">
                <a:solidFill>
                  <a:srgbClr val="50902F"/>
                </a:solidFill>
                <a:latin typeface="Arial"/>
                <a:ea typeface="Arial"/>
                <a:cs typeface="Arial"/>
                <a:sym typeface="Arial"/>
              </a:rPr>
              <a:t>01 </a:t>
            </a:r>
            <a:r>
              <a:rPr b="0" i="0" lang="en-US" sz="1400" u="none" cap="none" strike="noStrike">
                <a:solidFill>
                  <a:srgbClr val="56B523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r>
              <a:rPr b="0" i="0" lang="en-US" sz="1400" u="none" cap="none" strike="noStrike">
                <a:solidFill>
                  <a:srgbClr val="3F932A"/>
                </a:solidFill>
                <a:latin typeface="Arial"/>
                <a:ea typeface="Arial"/>
                <a:cs typeface="Arial"/>
                <a:sym typeface="Arial"/>
              </a:rPr>
              <a:t>000 </a:t>
            </a:r>
            <a:r>
              <a:rPr b="0" i="0" lang="en-US" sz="1400" u="none" cap="none" strike="noStrike">
                <a:solidFill>
                  <a:srgbClr val="338E16"/>
                </a:solidFill>
                <a:latin typeface="Arial"/>
                <a:ea typeface="Arial"/>
                <a:cs typeface="Arial"/>
                <a:sym typeface="Arial"/>
              </a:rPr>
              <a:t>910270 </a:t>
            </a:r>
            <a:r>
              <a:rPr b="0" i="0" lang="en-US" sz="1400" u="none" cap="none" strike="noStrike">
                <a:solidFill>
                  <a:srgbClr val="DAFFC6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b="0" i="0" lang="en-US" sz="1400" u="none" cap="none" strike="noStrike">
                <a:solidFill>
                  <a:srgbClr val="578E2F"/>
                </a:solidFill>
                <a:latin typeface="Arial"/>
                <a:ea typeface="Arial"/>
                <a:cs typeface="Arial"/>
                <a:sym typeface="Arial"/>
              </a:rPr>
              <a:t>inea </a:t>
            </a:r>
            <a:r>
              <a:rPr b="0" i="0" lang="en-US" sz="1400" u="none" cap="none" strike="noStrike">
                <a:solidFill>
                  <a:srgbClr val="528E3A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b="0" i="0" lang="en-US" sz="1400" u="none" cap="none" strike="noStrike">
                <a:solidFill>
                  <a:srgbClr val="4F952A"/>
                </a:solidFill>
                <a:latin typeface="Arial"/>
                <a:ea typeface="Arial"/>
                <a:cs typeface="Arial"/>
                <a:sym typeface="Arial"/>
              </a:rPr>
              <a:t>e </a:t>
            </a:r>
            <a:r>
              <a:rPr b="0" i="0" lang="en-US" sz="1400" u="none" cap="none" strike="noStrike">
                <a:solidFill>
                  <a:srgbClr val="4F9723"/>
                </a:solidFill>
                <a:latin typeface="Arial"/>
                <a:ea typeface="Arial"/>
                <a:cs typeface="Arial"/>
                <a:sym typeface="Arial"/>
              </a:rPr>
              <a:t>ate</a:t>
            </a:r>
            <a:r>
              <a:rPr b="0" i="0" lang="en-US" sz="1400" u="none" cap="none" strike="noStrike">
                <a:solidFill>
                  <a:srgbClr val="469E16"/>
                </a:solidFill>
                <a:latin typeface="Arial"/>
                <a:ea typeface="Arial"/>
                <a:cs typeface="Arial"/>
                <a:sym typeface="Arial"/>
              </a:rPr>
              <a:t>n</a:t>
            </a:r>
            <a:r>
              <a:rPr b="0" i="0" lang="en-US" sz="1400" u="none" cap="none" strike="noStrike">
                <a:solidFill>
                  <a:srgbClr val="62972D"/>
                </a:solidFill>
                <a:latin typeface="Arial"/>
                <a:ea typeface="Arial"/>
                <a:cs typeface="Arial"/>
                <a:sym typeface="Arial"/>
              </a:rPr>
              <a:t>cíô</a:t>
            </a:r>
            <a:r>
              <a:rPr b="0" i="0" lang="en-US" sz="1400" u="none" cap="none" strike="noStrike">
                <a:solidFill>
                  <a:srgbClr val="4FAA2A"/>
                </a:solidFill>
                <a:latin typeface="Arial"/>
                <a:ea typeface="Arial"/>
                <a:cs typeface="Arial"/>
                <a:sym typeface="Arial"/>
              </a:rPr>
              <a:t>n </a:t>
            </a:r>
            <a:r>
              <a:rPr b="0" i="0" lang="en-US" sz="1400" u="none" cap="none" strike="noStrike">
                <a:solidFill>
                  <a:srgbClr val="5E9736"/>
                </a:solidFill>
                <a:latin typeface="Arial"/>
                <a:ea typeface="Arial"/>
                <a:cs typeface="Arial"/>
                <a:sym typeface="Arial"/>
              </a:rPr>
              <a:t>a </a:t>
            </a:r>
            <a:r>
              <a:rPr b="0" i="0" lang="en-US" sz="1400" u="none" cap="none" strike="noStrike">
                <a:solidFill>
                  <a:srgbClr val="549E2B"/>
                </a:solidFill>
                <a:latin typeface="Arial"/>
                <a:ea typeface="Arial"/>
                <a:cs typeface="Arial"/>
                <a:sym typeface="Arial"/>
              </a:rPr>
              <a:t>Ł </a:t>
            </a:r>
            <a:r>
              <a:rPr b="0" i="0" lang="en-US" sz="1400" u="none" cap="none" strike="noStrike">
                <a:solidFill>
                  <a:srgbClr val="499026"/>
                </a:solidFill>
                <a:latin typeface="Arial"/>
                <a:ea typeface="Arial"/>
                <a:cs typeface="Arial"/>
                <a:sym typeface="Arial"/>
              </a:rPr>
              <a:t>e</a:t>
            </a:r>
            <a:r>
              <a:rPr b="0" i="0" lang="en-US" sz="1400" u="none" cap="none" strike="noStrike">
                <a:solidFill>
                  <a:srgbClr val="4B9C00"/>
                </a:solidFill>
                <a:latin typeface="Arial"/>
                <a:ea typeface="Arial"/>
                <a:cs typeface="Arial"/>
                <a:sym typeface="Arial"/>
              </a:rPr>
              <a:t>m </a:t>
            </a:r>
            <a:r>
              <a:rPr b="0" i="0" lang="en-US" sz="1400" u="none" cap="none" strike="noStrike">
                <a:solidFill>
                  <a:srgbClr val="569C1F"/>
                </a:solidFill>
                <a:latin typeface="Arial"/>
                <a:ea typeface="Arial"/>
                <a:cs typeface="Arial"/>
                <a:sym typeface="Arial"/>
              </a:rPr>
              <a:t>pre </a:t>
            </a:r>
            <a:r>
              <a:rPr b="0" i="0" lang="en-US" sz="1400" u="none" cap="none" strike="noStrike">
                <a:solidFill>
                  <a:srgbClr val="569128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b="0" i="0" lang="en-US" sz="1400" u="none" cap="none" strike="noStrike">
                <a:solidFill>
                  <a:srgbClr val="4FA11D"/>
                </a:solidFill>
                <a:latin typeface="Arial"/>
                <a:ea typeface="Arial"/>
                <a:cs typeface="Arial"/>
                <a:sym typeface="Arial"/>
              </a:rPr>
              <a:t>ar </a:t>
            </a:r>
            <a:r>
              <a:rPr b="0" i="0" lang="en-US" sz="1400" u="none" cap="none" strike="noStrike">
                <a:solidFill>
                  <a:srgbClr val="48A305"/>
                </a:solidFill>
                <a:latin typeface="Arial"/>
                <a:ea typeface="Arial"/>
                <a:cs typeface="Arial"/>
                <a:sym typeface="Arial"/>
              </a:rPr>
              <a:t>io: </a:t>
            </a:r>
            <a:r>
              <a:rPr b="0" i="0" lang="en-US" sz="1400" u="none" cap="none" strike="noStrike">
                <a:solidFill>
                  <a:srgbClr val="4F9E1C"/>
                </a:solidFill>
                <a:latin typeface="Arial"/>
                <a:ea typeface="Arial"/>
                <a:cs typeface="Arial"/>
                <a:sym typeface="Arial"/>
              </a:rPr>
              <a:t>01 </a:t>
            </a:r>
            <a:r>
              <a:rPr b="0" i="0" lang="en-US" sz="1400" u="none" cap="none" strike="noStrike">
                <a:solidFill>
                  <a:srgbClr val="489C26"/>
                </a:solidFill>
                <a:latin typeface="Arial"/>
                <a:ea typeface="Arial"/>
                <a:cs typeface="Arial"/>
                <a:sym typeface="Arial"/>
              </a:rPr>
              <a:t>80 </a:t>
            </a:r>
            <a:r>
              <a:rPr b="0" i="0" lang="en-US" sz="1400" u="none" cap="none" strike="noStrike">
                <a:solidFill>
                  <a:srgbClr val="549126"/>
                </a:solidFill>
                <a:latin typeface="Arial"/>
                <a:ea typeface="Arial"/>
                <a:cs typeface="Arial"/>
                <a:sym typeface="Arial"/>
              </a:rPr>
              <a:t>00 </a:t>
            </a:r>
            <a:r>
              <a:rPr b="0" i="0" lang="en-US" sz="1400" u="none" cap="none" strike="noStrike">
                <a:solidFill>
                  <a:srgbClr val="4D972B"/>
                </a:solidFill>
                <a:latin typeface="Arial"/>
                <a:ea typeface="Arial"/>
                <a:cs typeface="Arial"/>
                <a:sym typeface="Arial"/>
              </a:rPr>
              <a:t>91</a:t>
            </a:r>
            <a:r>
              <a:rPr b="0" i="0" lang="en-US" sz="1400" u="none" cap="none" strike="noStrike">
                <a:solidFill>
                  <a:srgbClr val="499703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r>
              <a:rPr b="0" i="0" lang="en-US" sz="1400" u="none" cap="none" strike="noStrike">
                <a:solidFill>
                  <a:srgbClr val="46A116"/>
                </a:solidFill>
                <a:latin typeface="Arial"/>
                <a:ea typeface="Arial"/>
                <a:cs typeface="Arial"/>
                <a:sym typeface="Arial"/>
              </a:rPr>
              <a:t>68 </a:t>
            </a:r>
            <a:r>
              <a:rPr b="0" i="0" lang="en-US" sz="1400" u="none" cap="none" strike="noStrike">
                <a:solidFill>
                  <a:srgbClr val="BFF2B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"/>
          <p:cNvSpPr txBox="1"/>
          <p:nvPr>
            <p:ph type="title"/>
          </p:nvPr>
        </p:nvSpPr>
        <p:spPr>
          <a:xfrm>
            <a:off x="3507382" y="1504756"/>
            <a:ext cx="5170800" cy="14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530225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000000"/>
                </a:solidFill>
              </a:rPr>
              <a:t>Informe Técnico Proyecto Productivo</a:t>
            </a: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11801967" y="134061"/>
            <a:ext cx="274955" cy="152400"/>
          </a:xfrm>
          <a:custGeom>
            <a:rect b="b" l="l" r="r" t="t"/>
            <a:pathLst>
              <a:path extrusionOk="0" h="152400" w="274954">
                <a:moveTo>
                  <a:pt x="274447" y="152377"/>
                </a:moveTo>
                <a:lnTo>
                  <a:pt x="0" y="152377"/>
                </a:lnTo>
                <a:lnTo>
                  <a:pt x="0" y="0"/>
                </a:lnTo>
                <a:lnTo>
                  <a:pt x="274447" y="0"/>
                </a:lnTo>
                <a:lnTo>
                  <a:pt x="274447" y="152377"/>
                </a:lnTo>
                <a:close/>
              </a:path>
            </a:pathLst>
          </a:custGeom>
          <a:solidFill>
            <a:srgbClr val="E6E7E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2"/>
          <p:cNvSpPr txBox="1"/>
          <p:nvPr/>
        </p:nvSpPr>
        <p:spPr>
          <a:xfrm rot="-5400000">
            <a:off x="11913029" y="174308"/>
            <a:ext cx="71120" cy="1422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0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1000" u="none" cap="none" strike="noStrike">
                <a:solidFill>
                  <a:srgbClr val="BDBEBE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7" name="Google Shape;5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92"/>
            <a:ext cx="12191999" cy="685741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2"/>
          <p:cNvSpPr txBox="1"/>
          <p:nvPr/>
        </p:nvSpPr>
        <p:spPr>
          <a:xfrm>
            <a:off x="8690605" y="4824640"/>
            <a:ext cx="2184300" cy="29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050">
            <a:spAutoFit/>
          </a:bodyPr>
          <a:lstStyle/>
          <a:p>
            <a:pPr indent="0" lvl="0" marL="12700" marR="5080" rtl="0" algn="l">
              <a:lnSpc>
                <a:spcPct val="1008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50"/>
              <a:buFont typeface="Arial"/>
              <a:buNone/>
            </a:pPr>
            <a:r>
              <a:t/>
            </a:r>
            <a:endParaRPr b="0" i="0" sz="185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 txBox="1"/>
          <p:nvPr/>
        </p:nvSpPr>
        <p:spPr>
          <a:xfrm>
            <a:off x="2362000" y="2112225"/>
            <a:ext cx="6819300" cy="1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065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-US" sz="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Programa de Formación</a:t>
            </a:r>
            <a:endParaRPr b="1" i="0" sz="3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96010" lvl="0" marL="1108075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-US" sz="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Tecnico </a:t>
            </a:r>
            <a:endParaRPr b="1" i="0" sz="3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096010" lvl="0" marL="1108075" marR="508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-US" sz="3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en sistema teleinformatico </a:t>
            </a:r>
            <a:endParaRPr b="1" i="0" sz="3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2"/>
          <p:cNvSpPr txBox="1"/>
          <p:nvPr/>
        </p:nvSpPr>
        <p:spPr>
          <a:xfrm>
            <a:off x="5663151" y="4612175"/>
            <a:ext cx="1746600" cy="75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9144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Ficha 2910787</a:t>
            </a:r>
            <a:endParaRPr b="0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" name="Google Shape;6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264950" y="3979325"/>
            <a:ext cx="1746550" cy="1746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69539" y="0"/>
            <a:ext cx="1555185" cy="1452562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3"/>
          <p:cNvSpPr txBox="1"/>
          <p:nvPr>
            <p:ph type="title"/>
          </p:nvPr>
        </p:nvSpPr>
        <p:spPr>
          <a:xfrm>
            <a:off x="1203611" y="-214149"/>
            <a:ext cx="9784800" cy="12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551175">
            <a:spAutoFit/>
          </a:bodyPr>
          <a:lstStyle/>
          <a:p>
            <a:pPr indent="0" lvl="0" marL="343789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solidFill>
                  <a:srgbClr val="000000"/>
                </a:solidFill>
              </a:rPr>
              <a:t>Equipo de Trabajo</a:t>
            </a:r>
            <a:endParaRPr/>
          </a:p>
        </p:txBody>
      </p:sp>
      <p:graphicFrame>
        <p:nvGraphicFramePr>
          <p:cNvPr id="68" name="Google Shape;68;p3"/>
          <p:cNvGraphicFramePr/>
          <p:nvPr/>
        </p:nvGraphicFramePr>
        <p:xfrm>
          <a:off x="530634" y="1081241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{8AE25BF1-3123-4A05-BC43-4EC0DA5707F8}</a:tableStyleId>
              </a:tblPr>
              <a:tblGrid>
                <a:gridCol w="4082125"/>
                <a:gridCol w="3036675"/>
                <a:gridCol w="5650275"/>
              </a:tblGrid>
              <a:tr h="1554375">
                <a:tc>
                  <a:txBody>
                    <a:bodyPr/>
                    <a:lstStyle/>
                    <a:p>
                      <a:pPr indent="0" lvl="0" marL="12363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t/>
                      </a:r>
                      <a:endParaRPr b="1" sz="3200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123634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1" lang="en-US" sz="3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Aprendiz</a:t>
                      </a:r>
                      <a:endParaRPr b="1" sz="3200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9525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63A53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	</a:t>
                      </a:r>
                      <a:endParaRPr b="1" sz="2400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b="1" lang="en-US" sz="3200" u="none" cap="none" strike="noStrike">
                          <a:solidFill>
                            <a:srgbClr val="FFFFFF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No. de Identificación</a:t>
                      </a:r>
                      <a:endParaRPr sz="32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9525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63A53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400"/>
                        <a:buFont typeface="Arial"/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b="1" lang="en-US" sz="32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endParaRPr b="1" sz="3200" u="none" cap="none" strike="noStrike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3200"/>
                        <a:buFont typeface="Arial"/>
                        <a:buNone/>
                      </a:pPr>
                      <a:r>
                        <a:rPr b="1" lang="en-US" sz="3200" u="none" cap="none" strike="noStrike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Correo Electrónico</a:t>
                      </a:r>
                      <a:endParaRPr b="1" sz="3200" u="none" cap="none" strike="noStrike">
                        <a:solidFill>
                          <a:srgbClr val="FFFFFF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9525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63A537"/>
                    </a:solidFill>
                  </a:tcPr>
                </a:tc>
              </a:tr>
              <a:tr h="540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Juan Sebastian Gomez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1107853447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gomezmunozj037@gmail.com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40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Daniel Esteban Celorio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1106514670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Danielcelorio30@gmail.com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Faiber Felipe Campo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1109547072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Felipecampo827@gmail.com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8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Natalia Suaza Falla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1104807726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nsuaza770@gmail.com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Ingridt Tatiana Trujillo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1114884510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ingridttatiana.cali2009@gmail.com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5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Samuel Muñoz Rios 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1191213283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samuelmunzzz@gmail.com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8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Jhonny Daniel Ramirez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1104821412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jdannyramirezrenza@gmail.com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8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Brighit Tatiana Córdoba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1108566955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000"/>
                        <a:buFont typeface="Arial"/>
                        <a:buNone/>
                      </a:pPr>
                      <a:r>
                        <a:rPr lang="en-US" sz="30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Gomestatiana874@gmail.com</a:t>
                      </a:r>
                      <a:endParaRPr sz="30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3A537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84137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NOMBRE DE LA EMPRESA</a:t>
            </a:r>
            <a:endParaRPr/>
          </a:p>
        </p:txBody>
      </p:sp>
      <p:sp>
        <p:nvSpPr>
          <p:cNvPr id="74" name="Google Shape;74;p4"/>
          <p:cNvSpPr txBox="1"/>
          <p:nvPr/>
        </p:nvSpPr>
        <p:spPr>
          <a:xfrm>
            <a:off x="1779250" y="3283400"/>
            <a:ext cx="9366900" cy="207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600"/>
              <a:buFont typeface="Arial"/>
              <a:buNone/>
            </a:pPr>
            <a:r>
              <a:rPr b="0" i="0" lang="en-US" sz="10600" u="none" cap="none" strike="noStrike">
                <a:solidFill>
                  <a:srgbClr val="000000"/>
                </a:solidFill>
                <a:latin typeface="Book Antiqua"/>
                <a:ea typeface="Book Antiqua"/>
                <a:cs typeface="Book Antiqua"/>
                <a:sym typeface="Book Antiqua"/>
              </a:rPr>
              <a:t>RTHOTHERS</a:t>
            </a:r>
            <a:endParaRPr b="0" i="0" sz="11500" u="none" cap="none" strike="noStrike">
              <a:solidFill>
                <a:srgbClr val="000000"/>
              </a:solidFill>
              <a:latin typeface="Book Antiqua"/>
              <a:ea typeface="Book Antiqua"/>
              <a:cs typeface="Book Antiqua"/>
              <a:sym typeface="Book Antiqu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5"/>
          <p:cNvSpPr txBox="1"/>
          <p:nvPr/>
        </p:nvSpPr>
        <p:spPr>
          <a:xfrm>
            <a:off x="1172900" y="1879600"/>
            <a:ext cx="10418400" cy="41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en-US" sz="2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Facilitar la conexión y la comunicación segura en hogares y empresas, ofreciendo soluciones tecnológicas confiables, innovadoras y adaptadas a las necesidades de cada cliente. Nos comprometemos a proporcionar herramientas y servicios que garanticen la protección de la información, la estabilidad de las redes y la eficiencia en las comunicaciones, fomentando entornos digitales más productivos, seguros y accesibles. Trabajamos con un enfoque en la calidad, la atención personalizada y la mejora continua, contribuyendo al desarrollo y bienestar de las personas y organizaciones a las que servimos.</a:t>
            </a:r>
            <a:endParaRPr b="0" i="0" sz="2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5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02616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MISIÓN DE LA EMPRESA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6"/>
          <p:cNvSpPr txBox="1"/>
          <p:nvPr/>
        </p:nvSpPr>
        <p:spPr>
          <a:xfrm>
            <a:off x="247529" y="2005050"/>
            <a:ext cx="11607877" cy="43063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b="0" i="0" lang="en-US" sz="3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Ser líderes en el sector, reconocidos por nuestra excelencia y por la satisfacción total de nuestros clientes, ofreciendo soluciones tecnológicas innovadoras que transformen la manera en que hogares y empresas se conectan y comunican. Aspiramos a consolidarnos como la primera opción en servicios de conectividad segura, destacando por nuestra calidad, compromiso y capacidad para anticiparnos a las necesidades del mercado, impulsando así un futuro más interconectado, eficiente y confiable.</a:t>
            </a:r>
            <a:endParaRPr b="0" i="0" sz="3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6"/>
          <p:cNvSpPr txBox="1"/>
          <p:nvPr>
            <p:ph type="ctrTitle"/>
          </p:nvPr>
        </p:nvSpPr>
        <p:spPr>
          <a:xfrm>
            <a:off x="2002135" y="279756"/>
            <a:ext cx="8187729" cy="7584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11252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VISIÓN DE LA EMPRESA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2" name="Google Shape;92;p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0629265" y="1"/>
              <a:ext cx="1562734" cy="14257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4" name="Google Shape;94;p7"/>
            <p:cNvSpPr/>
            <p:nvPr/>
          </p:nvSpPr>
          <p:spPr>
            <a:xfrm>
              <a:off x="0" y="0"/>
              <a:ext cx="10629265" cy="1426210"/>
            </a:xfrm>
            <a:custGeom>
              <a:rect b="b" l="l" r="r" t="t"/>
              <a:pathLst>
                <a:path extrusionOk="0" h="1426210" w="10629265">
                  <a:moveTo>
                    <a:pt x="10629264" y="1425717"/>
                  </a:moveTo>
                  <a:lnTo>
                    <a:pt x="0" y="1425717"/>
                  </a:lnTo>
                  <a:lnTo>
                    <a:pt x="0" y="0"/>
                  </a:lnTo>
                  <a:lnTo>
                    <a:pt x="10629264" y="0"/>
                  </a:lnTo>
                  <a:lnTo>
                    <a:pt x="10629264" y="1425717"/>
                  </a:lnTo>
                  <a:close/>
                </a:path>
              </a:pathLst>
            </a:custGeom>
            <a:solidFill>
              <a:srgbClr val="00AD00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7"/>
          <p:cNvSpPr txBox="1"/>
          <p:nvPr/>
        </p:nvSpPr>
        <p:spPr>
          <a:xfrm flipH="1" rot="2478">
            <a:off x="1754974" y="1590976"/>
            <a:ext cx="8325002" cy="48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Seguridad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Priorizar la protección de la información y la   infraestructura en todas nuestras soluciones y servicios.                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Calidad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Entregar instalaciones y productos certificados, confiables y duraderos que superen expectativas.    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Profesionalismo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Actuamos con ética, transparencia y responsabilidad en cada proyecto, cumpliendo lo que prometemos y respetando los tiempos acordados. 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r>
              <a:rPr b="1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Trabajo en equipo </a:t>
            </a:r>
            <a:r>
              <a:rPr b="0" i="0" lang="en-US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Colaboramos internamente y con nuestros clientes para lograr resultados más efectivos y creativos.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7"/>
          <p:cNvSpPr txBox="1"/>
          <p:nvPr/>
        </p:nvSpPr>
        <p:spPr>
          <a:xfrm>
            <a:off x="8874030" y="2533475"/>
            <a:ext cx="5303700" cy="4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7"/>
          <p:cNvSpPr txBox="1"/>
          <p:nvPr>
            <p:ph type="title"/>
          </p:nvPr>
        </p:nvSpPr>
        <p:spPr>
          <a:xfrm>
            <a:off x="1036085" y="11176"/>
            <a:ext cx="8325000" cy="117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98035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indent="0" lvl="0" marL="1800225" rtl="0" algn="l">
              <a:lnSpc>
                <a:spcPct val="107187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VALORES CORPORATIVOS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36814" y="0"/>
            <a:ext cx="1555185" cy="1452562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8"/>
          <p:cNvSpPr/>
          <p:nvPr/>
        </p:nvSpPr>
        <p:spPr>
          <a:xfrm>
            <a:off x="352775" y="702150"/>
            <a:ext cx="6259830" cy="253365"/>
          </a:xfrm>
          <a:custGeom>
            <a:rect b="b" l="l" r="r" t="t"/>
            <a:pathLst>
              <a:path extrusionOk="0" h="253365" w="6259830">
                <a:moveTo>
                  <a:pt x="6259212" y="252888"/>
                </a:moveTo>
                <a:lnTo>
                  <a:pt x="0" y="252888"/>
                </a:lnTo>
                <a:lnTo>
                  <a:pt x="0" y="0"/>
                </a:lnTo>
                <a:lnTo>
                  <a:pt x="6259212" y="0"/>
                </a:lnTo>
                <a:lnTo>
                  <a:pt x="6259212" y="252888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" name="Google Shape;104;p8"/>
          <p:cNvGrpSpPr/>
          <p:nvPr/>
        </p:nvGrpSpPr>
        <p:grpSpPr>
          <a:xfrm>
            <a:off x="8894446" y="1661375"/>
            <a:ext cx="5284653" cy="6858000"/>
            <a:chOff x="6907346" y="0"/>
            <a:chExt cx="5284653" cy="6858000"/>
          </a:xfrm>
        </p:grpSpPr>
        <p:pic>
          <p:nvPicPr>
            <p:cNvPr id="105" name="Google Shape;105;p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907346" y="0"/>
              <a:ext cx="5284653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" name="Google Shape;106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027833" y="317431"/>
              <a:ext cx="811391" cy="7905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7" name="Google Shape;107;p8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400">
                <a:solidFill>
                  <a:srgbClr val="00AD00"/>
                </a:solidFill>
              </a:rPr>
              <a:t>OBJETIVOS DEL PROYECTO</a:t>
            </a:r>
            <a:endParaRPr sz="4400"/>
          </a:p>
        </p:txBody>
      </p:sp>
      <p:sp>
        <p:nvSpPr>
          <p:cNvPr id="108" name="Google Shape;108;p8"/>
          <p:cNvSpPr txBox="1"/>
          <p:nvPr/>
        </p:nvSpPr>
        <p:spPr>
          <a:xfrm>
            <a:off x="509640" y="1847687"/>
            <a:ext cx="2538600" cy="4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0AD00"/>
                </a:solidFill>
                <a:latin typeface="Calibri"/>
                <a:ea typeface="Calibri"/>
                <a:cs typeface="Calibri"/>
                <a:sym typeface="Calibri"/>
              </a:rPr>
              <a:t>Objetivo General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8"/>
          <p:cNvSpPr txBox="1"/>
          <p:nvPr/>
        </p:nvSpPr>
        <p:spPr>
          <a:xfrm>
            <a:off x="7457515" y="8388226"/>
            <a:ext cx="1849800" cy="4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8"/>
          <p:cNvSpPr txBox="1"/>
          <p:nvPr/>
        </p:nvSpPr>
        <p:spPr>
          <a:xfrm>
            <a:off x="7457514" y="8388226"/>
            <a:ext cx="16764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252095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252095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8"/>
          <p:cNvSpPr txBox="1"/>
          <p:nvPr/>
        </p:nvSpPr>
        <p:spPr>
          <a:xfrm>
            <a:off x="10942990" y="8075667"/>
            <a:ext cx="3236100" cy="44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8"/>
          <p:cNvSpPr txBox="1"/>
          <p:nvPr/>
        </p:nvSpPr>
        <p:spPr>
          <a:xfrm>
            <a:off x="10056901" y="7740076"/>
            <a:ext cx="2158500" cy="8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63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508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8"/>
          <p:cNvSpPr txBox="1"/>
          <p:nvPr/>
        </p:nvSpPr>
        <p:spPr>
          <a:xfrm>
            <a:off x="145325" y="2464550"/>
            <a:ext cx="8575500" cy="37061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Proporcionar soluciones de conectividad confiables y eficientes para satisfacer las necesidades de comunicación y transmisión de datos de sus clientes.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Garantizar la calidad y seguridad en la instalación y mantenimiento de sistemas de cableado estructurado.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Ofrecer servicios personalizados y flexibles para adaptarse a las necesidades es</a:t>
            </a:r>
            <a:r>
              <a:rPr b="0" i="0" lang="en-US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pecíficas de cada cliente.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Mejorar continuamente sus procesos y tecnologías para mantenerse a la vanguardia en la industria.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Fomentar relaciones duraderas con sus clientes, basadas en la confianza, la transparencia y el compromiso con la satisfacción del cliente.</a:t>
            </a:r>
            <a:endParaRPr b="0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508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36814" y="0"/>
            <a:ext cx="1555185" cy="1452562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9"/>
          <p:cNvSpPr/>
          <p:nvPr/>
        </p:nvSpPr>
        <p:spPr>
          <a:xfrm>
            <a:off x="352775" y="702150"/>
            <a:ext cx="6259830" cy="253365"/>
          </a:xfrm>
          <a:custGeom>
            <a:rect b="b" l="l" r="r" t="t"/>
            <a:pathLst>
              <a:path extrusionOk="0" h="253365" w="6259830">
                <a:moveTo>
                  <a:pt x="6259212" y="252888"/>
                </a:moveTo>
                <a:lnTo>
                  <a:pt x="0" y="252888"/>
                </a:lnTo>
                <a:lnTo>
                  <a:pt x="0" y="0"/>
                </a:lnTo>
                <a:lnTo>
                  <a:pt x="6259212" y="0"/>
                </a:lnTo>
                <a:lnTo>
                  <a:pt x="6259212" y="252888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0" name="Google Shape;120;p9"/>
          <p:cNvGrpSpPr/>
          <p:nvPr/>
        </p:nvGrpSpPr>
        <p:grpSpPr>
          <a:xfrm>
            <a:off x="8914579" y="1568675"/>
            <a:ext cx="5284653" cy="4954905"/>
            <a:chOff x="6907346" y="0"/>
            <a:chExt cx="5284653" cy="6858000"/>
          </a:xfrm>
        </p:grpSpPr>
        <p:pic>
          <p:nvPicPr>
            <p:cNvPr id="121" name="Google Shape;121;p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907346" y="0"/>
              <a:ext cx="5284653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1027833" y="317431"/>
              <a:ext cx="811391" cy="79058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3" name="Google Shape;123;p9"/>
          <p:cNvSpPr txBox="1"/>
          <p:nvPr/>
        </p:nvSpPr>
        <p:spPr>
          <a:xfrm>
            <a:off x="509650" y="1719650"/>
            <a:ext cx="7918500" cy="44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00AD00"/>
                </a:solidFill>
                <a:latin typeface="Calibri"/>
                <a:ea typeface="Calibri"/>
                <a:cs typeface="Calibri"/>
                <a:sym typeface="Calibri"/>
              </a:rPr>
              <a:t>Objetivos Específicos</a:t>
            </a:r>
            <a:endParaRPr b="0" i="0" sz="2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proyecto busca diseñar, instalar y mantener redes de cableado estructurado modernas y seguras, garantizando conectividad rápida y confiable en hogares y empresas.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36195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Realizar mantenimiento preventivo y correctivo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361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Implementar soluciones de conectividad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361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Diseñar y planificar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9250" lvl="0" marL="3619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AutoNum type="arabicPeriod"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Instalar sistemas de cableado</a:t>
            </a:r>
            <a:endParaRPr b="0" i="0" sz="2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9"/>
          <p:cNvSpPr txBox="1"/>
          <p:nvPr>
            <p:ph type="title"/>
          </p:nvPr>
        </p:nvSpPr>
        <p:spPr>
          <a:xfrm>
            <a:off x="359661" y="11176"/>
            <a:ext cx="9784860" cy="12953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3220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400">
                <a:solidFill>
                  <a:srgbClr val="00AD00"/>
                </a:solidFill>
              </a:rPr>
              <a:t>OBJETIVOS DEL PROYECTO</a:t>
            </a:r>
            <a:endParaRPr sz="4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2025-08-01T06:01:03Z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2025-08-01T00:00:00Z</vt:filetime>
  </property>
  <property fmtid="{D5CDD505-2E9C-101B-9397-08002B2CF9AE}" pid="3" name="Creator">
    <vt:lpwstr>Google</vt:lpwstr>
  </property>
  <property fmtid="{D5CDD505-2E9C-101B-9397-08002B2CF9AE}" pid="4" name="LastSaved">
    <vt:filetime>2025-08-01T00:00:00Z</vt:filetime>
  </property>
</Properties>
</file>