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28" r:id="rId1"/>
  </p:sldMasterIdLst>
  <p:notesMasterIdLst>
    <p:notesMasterId r:id="rId5"/>
  </p:notesMasterIdLst>
  <p:sldIdLst>
    <p:sldId id="256" r:id="rId2"/>
    <p:sldId id="378" r:id="rId3"/>
    <p:sldId id="376" r:id="rId4"/>
  </p:sldIdLst>
  <p:sldSz cx="18288000" cy="10287000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Poppins" panose="00000500000000000000" pitchFamily="2" charset="0"/>
      <p:regular r:id="rId10"/>
      <p:bold r:id="rId11"/>
      <p:italic r:id="rId12"/>
      <p:boldItalic r:id="rId13"/>
    </p:embeddedFont>
    <p:embeddedFont>
      <p:font typeface="Trebuchet MS" panose="020B0603020202020204" pitchFamily="34" charset="0"/>
      <p:regular r:id="rId14"/>
      <p:bold r:id="rId15"/>
      <p:italic r:id="rId16"/>
      <p:boldItalic r:id="rId17"/>
    </p:embeddedFont>
    <p:embeddedFont>
      <p:font typeface="Wingdings 3" panose="05040102010807070707" pitchFamily="18" charset="2"/>
      <p:regular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Ladino" initials="ML" lastIdx="2" clrIdx="0">
    <p:extLst>
      <p:ext uri="{19B8F6BF-5375-455C-9EA6-DF929625EA0E}">
        <p15:presenceInfo xmlns:p15="http://schemas.microsoft.com/office/powerpoint/2012/main" userId="a309808294af912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9F1"/>
    <a:srgbClr val="F29F05"/>
    <a:srgbClr val="FE918E"/>
    <a:srgbClr val="FEB979"/>
    <a:srgbClr val="E59C58"/>
    <a:srgbClr val="FFF15A"/>
    <a:srgbClr val="A5B6CC"/>
    <a:srgbClr val="FFFFFF"/>
    <a:srgbClr val="FF6600"/>
    <a:srgbClr val="F7A1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4622" autoAdjust="0"/>
  </p:normalViewPr>
  <p:slideViewPr>
    <p:cSldViewPr>
      <p:cViewPr varScale="1">
        <p:scale>
          <a:sx n="46" d="100"/>
          <a:sy n="46" d="100"/>
        </p:scale>
        <p:origin x="77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23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08.07.2026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12700"/>
            <a:ext cx="18288000" cy="10299701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0601" y="3606801"/>
            <a:ext cx="11650404" cy="2469453"/>
          </a:xfrm>
        </p:spPr>
        <p:txBody>
          <a:bodyPr anchor="b">
            <a:noAutofit/>
          </a:bodyPr>
          <a:lstStyle>
            <a:lvl1pPr algn="r">
              <a:defRPr sz="81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0601" y="6076250"/>
            <a:ext cx="11650404" cy="164534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571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914400"/>
            <a:ext cx="12895002" cy="51054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05600"/>
            <a:ext cx="12895002" cy="2356443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49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1" y="914400"/>
            <a:ext cx="12141201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49209" y="5448300"/>
            <a:ext cx="10836786" cy="5715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05600"/>
            <a:ext cx="12895002" cy="2356443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12805" y="1185567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339517" y="4329834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57328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2897982"/>
            <a:ext cx="12895002" cy="3893190"/>
          </a:xfrm>
        </p:spPr>
        <p:txBody>
          <a:bodyPr anchor="b">
            <a:normAutofit/>
          </a:bodyPr>
          <a:lstStyle>
            <a:lvl1pPr algn="l">
              <a:defRPr sz="66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79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1" y="914400"/>
            <a:ext cx="12141201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15999" y="6019800"/>
            <a:ext cx="12895004" cy="7713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12805" y="1185567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339517" y="4329834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5555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914400"/>
            <a:ext cx="12882305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15999" y="6019800"/>
            <a:ext cx="12895004" cy="7713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accent1"/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339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583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951510" y="914399"/>
            <a:ext cx="1957115" cy="7877177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003" y="914400"/>
            <a:ext cx="10590225" cy="78771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689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659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4051301"/>
            <a:ext cx="12895002" cy="2739872"/>
          </a:xfrm>
        </p:spPr>
        <p:txBody>
          <a:bodyPr anchor="b"/>
          <a:lstStyle>
            <a:lvl1pPr algn="l">
              <a:defRPr sz="6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1290600"/>
          </a:xfrm>
        </p:spPr>
        <p:txBody>
          <a:bodyPr anchor="t"/>
          <a:lstStyle>
            <a:lvl1pPr marL="0" indent="0" algn="l">
              <a:buNone/>
              <a:defRPr sz="3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30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2" y="3240884"/>
            <a:ext cx="6276053" cy="582115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34955" y="3240884"/>
            <a:ext cx="6276051" cy="58211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923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3618" y="3241475"/>
            <a:ext cx="6278435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3618" y="4105868"/>
            <a:ext cx="6278435" cy="4956176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32575" y="3241475"/>
            <a:ext cx="6278427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32577" y="4105868"/>
            <a:ext cx="6278426" cy="4956176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669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1" y="914400"/>
            <a:ext cx="12895002" cy="19812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5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52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1" y="2247906"/>
            <a:ext cx="5781792" cy="1917699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0692" y="772387"/>
            <a:ext cx="6770312" cy="8289656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1" y="4165604"/>
            <a:ext cx="5781792" cy="3876674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685595" indent="0">
              <a:buNone/>
              <a:defRPr sz="2100"/>
            </a:lvl2pPr>
            <a:lvl3pPr marL="1371189" indent="0">
              <a:buNone/>
              <a:defRPr sz="1800"/>
            </a:lvl3pPr>
            <a:lvl4pPr marL="2056784" indent="0">
              <a:buNone/>
              <a:defRPr sz="1500"/>
            </a:lvl4pPr>
            <a:lvl5pPr marL="2742377" indent="0">
              <a:buNone/>
              <a:defRPr sz="1500"/>
            </a:lvl5pPr>
            <a:lvl6pPr marL="3427971" indent="0">
              <a:buNone/>
              <a:defRPr sz="1500"/>
            </a:lvl6pPr>
            <a:lvl7pPr marL="4113566" indent="0">
              <a:buNone/>
              <a:defRPr sz="1500"/>
            </a:lvl7pPr>
            <a:lvl8pPr marL="4799160" indent="0">
              <a:buNone/>
              <a:defRPr sz="1500"/>
            </a:lvl8pPr>
            <a:lvl9pPr marL="5484755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925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2" y="7200900"/>
            <a:ext cx="12895001" cy="85010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6001" y="914400"/>
            <a:ext cx="12895002" cy="576857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2" y="8051007"/>
            <a:ext cx="12895001" cy="101103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87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12700"/>
            <a:ext cx="18288000" cy="10299701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16001" y="914400"/>
            <a:ext cx="12895002" cy="198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1" y="3240884"/>
            <a:ext cx="12895002" cy="5821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807700" y="9062044"/>
            <a:ext cx="136790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1" y="9062044"/>
            <a:ext cx="9446418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85995" y="9062044"/>
            <a:ext cx="102500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6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685800" rtl="0" eaLnBrk="1" latinLnBrk="0" hangingPunct="1">
        <a:spcBef>
          <a:spcPct val="0"/>
        </a:spcBef>
        <a:buNone/>
        <a:defRPr sz="5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514350" indent="-514350" algn="l" defTabSz="685800" rtl="0" eaLnBrk="1" latinLnBrk="0" hangingPunct="1"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2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714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400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30861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Vista de una ciudad desde lo alto de una montaña&#10;&#10;El contenido generado por IA puede ser incorrecto.">
            <a:extLst>
              <a:ext uri="{FF2B5EF4-FFF2-40B4-BE49-F238E27FC236}">
                <a16:creationId xmlns:a16="http://schemas.microsoft.com/office/drawing/2014/main" id="{0414F14E-8D0E-89CF-2AEC-356AB0D630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74"/>
          <a:stretch/>
        </p:blipFill>
        <p:spPr>
          <a:xfrm>
            <a:off x="0" y="0"/>
            <a:ext cx="18323843" cy="1063107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25937" y="-1"/>
            <a:ext cx="18349780" cy="10631075"/>
            <a:chOff x="0" y="0"/>
            <a:chExt cx="4875675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75675" cy="2709333"/>
            </a:xfrm>
            <a:custGeom>
              <a:avLst/>
              <a:gdLst/>
              <a:ahLst/>
              <a:cxnLst/>
              <a:rect l="l" t="t" r="r" b="b"/>
              <a:pathLst>
                <a:path w="4875675" h="2709333">
                  <a:moveTo>
                    <a:pt x="0" y="0"/>
                  </a:moveTo>
                  <a:lnTo>
                    <a:pt x="4875675" y="0"/>
                  </a:lnTo>
                  <a:lnTo>
                    <a:pt x="4875675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69804"/>
              </a:srgbClr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75675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  <a:p>
              <a:pPr algn="ctr">
                <a:lnSpc>
                  <a:spcPts val="2659"/>
                </a:lnSpc>
              </a:pPr>
              <a:endParaRPr/>
            </a:p>
            <a:p>
              <a:pPr algn="ctr">
                <a:lnSpc>
                  <a:spcPts val="2659"/>
                </a:lnSpc>
              </a:pPr>
              <a:endParaRPr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7285526" y="9345660"/>
            <a:ext cx="3853870" cy="794026"/>
          </a:xfrm>
          <a:custGeom>
            <a:avLst/>
            <a:gdLst/>
            <a:ahLst/>
            <a:cxnLst/>
            <a:rect l="l" t="t" r="r" b="b"/>
            <a:pathLst>
              <a:path w="3853870" h="794026">
                <a:moveTo>
                  <a:pt x="0" y="0"/>
                </a:moveTo>
                <a:lnTo>
                  <a:pt x="3853870" y="0"/>
                </a:lnTo>
                <a:lnTo>
                  <a:pt x="3853870" y="794026"/>
                </a:lnTo>
                <a:lnTo>
                  <a:pt x="0" y="7940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2"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" name="TextBox 8"/>
          <p:cNvSpPr txBox="1"/>
          <p:nvPr/>
        </p:nvSpPr>
        <p:spPr>
          <a:xfrm>
            <a:off x="8208968" y="8467787"/>
            <a:ext cx="2042517" cy="4263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 dirty="0">
                <a:solidFill>
                  <a:srgbClr val="FFFFFF"/>
                </a:solidFill>
                <a:latin typeface="Poppins" panose="00000500000000000000" pitchFamily="2" charset="0"/>
                <a:ea typeface="Open Sans Bold"/>
                <a:cs typeface="Poppins" panose="00000500000000000000" pitchFamily="2" charset="0"/>
                <a:sym typeface="Open Sans Bold"/>
              </a:rPr>
              <a:t>Julio 2026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733462" y="6079137"/>
            <a:ext cx="10957998" cy="5473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68"/>
              </a:lnSpc>
            </a:pPr>
            <a:r>
              <a:rPr lang="es-CO" sz="3192" noProof="0" dirty="0">
                <a:solidFill>
                  <a:srgbClr val="FFFFFF"/>
                </a:solidFill>
                <a:latin typeface="Poppins" panose="00000500000000000000" pitchFamily="2" charset="0"/>
                <a:ea typeface="Open Sans Bold"/>
                <a:cs typeface="Poppins" panose="00000500000000000000" pitchFamily="2" charset="0"/>
                <a:sym typeface="Open Sans Bold"/>
              </a:rPr>
              <a:t>Subdirección de Innovación y Productividad</a:t>
            </a:r>
          </a:p>
        </p:txBody>
      </p:sp>
      <p:pic>
        <p:nvPicPr>
          <p:cNvPr id="13" name="Imagen 12" descr="Logotipo&#10;&#10;El contenido generado por IA puede ser incorrecto.">
            <a:extLst>
              <a:ext uri="{FF2B5EF4-FFF2-40B4-BE49-F238E27FC236}">
                <a16:creationId xmlns:a16="http://schemas.microsoft.com/office/drawing/2014/main" id="{087CBCE1-6ED9-1E90-6B30-61A976FE7E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939" y="1754335"/>
            <a:ext cx="7216574" cy="38548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Texto&#10;&#10;El contenido generado por IA puede ser incorrecto.">
            <a:extLst>
              <a:ext uri="{FF2B5EF4-FFF2-40B4-BE49-F238E27FC236}">
                <a16:creationId xmlns:a16="http://schemas.microsoft.com/office/drawing/2014/main" id="{FCFEF8D8-8FB5-3D4A-1A3A-CBC873ABE4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50000"/>
          </a:blip>
          <a:stretch>
            <a:fillRect/>
          </a:stretch>
        </p:blipFill>
        <p:spPr>
          <a:xfrm>
            <a:off x="15051489" y="9486900"/>
            <a:ext cx="2866148" cy="600742"/>
          </a:xfrm>
          <a:prstGeom prst="rect">
            <a:avLst/>
          </a:prstGeom>
        </p:spPr>
      </p:pic>
      <p:sp>
        <p:nvSpPr>
          <p:cNvPr id="13" name="Freeform 28" descr="Una señal de alto  Descripción generada automáticamente con confianza media">
            <a:extLst>
              <a:ext uri="{FF2B5EF4-FFF2-40B4-BE49-F238E27FC236}">
                <a16:creationId xmlns:a16="http://schemas.microsoft.com/office/drawing/2014/main" id="{D2869691-014D-B586-D13D-CD57E0071583}"/>
              </a:ext>
            </a:extLst>
          </p:cNvPr>
          <p:cNvSpPr/>
          <p:nvPr/>
        </p:nvSpPr>
        <p:spPr>
          <a:xfrm>
            <a:off x="283702" y="9668356"/>
            <a:ext cx="882021" cy="470528"/>
          </a:xfrm>
          <a:custGeom>
            <a:avLst/>
            <a:gdLst/>
            <a:ahLst/>
            <a:cxnLst/>
            <a:rect l="l" t="t" r="r" b="b"/>
            <a:pathLst>
              <a:path w="882021" h="470528">
                <a:moveTo>
                  <a:pt x="0" y="0"/>
                </a:moveTo>
                <a:lnTo>
                  <a:pt x="882021" y="0"/>
                </a:lnTo>
                <a:lnTo>
                  <a:pt x="882021" y="470527"/>
                </a:lnTo>
                <a:lnTo>
                  <a:pt x="0" y="4705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4"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2" name="TextBox 50">
            <a:extLst>
              <a:ext uri="{FF2B5EF4-FFF2-40B4-BE49-F238E27FC236}">
                <a16:creationId xmlns:a16="http://schemas.microsoft.com/office/drawing/2014/main" id="{F058CB50-7197-E6E2-77AF-9AB33EDC4337}"/>
              </a:ext>
            </a:extLst>
          </p:cNvPr>
          <p:cNvSpPr txBox="1"/>
          <p:nvPr/>
        </p:nvSpPr>
        <p:spPr>
          <a:xfrm>
            <a:off x="2024742" y="534846"/>
            <a:ext cx="10882861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s-CO" sz="4800" b="1" noProof="0" dirty="0">
                <a:solidFill>
                  <a:srgbClr val="C00000"/>
                </a:solidFill>
                <a:latin typeface="Poppins" panose="00000500000000000000" pitchFamily="2" charset="0"/>
                <a:ea typeface="Open Sans Bold"/>
                <a:cs typeface="Poppins" panose="00000500000000000000" pitchFamily="2" charset="0"/>
                <a:sym typeface="Open Sans Bold"/>
              </a:rPr>
              <a:t>Corazón productivo de Restrepo</a:t>
            </a: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CC1A610F-FF24-4A8D-8628-7CA4622BE59A}"/>
              </a:ext>
            </a:extLst>
          </p:cNvPr>
          <p:cNvSpPr/>
          <p:nvPr/>
        </p:nvSpPr>
        <p:spPr>
          <a:xfrm>
            <a:off x="1600200" y="1790700"/>
            <a:ext cx="11887200" cy="3352800"/>
          </a:xfrm>
          <a:prstGeom prst="roundRect">
            <a:avLst/>
          </a:prstGeom>
          <a:noFill/>
          <a:effectLst>
            <a:outerShdw blurRad="50800" dist="50800" dir="5400000" algn="ctr" rotWithShape="0">
              <a:srgbClr val="00206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283EEAB-440D-4DFB-AF74-A25D4E16749E}"/>
              </a:ext>
            </a:extLst>
          </p:cNvPr>
          <p:cNvSpPr txBox="1"/>
          <p:nvPr/>
        </p:nvSpPr>
        <p:spPr>
          <a:xfrm>
            <a:off x="2057400" y="2247900"/>
            <a:ext cx="1088286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800" dirty="0"/>
              <a:t>Desde el programa BPC en el corazón productivo de Restrepo se proyecta para el segundo semestre del 2026 hacer intervención a los empresarios inscritos en el programa para fortalecer la industria de cuero, calzado y marroquinería en términos de conexiones de mercado, vinculación de nuevos empresarios al BCP y fortalecimiento empresaria a través de Asistencias Técnicas. </a:t>
            </a:r>
            <a:endParaRPr lang="es-CO" sz="2800" dirty="0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7E024857-22FE-4A1D-B857-D063119BFE58}"/>
              </a:ext>
            </a:extLst>
          </p:cNvPr>
          <p:cNvSpPr/>
          <p:nvPr/>
        </p:nvSpPr>
        <p:spPr>
          <a:xfrm>
            <a:off x="2064327" y="6362700"/>
            <a:ext cx="3505200" cy="2285999"/>
          </a:xfrm>
          <a:prstGeom prst="roundRect">
            <a:avLst/>
          </a:prstGeom>
          <a:solidFill>
            <a:srgbClr val="C6D9F1"/>
          </a:solidFill>
          <a:effectLst>
            <a:outerShdw blurRad="50800" dist="50800" dir="5400000" algn="ctr" rotWithShape="0">
              <a:srgbClr val="00206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84541FC0-B42F-4678-8D1D-7F6A3C2FC515}"/>
              </a:ext>
            </a:extLst>
          </p:cNvPr>
          <p:cNvSpPr/>
          <p:nvPr/>
        </p:nvSpPr>
        <p:spPr>
          <a:xfrm>
            <a:off x="6096000" y="6366164"/>
            <a:ext cx="3505200" cy="2285999"/>
          </a:xfrm>
          <a:prstGeom prst="roundRect">
            <a:avLst/>
          </a:prstGeom>
          <a:solidFill>
            <a:srgbClr val="C6D9F1"/>
          </a:solidFill>
          <a:effectLst>
            <a:outerShdw blurRad="50800" dist="50800" dir="5400000" algn="ctr" rotWithShape="0">
              <a:srgbClr val="00206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TextBox 50">
            <a:extLst>
              <a:ext uri="{FF2B5EF4-FFF2-40B4-BE49-F238E27FC236}">
                <a16:creationId xmlns:a16="http://schemas.microsoft.com/office/drawing/2014/main" id="{E497995E-71FF-4501-9103-17125975BDC2}"/>
              </a:ext>
            </a:extLst>
          </p:cNvPr>
          <p:cNvSpPr txBox="1"/>
          <p:nvPr/>
        </p:nvSpPr>
        <p:spPr>
          <a:xfrm>
            <a:off x="2057399" y="5415075"/>
            <a:ext cx="10882861" cy="6822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s-CO" sz="3600" noProof="0" dirty="0">
                <a:solidFill>
                  <a:srgbClr val="C00000"/>
                </a:solidFill>
                <a:latin typeface="Poppins" panose="00000500000000000000" pitchFamily="2" charset="0"/>
                <a:ea typeface="Open Sans Bold"/>
                <a:cs typeface="Poppins" panose="00000500000000000000" pitchFamily="2" charset="0"/>
                <a:sym typeface="Open Sans Bold"/>
              </a:rPr>
              <a:t>Conexiones de Mercado BCP</a:t>
            </a: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47BB6390-A363-4F26-87F8-958972015F5E}"/>
              </a:ext>
            </a:extLst>
          </p:cNvPr>
          <p:cNvSpPr/>
          <p:nvPr/>
        </p:nvSpPr>
        <p:spPr>
          <a:xfrm>
            <a:off x="10134600" y="6362699"/>
            <a:ext cx="3505200" cy="2285999"/>
          </a:xfrm>
          <a:prstGeom prst="roundRect">
            <a:avLst/>
          </a:prstGeom>
          <a:solidFill>
            <a:srgbClr val="C6D9F1"/>
          </a:solidFill>
          <a:effectLst>
            <a:outerShdw blurRad="50800" dist="50800" dir="5400000" algn="ctr" rotWithShape="0">
              <a:srgbClr val="00206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AE6C1B-6F41-4F48-BE9E-66E13E64BAEF}"/>
              </a:ext>
            </a:extLst>
          </p:cNvPr>
          <p:cNvSpPr txBox="1"/>
          <p:nvPr/>
        </p:nvSpPr>
        <p:spPr>
          <a:xfrm>
            <a:off x="2559134" y="7167143"/>
            <a:ext cx="2530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/>
              <a:t>NEXT CART</a:t>
            </a:r>
            <a:endParaRPr lang="es-CO" sz="3200" b="1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982FD7B-4383-41B7-9686-DDCAEACCB3C8}"/>
              </a:ext>
            </a:extLst>
          </p:cNvPr>
          <p:cNvSpPr txBox="1"/>
          <p:nvPr/>
        </p:nvSpPr>
        <p:spPr>
          <a:xfrm>
            <a:off x="6613567" y="6920923"/>
            <a:ext cx="2530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/>
              <a:t>FERIA DEL AUTOMOVIL</a:t>
            </a:r>
            <a:endParaRPr lang="es-CO" sz="32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354BC66-A55F-4CA4-889E-E0F5D6F1D68D}"/>
              </a:ext>
            </a:extLst>
          </p:cNvPr>
          <p:cNvSpPr txBox="1"/>
          <p:nvPr/>
        </p:nvSpPr>
        <p:spPr>
          <a:xfrm>
            <a:off x="10319658" y="7167144"/>
            <a:ext cx="3352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/>
              <a:t>EXPO 2 RUEDAS</a:t>
            </a:r>
            <a:endParaRPr lang="es-CO" sz="3200" b="1" dirty="0"/>
          </a:p>
        </p:txBody>
      </p:sp>
    </p:spTree>
    <p:extLst>
      <p:ext uri="{BB962C8B-B14F-4D97-AF65-F5344CB8AC3E}">
        <p14:creationId xmlns:p14="http://schemas.microsoft.com/office/powerpoint/2010/main" val="4160939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Texto&#10;&#10;El contenido generado por IA puede ser incorrecto.">
            <a:extLst>
              <a:ext uri="{FF2B5EF4-FFF2-40B4-BE49-F238E27FC236}">
                <a16:creationId xmlns:a16="http://schemas.microsoft.com/office/drawing/2014/main" id="{FCFEF8D8-8FB5-3D4A-1A3A-CBC873ABE4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50000"/>
          </a:blip>
          <a:stretch>
            <a:fillRect/>
          </a:stretch>
        </p:blipFill>
        <p:spPr>
          <a:xfrm>
            <a:off x="15051489" y="9486900"/>
            <a:ext cx="2866148" cy="600742"/>
          </a:xfrm>
          <a:prstGeom prst="rect">
            <a:avLst/>
          </a:prstGeom>
        </p:spPr>
      </p:pic>
      <p:sp>
        <p:nvSpPr>
          <p:cNvPr id="13" name="Freeform 28" descr="Una señal de alto  Descripción generada automáticamente con confianza media">
            <a:extLst>
              <a:ext uri="{FF2B5EF4-FFF2-40B4-BE49-F238E27FC236}">
                <a16:creationId xmlns:a16="http://schemas.microsoft.com/office/drawing/2014/main" id="{D2869691-014D-B586-D13D-CD57E0071583}"/>
              </a:ext>
            </a:extLst>
          </p:cNvPr>
          <p:cNvSpPr/>
          <p:nvPr/>
        </p:nvSpPr>
        <p:spPr>
          <a:xfrm>
            <a:off x="283702" y="9668356"/>
            <a:ext cx="882021" cy="470528"/>
          </a:xfrm>
          <a:custGeom>
            <a:avLst/>
            <a:gdLst/>
            <a:ahLst/>
            <a:cxnLst/>
            <a:rect l="l" t="t" r="r" b="b"/>
            <a:pathLst>
              <a:path w="882021" h="470528">
                <a:moveTo>
                  <a:pt x="0" y="0"/>
                </a:moveTo>
                <a:lnTo>
                  <a:pt x="882021" y="0"/>
                </a:lnTo>
                <a:lnTo>
                  <a:pt x="882021" y="470527"/>
                </a:lnTo>
                <a:lnTo>
                  <a:pt x="0" y="4705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4"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6" name="TextBox 50">
            <a:extLst>
              <a:ext uri="{FF2B5EF4-FFF2-40B4-BE49-F238E27FC236}">
                <a16:creationId xmlns:a16="http://schemas.microsoft.com/office/drawing/2014/main" id="{8AEB5AE2-2F31-4EDD-A149-577B347AA924}"/>
              </a:ext>
            </a:extLst>
          </p:cNvPr>
          <p:cNvSpPr txBox="1"/>
          <p:nvPr/>
        </p:nvSpPr>
        <p:spPr>
          <a:xfrm>
            <a:off x="2024742" y="534846"/>
            <a:ext cx="10882861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s-CO" sz="4800" b="1" noProof="0" dirty="0">
                <a:solidFill>
                  <a:srgbClr val="C00000"/>
                </a:solidFill>
                <a:latin typeface="Poppins" panose="00000500000000000000" pitchFamily="2" charset="0"/>
                <a:ea typeface="Open Sans Bold"/>
                <a:cs typeface="Poppins" panose="00000500000000000000" pitchFamily="2" charset="0"/>
                <a:sym typeface="Open Sans Bold"/>
              </a:rPr>
              <a:t>Corazón productivo de Restrepo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B258C481-BC12-4EA7-ACC3-33AFB176CD85}"/>
              </a:ext>
            </a:extLst>
          </p:cNvPr>
          <p:cNvSpPr/>
          <p:nvPr/>
        </p:nvSpPr>
        <p:spPr>
          <a:xfrm>
            <a:off x="752540" y="1508749"/>
            <a:ext cx="10882861" cy="2852730"/>
          </a:xfrm>
          <a:prstGeom prst="roundRect">
            <a:avLst/>
          </a:prstGeom>
          <a:noFill/>
          <a:effectLst>
            <a:outerShdw blurRad="50800" dist="50800" dir="5400000" algn="ctr" rotWithShape="0">
              <a:srgbClr val="00206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4D74D4B-ECCC-4EE5-BE44-006131450D64}"/>
              </a:ext>
            </a:extLst>
          </p:cNvPr>
          <p:cNvSpPr txBox="1"/>
          <p:nvPr/>
        </p:nvSpPr>
        <p:spPr>
          <a:xfrm>
            <a:off x="990600" y="1683823"/>
            <a:ext cx="106448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800" dirty="0"/>
              <a:t>En el marco del acuerdo llevando a cabo entre el concejo de Bogotá, la SDDE y los empresarios del corazón productivo de Restrepo, se proyecta realiza una feria denominada Expo -  Retrepo, donde permita visibilizar y posicionar tanto los productos, marcas y empresas de la industria cuero, calzado y marroquinería. </a:t>
            </a:r>
            <a:endParaRPr lang="es-CO" sz="2800" dirty="0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9449EA77-0A65-4994-A5C3-48D1EB870FDE}"/>
              </a:ext>
            </a:extLst>
          </p:cNvPr>
          <p:cNvSpPr/>
          <p:nvPr/>
        </p:nvSpPr>
        <p:spPr>
          <a:xfrm>
            <a:off x="13618029" y="1580408"/>
            <a:ext cx="3505200" cy="2285999"/>
          </a:xfrm>
          <a:prstGeom prst="roundRect">
            <a:avLst/>
          </a:prstGeom>
          <a:solidFill>
            <a:srgbClr val="C6D9F1"/>
          </a:solidFill>
          <a:effectLst>
            <a:outerShdw blurRad="50800" dist="50800" dir="5400000" algn="ctr" rotWithShape="0">
              <a:srgbClr val="00206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29E4E77-BE02-4FF5-80BA-1FCD94D894CF}"/>
              </a:ext>
            </a:extLst>
          </p:cNvPr>
          <p:cNvSpPr txBox="1"/>
          <p:nvPr/>
        </p:nvSpPr>
        <p:spPr>
          <a:xfrm>
            <a:off x="13672458" y="1950306"/>
            <a:ext cx="34507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/>
              <a:t>EXPO-RESTREPO</a:t>
            </a:r>
          </a:p>
          <a:p>
            <a:r>
              <a:rPr lang="es-MX" sz="3200" b="1" dirty="0"/>
              <a:t>PARQUE 93</a:t>
            </a:r>
            <a:endParaRPr lang="es-CO" sz="3200" b="1" dirty="0"/>
          </a:p>
        </p:txBody>
      </p:sp>
      <p:sp>
        <p:nvSpPr>
          <p:cNvPr id="2" name="Flecha: a la derecha 1">
            <a:extLst>
              <a:ext uri="{FF2B5EF4-FFF2-40B4-BE49-F238E27FC236}">
                <a16:creationId xmlns:a16="http://schemas.microsoft.com/office/drawing/2014/main" id="{023049E2-BFA0-49A4-942F-D60FD269AB35}"/>
              </a:ext>
            </a:extLst>
          </p:cNvPr>
          <p:cNvSpPr/>
          <p:nvPr/>
        </p:nvSpPr>
        <p:spPr>
          <a:xfrm>
            <a:off x="11996057" y="2310676"/>
            <a:ext cx="1338943" cy="6822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TextBox 50">
            <a:extLst>
              <a:ext uri="{FF2B5EF4-FFF2-40B4-BE49-F238E27FC236}">
                <a16:creationId xmlns:a16="http://schemas.microsoft.com/office/drawing/2014/main" id="{D87B40E9-62E1-40B7-94B2-215452D7282A}"/>
              </a:ext>
            </a:extLst>
          </p:cNvPr>
          <p:cNvSpPr txBox="1"/>
          <p:nvPr/>
        </p:nvSpPr>
        <p:spPr>
          <a:xfrm>
            <a:off x="-1219200" y="4482619"/>
            <a:ext cx="10882861" cy="6822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s-MX" sz="3600" dirty="0">
                <a:solidFill>
                  <a:srgbClr val="C00000"/>
                </a:solidFill>
                <a:latin typeface="Poppins" panose="00000500000000000000" pitchFamily="2" charset="0"/>
                <a:ea typeface="Open Sans Bold"/>
                <a:cs typeface="Poppins" panose="00000500000000000000" pitchFamily="2" charset="0"/>
                <a:sym typeface="Open Sans Bold"/>
              </a:rPr>
              <a:t>Estrategias Complementarias</a:t>
            </a:r>
            <a:endParaRPr lang="es-CO" sz="3600" noProof="0" dirty="0">
              <a:solidFill>
                <a:srgbClr val="C00000"/>
              </a:solidFill>
              <a:latin typeface="Poppins" panose="00000500000000000000" pitchFamily="2" charset="0"/>
              <a:ea typeface="Open Sans Bold"/>
              <a:cs typeface="Poppins" panose="00000500000000000000" pitchFamily="2" charset="0"/>
              <a:sym typeface="Open Sans Bold"/>
            </a:endParaRP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DD8FC404-8A0A-4992-8F2F-A87A5DF716C4}"/>
              </a:ext>
            </a:extLst>
          </p:cNvPr>
          <p:cNvSpPr/>
          <p:nvPr/>
        </p:nvSpPr>
        <p:spPr>
          <a:xfrm>
            <a:off x="752540" y="5344478"/>
            <a:ext cx="10882861" cy="1184065"/>
          </a:xfrm>
          <a:prstGeom prst="roundRect">
            <a:avLst/>
          </a:prstGeom>
          <a:noFill/>
          <a:effectLst>
            <a:outerShdw blurRad="50800" dist="50800" dir="5400000" algn="ctr" rotWithShape="0">
              <a:srgbClr val="00206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6D6A8259-FC2B-48CE-B243-F9759F0CBB4D}"/>
              </a:ext>
            </a:extLst>
          </p:cNvPr>
          <p:cNvSpPr/>
          <p:nvPr/>
        </p:nvSpPr>
        <p:spPr>
          <a:xfrm>
            <a:off x="752540" y="6724566"/>
            <a:ext cx="10882861" cy="1345462"/>
          </a:xfrm>
          <a:prstGeom prst="roundRect">
            <a:avLst/>
          </a:prstGeom>
          <a:noFill/>
          <a:effectLst>
            <a:outerShdw blurRad="50800" dist="50800" dir="5400000" algn="ctr" rotWithShape="0">
              <a:srgbClr val="00206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364B79D-FA80-4BE9-A2FA-570AD5398B32}"/>
              </a:ext>
            </a:extLst>
          </p:cNvPr>
          <p:cNvSpPr txBox="1"/>
          <p:nvPr/>
        </p:nvSpPr>
        <p:spPr>
          <a:xfrm>
            <a:off x="871567" y="5465342"/>
            <a:ext cx="106448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800" dirty="0">
                <a:latin typeface="Inter"/>
              </a:rPr>
              <a:t>Gestionar estrategia de </a:t>
            </a:r>
            <a:r>
              <a:rPr lang="es-CO" sz="2800" i="0" dirty="0" err="1">
                <a:effectLst/>
                <a:latin typeface="Inter"/>
              </a:rPr>
              <a:t>Dropshipping</a:t>
            </a:r>
            <a:r>
              <a:rPr lang="es-CO" sz="2800" i="0" dirty="0">
                <a:effectLst/>
                <a:latin typeface="Inter"/>
              </a:rPr>
              <a:t> (</a:t>
            </a:r>
            <a:r>
              <a:rPr lang="es-CO" sz="2800" i="0" dirty="0" err="1">
                <a:effectLst/>
                <a:latin typeface="Inter"/>
              </a:rPr>
              <a:t>Dropi</a:t>
            </a:r>
            <a:r>
              <a:rPr lang="es-CO" sz="2800" i="0" dirty="0">
                <a:effectLst/>
                <a:latin typeface="Inter"/>
              </a:rPr>
              <a:t>) con el fin de articular a los empresarios del Restrepo con un ecosistema de ventas digitales.  </a:t>
            </a:r>
          </a:p>
          <a:p>
            <a:pPr algn="just"/>
            <a:endParaRPr lang="es-CO" sz="2800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829EDD6B-CD30-4380-9248-F429A2911894}"/>
              </a:ext>
            </a:extLst>
          </p:cNvPr>
          <p:cNvSpPr txBox="1"/>
          <p:nvPr/>
        </p:nvSpPr>
        <p:spPr>
          <a:xfrm>
            <a:off x="724712" y="6685781"/>
            <a:ext cx="106448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800" dirty="0">
                <a:latin typeface="Inter"/>
              </a:rPr>
              <a:t>Gestionar alianza</a:t>
            </a:r>
            <a:r>
              <a:rPr lang="es-CO" sz="2800" dirty="0">
                <a:latin typeface="Inter"/>
              </a:rPr>
              <a:t> con la fundación Portal Mágico que permita la conexión de mercado con la industria de Hospitales para proveer la dotación con la industria Cuero, Calzado y </a:t>
            </a:r>
            <a:r>
              <a:rPr lang="es-CO" sz="2800" dirty="0" err="1">
                <a:latin typeface="Inter"/>
              </a:rPr>
              <a:t>Marroquería</a:t>
            </a:r>
            <a:r>
              <a:rPr lang="es-CO" sz="2800" dirty="0">
                <a:latin typeface="Inter"/>
              </a:rPr>
              <a:t>. </a:t>
            </a:r>
            <a:endParaRPr lang="es-CO" sz="2800" i="0" dirty="0">
              <a:effectLst/>
              <a:latin typeface="Inter"/>
            </a:endParaRPr>
          </a:p>
          <a:p>
            <a:pPr algn="just"/>
            <a:endParaRPr lang="es-CO" sz="2800" dirty="0"/>
          </a:p>
        </p:txBody>
      </p:sp>
      <p:sp>
        <p:nvSpPr>
          <p:cNvPr id="26" name="Rectángulo: esquinas redondeadas 25">
            <a:extLst>
              <a:ext uri="{FF2B5EF4-FFF2-40B4-BE49-F238E27FC236}">
                <a16:creationId xmlns:a16="http://schemas.microsoft.com/office/drawing/2014/main" id="{6C7DC958-3707-4D89-9944-0E2438BD22DC}"/>
              </a:ext>
            </a:extLst>
          </p:cNvPr>
          <p:cNvSpPr/>
          <p:nvPr/>
        </p:nvSpPr>
        <p:spPr>
          <a:xfrm>
            <a:off x="633507" y="8266664"/>
            <a:ext cx="10882861" cy="1345462"/>
          </a:xfrm>
          <a:prstGeom prst="roundRect">
            <a:avLst/>
          </a:prstGeom>
          <a:noFill/>
          <a:effectLst>
            <a:outerShdw blurRad="50800" dist="50800" dir="5400000" algn="ctr" rotWithShape="0">
              <a:srgbClr val="00206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0C776C4F-47DF-462B-8673-81D93FF61D7D}"/>
              </a:ext>
            </a:extLst>
          </p:cNvPr>
          <p:cNvSpPr txBox="1"/>
          <p:nvPr/>
        </p:nvSpPr>
        <p:spPr>
          <a:xfrm>
            <a:off x="843858" y="8266664"/>
            <a:ext cx="106448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800" dirty="0">
                <a:latin typeface="Inter"/>
              </a:rPr>
              <a:t>Gestionar un lugar dentro del territorio del corazón productivo de Restrepo, que permita la atención a los empresarios en horarios específicos. </a:t>
            </a:r>
            <a:endParaRPr lang="es-CO" sz="2800" i="0" dirty="0">
              <a:effectLst/>
              <a:latin typeface="Inter"/>
            </a:endParaRPr>
          </a:p>
          <a:p>
            <a:pPr algn="just"/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25555210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Personalizado 1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FF0000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2463</TotalTime>
  <Words>225</Words>
  <Application>Microsoft Office PowerPoint</Application>
  <PresentationFormat>Personalizado</PresentationFormat>
  <Paragraphs>18</Paragraphs>
  <Slides>3</Slides>
  <Notes>0</Notes>
  <HiddenSlides>2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0" baseType="lpstr">
      <vt:lpstr>Poppins</vt:lpstr>
      <vt:lpstr>Trebuchet MS</vt:lpstr>
      <vt:lpstr>Inter</vt:lpstr>
      <vt:lpstr>Wingdings 3</vt:lpstr>
      <vt:lpstr>Calibri</vt:lpstr>
      <vt:lpstr>Arial</vt:lpstr>
      <vt:lpstr>Faceta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BCP 2025.pptx</dc:title>
  <dc:creator>Ivan</dc:creator>
  <cp:lastModifiedBy>Michael Ladino</cp:lastModifiedBy>
  <cp:revision>36</cp:revision>
  <dcterms:created xsi:type="dcterms:W3CDTF">2006-08-16T00:00:00Z</dcterms:created>
  <dcterms:modified xsi:type="dcterms:W3CDTF">2026-07-09T00:24:56Z</dcterms:modified>
  <dc:identifier>DAGfSXazQIw</dc:identifier>
</cp:coreProperties>
</file>