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13"/>
  </p:notesMasterIdLst>
  <p:sldIdLst>
    <p:sldId id="267" r:id="rId8"/>
    <p:sldId id="269" r:id="rId9"/>
    <p:sldId id="272" r:id="rId10"/>
    <p:sldId id="270" r:id="rId11"/>
    <p:sldId id="268" r:id="rId12"/>
  </p:sldIdLst>
  <p:sldSz cx="12192000" cy="6858000"/>
  <p:notesSz cx="6858000" cy="9144000"/>
  <p:embeddedFontLst>
    <p:embeddedFont>
      <p:font typeface="Oswald" panose="00000500000000000000" pitchFamily="2" charset="0"/>
      <p:regular r:id="rId14"/>
      <p:bold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8F9821-CBE2-647E-2ACE-F780933E3363}" v="3190" dt="2025-12-09T17:21:47.3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47"/>
    <p:restoredTop sz="94710"/>
  </p:normalViewPr>
  <p:slideViewPr>
    <p:cSldViewPr snapToGrid="0">
      <p:cViewPr>
        <p:scale>
          <a:sx n="110" d="100"/>
          <a:sy n="110" d="100"/>
        </p:scale>
        <p:origin x="2424" y="1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customXml" Target="../customXml/item3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font" Target="fonts/font1.fntdata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57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8CAE12BB-F1A5-3902-A1AC-6DE962819618}"/>
              </a:ext>
            </a:extLst>
          </p:cNvPr>
          <p:cNvSpPr txBox="1"/>
          <p:nvPr/>
        </p:nvSpPr>
        <p:spPr>
          <a:xfrm>
            <a:off x="2567525" y="552141"/>
            <a:ext cx="6729000" cy="544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5700" b="1" dirty="0">
                <a:solidFill>
                  <a:schemeClr val="lt1"/>
                </a:solidFill>
                <a:latin typeface="Oswald"/>
                <a:sym typeface="Oswald"/>
              </a:rPr>
              <a:t>SISTEMA Y APP EMERGENCIAS MÉDICAS PARA AMBULANCIAS DE BOGOTÁ</a:t>
            </a:r>
            <a:endParaRPr lang="en-US" sz="5700" b="1" dirty="0">
              <a:solidFill>
                <a:schemeClr val="lt1"/>
              </a:solidFill>
              <a:latin typeface="Oswald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5700" b="1" dirty="0">
              <a:solidFill>
                <a:schemeClr val="lt1"/>
              </a:solidFill>
              <a:latin typeface="Oswald"/>
              <a:ea typeface="Oswald"/>
              <a:cs typeface="Oswald"/>
            </a:endParaRPr>
          </a:p>
        </p:txBody>
      </p:sp>
      <p:sp>
        <p:nvSpPr>
          <p:cNvPr id="3" name="Google Shape;122;p16">
            <a:extLst>
              <a:ext uri="{FF2B5EF4-FFF2-40B4-BE49-F238E27FC236}">
                <a16:creationId xmlns:a16="http://schemas.microsoft.com/office/drawing/2014/main" id="{B826CD18-5337-1CB9-C539-B8A66F543203}"/>
              </a:ext>
            </a:extLst>
          </p:cNvPr>
          <p:cNvSpPr txBox="1"/>
          <p:nvPr/>
        </p:nvSpPr>
        <p:spPr>
          <a:xfrm>
            <a:off x="2567525" y="4233871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 dirty="0">
                <a:solidFill>
                  <a:schemeClr val="lt1"/>
                </a:solidFill>
                <a:latin typeface="Oswald"/>
                <a:ea typeface="Oswald"/>
                <a:cs typeface="Oswald"/>
              </a:rPr>
              <a:t>SISEM</a:t>
            </a:r>
            <a:endParaRPr sz="57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590469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601BECED-F73E-E59F-9F5F-E67B9A60392A}"/>
              </a:ext>
            </a:extLst>
          </p:cNvPr>
          <p:cNvSpPr txBox="1"/>
          <p:nvPr/>
        </p:nvSpPr>
        <p:spPr>
          <a:xfrm>
            <a:off x="322875" y="214650"/>
            <a:ext cx="9808315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200" dirty="0">
                <a:solidFill>
                  <a:srgbClr val="285B6A"/>
                </a:solidFill>
                <a:ea typeface="Oswald"/>
              </a:rPr>
              <a:t>Presentación general del proceso</a:t>
            </a:r>
            <a:endParaRPr sz="32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44;p18">
            <a:extLst>
              <a:ext uri="{FF2B5EF4-FFF2-40B4-BE49-F238E27FC236}">
                <a16:creationId xmlns:a16="http://schemas.microsoft.com/office/drawing/2014/main" id="{BADA79B9-9F9D-6F1D-3A9A-38AF854FAEA2}"/>
              </a:ext>
            </a:extLst>
          </p:cNvPr>
          <p:cNvSpPr txBox="1"/>
          <p:nvPr/>
        </p:nvSpPr>
        <p:spPr>
          <a:xfrm>
            <a:off x="326830" y="888881"/>
            <a:ext cx="11024987" cy="5752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es-CO" sz="1800" dirty="0">
              <a:solidFill>
                <a:schemeClr val="dk1"/>
              </a:solidFill>
              <a:latin typeface="Lexend Deca Medium"/>
              <a:ea typeface="Lexend Deca Medium"/>
              <a:cs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</a:rPr>
              <a:t>Prestadores </a:t>
            </a: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Core</a:t>
            </a:r>
            <a:endParaRPr lang="es-CO" dirty="0">
              <a:solidFill>
                <a:schemeClr val="dk1"/>
              </a:solidFill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Hospitales  </a:t>
            </a:r>
            <a:endParaRPr lang="es-CO" dirty="0">
              <a:solidFill>
                <a:schemeClr val="dk1"/>
              </a:solidFill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Retención de</a:t>
            </a:r>
            <a:endParaRPr lang="es-CO" dirty="0">
              <a:solidFill>
                <a:schemeClr val="dk1"/>
              </a:solidFill>
            </a:endParaRPr>
          </a:p>
          <a:p>
            <a:r>
              <a:rPr lang="es-CO" sz="1800">
                <a:solidFill>
                  <a:schemeClr val="dk1"/>
                </a:solidFill>
                <a:latin typeface="Lexend Deca Medium"/>
              </a:rPr>
              <a:t>Camillas</a:t>
            </a:r>
            <a:endParaRPr lang="es-CO">
              <a:solidFill>
                <a:schemeClr val="dk1"/>
              </a:solidFill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 err="1">
                <a:solidFill>
                  <a:schemeClr val="dk1"/>
                </a:solidFill>
                <a:latin typeface="Lexend Deca Medium"/>
              </a:rPr>
              <a:t>Powe</a:t>
            </a:r>
            <a:r>
              <a:rPr lang="es-CO" sz="1800" dirty="0">
                <a:solidFill>
                  <a:schemeClr val="dk1"/>
                </a:solidFill>
                <a:latin typeface="Lexend Deca Medium"/>
              </a:rPr>
              <a:t> Bi        </a:t>
            </a:r>
            <a:endParaRPr lang="es-CO" dirty="0">
              <a:solidFill>
                <a:schemeClr val="dk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3443ABE-87B3-5903-26F0-E3E9A2F4A9FD}"/>
              </a:ext>
            </a:extLst>
          </p:cNvPr>
          <p:cNvSpPr txBox="1"/>
          <p:nvPr/>
        </p:nvSpPr>
        <p:spPr>
          <a:xfrm>
            <a:off x="1758907" y="1249622"/>
            <a:ext cx="3848637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Cargue de REPS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D4D076-4B86-11DF-228A-408844486DB4}"/>
              </a:ext>
            </a:extLst>
          </p:cNvPr>
          <p:cNvSpPr txBox="1"/>
          <p:nvPr/>
        </p:nvSpPr>
        <p:spPr>
          <a:xfrm>
            <a:off x="5729894" y="895452"/>
            <a:ext cx="5404833" cy="116955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Creación, Activación e inactivación de Ambulancias</a:t>
            </a:r>
          </a:p>
          <a:p>
            <a:pPr marL="285750" indent="-285750">
              <a:buChar char="•"/>
            </a:pPr>
            <a:r>
              <a:rPr lang="es-ES" dirty="0"/>
              <a:t>Creación, activación e inactivación de IPS.</a:t>
            </a:r>
          </a:p>
          <a:p>
            <a:pPr marL="285750" indent="-285750">
              <a:buChar char="•"/>
            </a:pPr>
            <a:r>
              <a:rPr lang="es-ES" dirty="0"/>
              <a:t>Crear Bases</a:t>
            </a:r>
          </a:p>
          <a:p>
            <a:pPr marL="285750" indent="-285750">
              <a:buChar char="•"/>
            </a:pPr>
            <a:r>
              <a:rPr lang="es-ES" dirty="0"/>
              <a:t>Reporte traslados Segundarios.</a:t>
            </a:r>
          </a:p>
          <a:p>
            <a:pPr marL="285750" indent="-285750">
              <a:buChar char="•"/>
            </a:pPr>
            <a:r>
              <a:rPr lang="es-ES" dirty="0"/>
              <a:t>Reporte de estado vehículos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3002389-D6EC-ABE8-41DE-0C2F2DDB32BC}"/>
              </a:ext>
            </a:extLst>
          </p:cNvPr>
          <p:cNvSpPr txBox="1"/>
          <p:nvPr/>
        </p:nvSpPr>
        <p:spPr>
          <a:xfrm>
            <a:off x="1758907" y="2194073"/>
            <a:ext cx="3837904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Incidente Primer </a:t>
            </a:r>
            <a:r>
              <a:rPr lang="es-ES" dirty="0" err="1"/>
              <a:t>One</a:t>
            </a:r>
            <a:r>
              <a:rPr lang="es-ES" dirty="0"/>
              <a:t> – crear Incidente ( Confirmar, Priorizar y Conducir)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52A0D40-D163-EDEE-E92B-73877F91108D}"/>
              </a:ext>
            </a:extLst>
          </p:cNvPr>
          <p:cNvSpPr txBox="1"/>
          <p:nvPr/>
        </p:nvSpPr>
        <p:spPr>
          <a:xfrm>
            <a:off x="1758906" y="2988269"/>
            <a:ext cx="3837904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Incidente Primer </a:t>
            </a:r>
            <a:r>
              <a:rPr lang="es-ES" dirty="0" err="1"/>
              <a:t>One</a:t>
            </a:r>
            <a:r>
              <a:rPr lang="es-ES" dirty="0"/>
              <a:t> -  Crear Incidente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57E591F-C373-B465-054D-BCC983BE1BC0}"/>
              </a:ext>
            </a:extLst>
          </p:cNvPr>
          <p:cNvSpPr txBox="1"/>
          <p:nvPr/>
        </p:nvSpPr>
        <p:spPr>
          <a:xfrm>
            <a:off x="1758906" y="4040044"/>
            <a:ext cx="3837904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Incidente Primer </a:t>
            </a:r>
            <a:r>
              <a:rPr lang="es-ES" dirty="0" err="1"/>
              <a:t>One</a:t>
            </a:r>
            <a:r>
              <a:rPr lang="es-ES" dirty="0"/>
              <a:t> -  Crear Incidente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240CFE5-FB7E-7512-F75B-F8D4DF63E854}"/>
              </a:ext>
            </a:extLst>
          </p:cNvPr>
          <p:cNvSpPr txBox="1"/>
          <p:nvPr/>
        </p:nvSpPr>
        <p:spPr>
          <a:xfrm>
            <a:off x="5729893" y="2226269"/>
            <a:ext cx="2668072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Cierre del incidente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2F125B4-C9D8-86A5-C9F5-02701C73EF49}"/>
              </a:ext>
            </a:extLst>
          </p:cNvPr>
          <p:cNvSpPr txBox="1"/>
          <p:nvPr/>
        </p:nvSpPr>
        <p:spPr>
          <a:xfrm>
            <a:off x="5729893" y="2719959"/>
            <a:ext cx="2678804" cy="73866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Asignación Ambulancia</a:t>
            </a:r>
          </a:p>
          <a:p>
            <a:pPr marL="285750" indent="-285750">
              <a:buChar char="•"/>
            </a:pPr>
            <a:r>
              <a:rPr lang="es-ES" dirty="0"/>
              <a:t>Datos del paciente.</a:t>
            </a:r>
          </a:p>
          <a:p>
            <a:pPr marL="285750" indent="-285750">
              <a:buChar char="•"/>
            </a:pPr>
            <a:r>
              <a:rPr lang="es-ES" dirty="0"/>
              <a:t>Cierre de incidente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A50A1C3-525A-2783-FDBC-29CC496F8B16}"/>
              </a:ext>
            </a:extLst>
          </p:cNvPr>
          <p:cNvSpPr txBox="1"/>
          <p:nvPr/>
        </p:nvSpPr>
        <p:spPr>
          <a:xfrm>
            <a:off x="5729893" y="3610748"/>
            <a:ext cx="2678805" cy="116955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Asignación Ambulancia</a:t>
            </a:r>
          </a:p>
          <a:p>
            <a:pPr marL="285750" indent="-285750">
              <a:buChar char="•"/>
            </a:pPr>
            <a:r>
              <a:rPr lang="es-ES" dirty="0"/>
              <a:t>Datos del paciente.</a:t>
            </a:r>
          </a:p>
          <a:p>
            <a:pPr marL="285750" indent="-285750">
              <a:buChar char="•"/>
            </a:pPr>
            <a:r>
              <a:rPr lang="es-ES" dirty="0"/>
              <a:t>Manejo y direccionamiento</a:t>
            </a:r>
          </a:p>
          <a:p>
            <a:pPr marL="285750" indent="-285750">
              <a:buChar char="•"/>
            </a:pPr>
            <a:r>
              <a:rPr lang="es-ES" dirty="0"/>
              <a:t>Traslado de pacientes</a:t>
            </a:r>
          </a:p>
          <a:p>
            <a:pPr marL="285750" indent="-285750">
              <a:buChar char="•"/>
            </a:pPr>
            <a:r>
              <a:rPr lang="es-ES" dirty="0"/>
              <a:t>Cierre del incidente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39B4B61-4FE8-2606-9203-1D8C930A042F}"/>
              </a:ext>
            </a:extLst>
          </p:cNvPr>
          <p:cNvSpPr txBox="1"/>
          <p:nvPr/>
        </p:nvSpPr>
        <p:spPr>
          <a:xfrm>
            <a:off x="1758906" y="4780579"/>
            <a:ext cx="3837904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Consultar valoración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E525B1-DA51-F60F-8AE2-D6CBB06C173B}"/>
              </a:ext>
            </a:extLst>
          </p:cNvPr>
          <p:cNvSpPr txBox="1"/>
          <p:nvPr/>
        </p:nvSpPr>
        <p:spPr>
          <a:xfrm>
            <a:off x="5719161" y="4823509"/>
            <a:ext cx="2678805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Diligenciamiento Atención hospitalaria 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576D1-0B98-3C10-7BBC-B53D442D77FD}"/>
              </a:ext>
            </a:extLst>
          </p:cNvPr>
          <p:cNvSpPr txBox="1"/>
          <p:nvPr/>
        </p:nvSpPr>
        <p:spPr>
          <a:xfrm>
            <a:off x="1758906" y="5510382"/>
            <a:ext cx="3837904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Consulta de retención de camillas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D82FD9B-9FB1-65F1-75D1-50871E5CDD4D}"/>
              </a:ext>
            </a:extLst>
          </p:cNvPr>
          <p:cNvSpPr txBox="1"/>
          <p:nvPr/>
        </p:nvSpPr>
        <p:spPr>
          <a:xfrm>
            <a:off x="5719161" y="5510382"/>
            <a:ext cx="2678805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Liberación de camillas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D56B23E-C2E0-7BE8-C24A-7301477DDDCE}"/>
              </a:ext>
            </a:extLst>
          </p:cNvPr>
          <p:cNvSpPr txBox="1"/>
          <p:nvPr/>
        </p:nvSpPr>
        <p:spPr>
          <a:xfrm>
            <a:off x="1758906" y="6065738"/>
            <a:ext cx="3837904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Visualización de tableros</a:t>
            </a:r>
          </a:p>
        </p:txBody>
      </p:sp>
    </p:spTree>
    <p:extLst>
      <p:ext uri="{BB962C8B-B14F-4D97-AF65-F5344CB8AC3E}">
        <p14:creationId xmlns:p14="http://schemas.microsoft.com/office/powerpoint/2010/main" val="295951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9B0BC-4429-BC15-1EBC-13308CC64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2941368F-53EB-0669-315C-209A7A1EC561}"/>
              </a:ext>
            </a:extLst>
          </p:cNvPr>
          <p:cNvSpPr txBox="1"/>
          <p:nvPr/>
        </p:nvSpPr>
        <p:spPr>
          <a:xfrm>
            <a:off x="322875" y="214650"/>
            <a:ext cx="9808315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200" dirty="0">
                <a:solidFill>
                  <a:srgbClr val="285B6A"/>
                </a:solidFill>
                <a:ea typeface="Oswald"/>
              </a:rPr>
              <a:t>Presentación general del proceso</a:t>
            </a:r>
            <a:endParaRPr sz="32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44;p18">
            <a:extLst>
              <a:ext uri="{FF2B5EF4-FFF2-40B4-BE49-F238E27FC236}">
                <a16:creationId xmlns:a16="http://schemas.microsoft.com/office/drawing/2014/main" id="{ACAAF91F-93CC-3F6A-E227-8F60B7C245C1}"/>
              </a:ext>
            </a:extLst>
          </p:cNvPr>
          <p:cNvSpPr txBox="1"/>
          <p:nvPr/>
        </p:nvSpPr>
        <p:spPr>
          <a:xfrm>
            <a:off x="326830" y="888881"/>
            <a:ext cx="11024987" cy="5752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CO" sz="18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</a:rPr>
              <a:t>Valoración</a:t>
            </a:r>
            <a:endParaRPr lang="es-ES" dirty="0">
              <a:solidFill>
                <a:schemeClr val="dk1"/>
              </a:solidFill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  <a:ea typeface="Lexend Deca Medium"/>
                <a:cs typeface="Lexend Deca Medium"/>
              </a:rPr>
              <a:t>Portales de</a:t>
            </a:r>
            <a:endParaRPr lang="es-CO" dirty="0">
              <a:solidFill>
                <a:schemeClr val="dk1"/>
              </a:solidFill>
              <a:ea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Transmilenio </a:t>
            </a:r>
            <a:endParaRPr lang="es-CO" dirty="0">
              <a:solidFill>
                <a:schemeClr val="dk1"/>
              </a:solidFill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Seguimiento</a:t>
            </a: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A paciente</a:t>
            </a: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Referencia y </a:t>
            </a: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Contrarreferencia </a:t>
            </a: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Aplicación </a:t>
            </a:r>
            <a:endParaRPr lang="es-CO" dirty="0">
              <a:solidFill>
                <a:schemeClr val="dk1"/>
              </a:solidFill>
            </a:endParaRPr>
          </a:p>
          <a:p>
            <a:r>
              <a:rPr lang="es-CO" sz="1800" dirty="0" err="1">
                <a:solidFill>
                  <a:schemeClr val="dk1"/>
                </a:solidFill>
                <a:latin typeface="Lexend Deca Medium"/>
              </a:rPr>
              <a:t>Movil</a:t>
            </a:r>
            <a:endParaRPr lang="es-CO" sz="180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Mapas  </a:t>
            </a:r>
            <a:endParaRPr lang="es-CO" dirty="0">
              <a:solidFill>
                <a:schemeClr val="dk1"/>
              </a:solidFill>
            </a:endParaRPr>
          </a:p>
          <a:p>
            <a:endParaRPr lang="es-CO" sz="1800" dirty="0">
              <a:solidFill>
                <a:schemeClr val="dk1"/>
              </a:solidFill>
              <a:latin typeface="Lexend Deca Medium"/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Formación al </a:t>
            </a:r>
            <a:endParaRPr lang="es-CO" dirty="0">
              <a:solidFill>
                <a:schemeClr val="dk1"/>
              </a:solidFill>
            </a:endParaRPr>
          </a:p>
          <a:p>
            <a:r>
              <a:rPr lang="es-CO" sz="1800" dirty="0">
                <a:solidFill>
                  <a:schemeClr val="dk1"/>
                </a:solidFill>
                <a:latin typeface="Lexend Deca Medium"/>
              </a:rPr>
              <a:t>Talento Humano        </a:t>
            </a:r>
            <a:endParaRPr lang="es-CO" dirty="0">
              <a:solidFill>
                <a:schemeClr val="dk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CD11974-07EF-F003-9272-FC31AFF3D8E3}"/>
              </a:ext>
            </a:extLst>
          </p:cNvPr>
          <p:cNvSpPr txBox="1"/>
          <p:nvPr/>
        </p:nvSpPr>
        <p:spPr>
          <a:xfrm>
            <a:off x="2402850" y="1335481"/>
            <a:ext cx="3451538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Valoración paciente </a:t>
            </a:r>
            <a:r>
              <a:rPr lang="es-ES"/>
              <a:t>Transmilenio</a:t>
            </a:r>
            <a:r>
              <a:rPr lang="es-ES" dirty="0"/>
              <a:t> (Incidente Core)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AB4DBAC-4E99-6CBF-D549-B58637779C2F}"/>
              </a:ext>
            </a:extLst>
          </p:cNvPr>
          <p:cNvSpPr txBox="1"/>
          <p:nvPr/>
        </p:nvSpPr>
        <p:spPr>
          <a:xfrm>
            <a:off x="6255780" y="1442805"/>
            <a:ext cx="4836017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Valoración de paciente Transmilenio (Nuevo)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A3C6117-554F-0938-55EA-7C20B0649BFF}"/>
              </a:ext>
            </a:extLst>
          </p:cNvPr>
          <p:cNvSpPr txBox="1"/>
          <p:nvPr/>
        </p:nvSpPr>
        <p:spPr>
          <a:xfrm>
            <a:off x="2402850" y="2172608"/>
            <a:ext cx="3462271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Seguimiento a pacientes (Incidente Core)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F149DE9-BEB5-7ADB-C6E9-9A8B3525B39B}"/>
              </a:ext>
            </a:extLst>
          </p:cNvPr>
          <p:cNvSpPr txBox="1"/>
          <p:nvPr/>
        </p:nvSpPr>
        <p:spPr>
          <a:xfrm>
            <a:off x="2413580" y="2934607"/>
            <a:ext cx="3451540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Crear referencia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79772F7-816F-624D-A4B1-527636EC9D33}"/>
              </a:ext>
            </a:extLst>
          </p:cNvPr>
          <p:cNvSpPr txBox="1"/>
          <p:nvPr/>
        </p:nvSpPr>
        <p:spPr>
          <a:xfrm>
            <a:off x="2424314" y="3610748"/>
            <a:ext cx="3440806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Parametrización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7EAA966-8986-D23F-6BE5-66C8C16C8A4C}"/>
              </a:ext>
            </a:extLst>
          </p:cNvPr>
          <p:cNvSpPr txBox="1"/>
          <p:nvPr/>
        </p:nvSpPr>
        <p:spPr>
          <a:xfrm>
            <a:off x="6255780" y="2172606"/>
            <a:ext cx="4825283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Seguimiento paciente (Nuevo )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2E03F26-DC33-B2BC-A3D5-00FF9CFF3AFB}"/>
              </a:ext>
            </a:extLst>
          </p:cNvPr>
          <p:cNvSpPr txBox="1"/>
          <p:nvPr/>
        </p:nvSpPr>
        <p:spPr>
          <a:xfrm>
            <a:off x="6255780" y="2644833"/>
            <a:ext cx="4825284" cy="73866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Clasificar urgencia</a:t>
            </a:r>
          </a:p>
          <a:p>
            <a:pPr marL="285750" indent="-285750">
              <a:buChar char="•"/>
            </a:pPr>
            <a:r>
              <a:rPr lang="es-ES" dirty="0"/>
              <a:t>Ubicación del paciente.</a:t>
            </a:r>
          </a:p>
          <a:p>
            <a:pPr marL="285750" indent="-285750">
              <a:buChar char="•"/>
            </a:pPr>
            <a:r>
              <a:rPr lang="es-ES" dirty="0"/>
              <a:t>Cerrar referencia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53AFDAC-FE6B-0688-9353-31A24D1FEC4F}"/>
              </a:ext>
            </a:extLst>
          </p:cNvPr>
          <p:cNvSpPr txBox="1"/>
          <p:nvPr/>
        </p:nvSpPr>
        <p:spPr>
          <a:xfrm>
            <a:off x="2413583" y="4125903"/>
            <a:ext cx="3451539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Autenticación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72626E8-0BED-7157-FE24-A04134DDEC93}"/>
              </a:ext>
            </a:extLst>
          </p:cNvPr>
          <p:cNvSpPr txBox="1"/>
          <p:nvPr/>
        </p:nvSpPr>
        <p:spPr>
          <a:xfrm>
            <a:off x="6245049" y="3481960"/>
            <a:ext cx="4836015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Vincular Dispositivos al recurso</a:t>
            </a:r>
          </a:p>
          <a:p>
            <a:pPr marL="285750" indent="-285750">
              <a:buChar char="•"/>
            </a:pPr>
            <a:r>
              <a:rPr lang="es-ES" dirty="0"/>
              <a:t>Configuración General del APP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E1E38E59-A6FF-0005-9DD6-0153D545F522}"/>
              </a:ext>
            </a:extLst>
          </p:cNvPr>
          <p:cNvSpPr txBox="1"/>
          <p:nvPr/>
        </p:nvSpPr>
        <p:spPr>
          <a:xfrm>
            <a:off x="2402850" y="5456720"/>
            <a:ext cx="3430074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Administrar capas de mapas( Crear y gestionar)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D1D0B16-AAD7-A80A-4B3A-3AC9D5A90662}"/>
              </a:ext>
            </a:extLst>
          </p:cNvPr>
          <p:cNvSpPr txBox="1"/>
          <p:nvPr/>
        </p:nvSpPr>
        <p:spPr>
          <a:xfrm>
            <a:off x="6255781" y="4040043"/>
            <a:ext cx="4825283" cy="73866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Visualización de novedades turnos anterior.</a:t>
            </a:r>
          </a:p>
          <a:p>
            <a:pPr marL="285750" indent="-285750">
              <a:buChar char="•"/>
            </a:pPr>
            <a:r>
              <a:rPr lang="es-ES" dirty="0"/>
              <a:t>Autenticación APP.</a:t>
            </a:r>
          </a:p>
          <a:p>
            <a:pPr marL="285750" indent="-285750">
              <a:buChar char="•"/>
            </a:pPr>
            <a:r>
              <a:rPr lang="es-ES" dirty="0"/>
              <a:t>Realizar preoperacional.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52D6BD-DFFD-A8BD-45A1-31BAEAE7B959}"/>
              </a:ext>
            </a:extLst>
          </p:cNvPr>
          <p:cNvSpPr txBox="1"/>
          <p:nvPr/>
        </p:nvSpPr>
        <p:spPr>
          <a:xfrm>
            <a:off x="2402851" y="4651791"/>
            <a:ext cx="3462270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Asignar incidencia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3F9BEE9-6D17-4502-55E2-8790C2216840}"/>
              </a:ext>
            </a:extLst>
          </p:cNvPr>
          <p:cNvSpPr txBox="1"/>
          <p:nvPr/>
        </p:nvSpPr>
        <p:spPr>
          <a:xfrm>
            <a:off x="6266513" y="4812774"/>
            <a:ext cx="4825283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Ver paciente Realizar APH o Historia </a:t>
            </a:r>
            <a:r>
              <a:rPr lang="es-ES" dirty="0" err="1"/>
              <a:t>Clinica</a:t>
            </a:r>
            <a:r>
              <a:rPr lang="es-ES" dirty="0"/>
              <a:t> APH</a:t>
            </a:r>
          </a:p>
          <a:p>
            <a:pPr marL="285750" indent="-285750">
              <a:buChar char="•"/>
            </a:pPr>
            <a:r>
              <a:rPr lang="es-ES" dirty="0"/>
              <a:t>Seguimiento del incidente Google </a:t>
            </a:r>
            <a:r>
              <a:rPr lang="es-ES" dirty="0" err="1"/>
              <a:t>Maps</a:t>
            </a:r>
            <a:r>
              <a:rPr lang="es-ES" dirty="0"/>
              <a:t>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B2032CE-7C07-82DD-3CB7-DFFDAEF4CB0E}"/>
              </a:ext>
            </a:extLst>
          </p:cNvPr>
          <p:cNvSpPr txBox="1"/>
          <p:nvPr/>
        </p:nvSpPr>
        <p:spPr>
          <a:xfrm>
            <a:off x="2402850" y="6197255"/>
            <a:ext cx="3430074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Registro y actualización de datos participantes.</a:t>
            </a:r>
            <a:endParaRPr lang="en-U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D9FC25D-B2C2-F365-3239-FC225221B03E}"/>
              </a:ext>
            </a:extLst>
          </p:cNvPr>
          <p:cNvSpPr txBox="1"/>
          <p:nvPr/>
        </p:nvSpPr>
        <p:spPr>
          <a:xfrm>
            <a:off x="6245048" y="5370859"/>
            <a:ext cx="4825283" cy="73866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s-ES" dirty="0"/>
              <a:t>Visualización y actualización de capas de mapas</a:t>
            </a:r>
          </a:p>
          <a:p>
            <a:pPr marL="285750" indent="-285750">
              <a:buChar char="•"/>
            </a:pPr>
            <a:r>
              <a:rPr lang="es-ES" dirty="0"/>
              <a:t>Consultar de incidentes y recursos en el Mapa</a:t>
            </a:r>
          </a:p>
          <a:p>
            <a:pPr marL="285750" indent="-285750">
              <a:buChar char="•"/>
            </a:pPr>
            <a:r>
              <a:rPr lang="es-ES" dirty="0"/>
              <a:t>Administrar códigos de incidentes</a:t>
            </a:r>
          </a:p>
        </p:txBody>
      </p:sp>
    </p:spTree>
    <p:extLst>
      <p:ext uri="{BB962C8B-B14F-4D97-AF65-F5344CB8AC3E}">
        <p14:creationId xmlns:p14="http://schemas.microsoft.com/office/powerpoint/2010/main" val="3652376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3083B899-353C-47D3-4783-CAF0F527077B}"/>
              </a:ext>
            </a:extLst>
          </p:cNvPr>
          <p:cNvSpPr txBox="1"/>
          <p:nvPr/>
        </p:nvSpPr>
        <p:spPr>
          <a:xfrm>
            <a:off x="322875" y="214650"/>
            <a:ext cx="5881141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CO" sz="5700">
                <a:solidFill>
                  <a:srgbClr val="285B6A"/>
                </a:solidFill>
                <a:ea typeface="Oswald"/>
                <a:sym typeface="Oswald"/>
              </a:rPr>
              <a:t>Logros y avances</a:t>
            </a:r>
            <a:endParaRPr lang="es-CO" sz="5700" b="1">
              <a:solidFill>
                <a:srgbClr val="285B6A"/>
              </a:solidFill>
              <a:latin typeface="Oswald"/>
              <a:ea typeface="Oswald"/>
              <a:cs typeface="Oswald"/>
            </a:endParaRPr>
          </a:p>
        </p:txBody>
      </p:sp>
      <p:sp>
        <p:nvSpPr>
          <p:cNvPr id="3" name="Google Shape;154;p19">
            <a:extLst>
              <a:ext uri="{FF2B5EF4-FFF2-40B4-BE49-F238E27FC236}">
                <a16:creationId xmlns:a16="http://schemas.microsoft.com/office/drawing/2014/main" id="{927EA024-BD2F-063B-3287-95A0867318BA}"/>
              </a:ext>
            </a:extLst>
          </p:cNvPr>
          <p:cNvSpPr txBox="1"/>
          <p:nvPr/>
        </p:nvSpPr>
        <p:spPr>
          <a:xfrm>
            <a:off x="519718" y="1279659"/>
            <a:ext cx="11078649" cy="139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>
              <a:buAutoNum type="arabicPeriod"/>
            </a:pPr>
            <a:r>
              <a:rPr lang="es-CO" sz="1800" dirty="0">
                <a:solidFill>
                  <a:schemeClr val="dk1"/>
                </a:solidFill>
                <a:ea typeface="Lexend Deca Medium"/>
              </a:rPr>
              <a:t>Revisión y aprobación del presente protocolo de pruebas en el Proyecto SISEM.</a:t>
            </a:r>
          </a:p>
          <a:p>
            <a:pPr marL="342900" indent="-342900">
              <a:buAutoNum type="arabicPeriod"/>
            </a:pPr>
            <a:r>
              <a:rPr lang="es-CO" sz="1800" dirty="0">
                <a:solidFill>
                  <a:schemeClr val="dk1"/>
                </a:solidFill>
                <a:ea typeface="Lexend Deca Medium"/>
              </a:rPr>
              <a:t>Realización de reuniones técnica entre el equipo de infraestructura de la SDS – ETB.</a:t>
            </a:r>
            <a:endParaRPr lang="es-CO" sz="1800" dirty="0">
              <a:solidFill>
                <a:schemeClr val="dk1"/>
              </a:solidFill>
            </a:endParaRPr>
          </a:p>
          <a:p>
            <a:pPr marL="342900" indent="-342900">
              <a:buAutoNum type="arabicPeriod"/>
            </a:pPr>
            <a:r>
              <a:rPr lang="es-CO" sz="1800" dirty="0">
                <a:solidFill>
                  <a:schemeClr val="dk1"/>
                </a:solidFill>
              </a:rPr>
              <a:t>Asegurar la correcta implementación y disponibilidad del sistema SISEM en sus versiones Web y Aplicación Móvil, garantizando estabilidad, seguridad y experiencia óptima para los usuarios finales.</a:t>
            </a:r>
            <a:endParaRPr lang="es-CO" dirty="0">
              <a:solidFill>
                <a:schemeClr val="dk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3DCD54F-4EB9-DEC7-57CE-ECD9F2C86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72" y="2671401"/>
            <a:ext cx="6779782" cy="291950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8C10156-674E-C567-4E8E-1102268F3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457" y="3268669"/>
            <a:ext cx="6134747" cy="320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146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2D8974A3-AA74-6A2F-AFBC-1C94E95B47E0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20330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C364260465C3E41ABF42E909A92D44A" ma:contentTypeVersion="15" ma:contentTypeDescription="Crear nuevo documento." ma:contentTypeScope="" ma:versionID="04565413996f0cde4c72cfbb2fe7603b">
  <xsd:schema xmlns:xsd="http://www.w3.org/2001/XMLSchema" xmlns:xs="http://www.w3.org/2001/XMLSchema" xmlns:p="http://schemas.microsoft.com/office/2006/metadata/properties" xmlns:ns2="00bcbf9d-1f89-4462-9a90-0841ed409ae2" xmlns:ns3="c6b4dce3-5f7c-4334-bc88-9146d88cf62b" targetNamespace="http://schemas.microsoft.com/office/2006/metadata/properties" ma:root="true" ma:fieldsID="f2bb78d0f81c17df3d85ad0643a708d7" ns2:_="" ns3:_="">
    <xsd:import namespace="00bcbf9d-1f89-4462-9a90-0841ed409ae2"/>
    <xsd:import namespace="c6b4dce3-5f7c-4334-bc88-9146d88cf6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bcbf9d-1f89-4462-9a90-0841ed409a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4dce3-5f7c-4334-bc88-9146d88cf6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0c9387e-6d98-4ebc-9ba2-529ac343b866}" ma:internalName="TaxCatchAll" ma:showField="CatchAllData" ma:web="c6b4dce3-5f7c-4334-bc88-9146d88cf6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bcbf9d-1f89-4462-9a90-0841ed409ae2">
      <Terms xmlns="http://schemas.microsoft.com/office/infopath/2007/PartnerControls"/>
    </lcf76f155ced4ddcb4097134ff3c332f>
    <TaxCatchAll xmlns="c6b4dce3-5f7c-4334-bc88-9146d88cf62b" xsi:nil="true"/>
  </documentManagement>
</p:properties>
</file>

<file path=customXml/itemProps1.xml><?xml version="1.0" encoding="utf-8"?>
<ds:datastoreItem xmlns:ds="http://schemas.openxmlformats.org/officeDocument/2006/customXml" ds:itemID="{30562732-55B0-4DB9-921A-5585A0023B1A}"/>
</file>

<file path=customXml/itemProps2.xml><?xml version="1.0" encoding="utf-8"?>
<ds:datastoreItem xmlns:ds="http://schemas.openxmlformats.org/officeDocument/2006/customXml" ds:itemID="{59F9ED19-DF9F-4B79-AD2E-5BD670E1E7CF}"/>
</file>

<file path=customXml/itemProps3.xml><?xml version="1.0" encoding="utf-8"?>
<ds:datastoreItem xmlns:ds="http://schemas.openxmlformats.org/officeDocument/2006/customXml" ds:itemID="{3E200C25-9E6C-44EC-9208-F02326E7DD94}"/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433</Words>
  <Application>Microsoft Office PowerPoint</Application>
  <PresentationFormat>Panorámica</PresentationFormat>
  <Paragraphs>35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Bryan Rober, Tavera Riveros</cp:lastModifiedBy>
  <cp:revision>418</cp:revision>
  <dcterms:modified xsi:type="dcterms:W3CDTF">2025-12-09T17:23:39Z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0x010100EC364260465C3E41ABF42E909A92D44A</vt:lpwstr>
  </property>
</Properties>
</file>