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85" d="100"/>
          <a:sy n="85" d="100"/>
        </p:scale>
        <p:origin x="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803B15-CFE1-9133-BA3D-06AFC5C712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1AEAE73-2973-E554-4B12-937D40A888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E4BDCE1-399C-C077-EE35-B85653D10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F31E4-C5DF-4395-976E-2424A168151E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DC9594-44E9-59C5-8DAD-1E4BAAF5F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E85485E-AEDA-A976-2DE9-DD6445ABA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7239D-6086-44C2-B0F5-6E3BDE262D4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17678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438262-CAF1-FEE1-9ED8-11588403F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5CBBD59-5EEE-52C3-D7A2-FD13AB93D5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214921-EF5C-BBAD-1D4C-BC6420AD0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F31E4-C5DF-4395-976E-2424A168151E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B13721-9732-FE8F-78B8-91A638D20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FC4AE2-965D-00A3-A2E4-62451AD94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7239D-6086-44C2-B0F5-6E3BDE262D4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6695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37A5C2C-FA08-5503-89DA-9717649DCD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7BFD0C2-2A51-CF87-F89E-52474AE40A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BAFA9-F559-3588-633B-9A528A6E6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F31E4-C5DF-4395-976E-2424A168151E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F39FAD-00EB-B0C8-F6DE-18998D941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ADA0EC3-3704-02BD-D93C-5F12C4FCA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7239D-6086-44C2-B0F5-6E3BDE262D4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5448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83336A-7EA0-BE07-5BE9-73454E71A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26A59F-1A47-FB87-2013-04308C74B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DB85924-4330-1587-9CA6-58832DE1A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F31E4-C5DF-4395-976E-2424A168151E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CF66975-7911-6581-0C2A-E95DABD6A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F68D762-841C-D1EE-352B-E1265B607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7239D-6086-44C2-B0F5-6E3BDE262D4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0339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F39F6-33EE-001B-BA94-54C7A7BDA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D6BF06-E3ED-60C5-DED0-D7B38437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BF0B20A-F598-9B4A-6B16-8FC04A020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F31E4-C5DF-4395-976E-2424A168151E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15B4EA-75DA-5336-614B-8D8A15A08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D3D571-B483-4C8D-BC69-AB1BEB992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7239D-6086-44C2-B0F5-6E3BDE262D4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4447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B9B546-330A-180D-7974-DD1236132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26BB089-E7A4-776B-A7DC-0F39920E77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C278D12-40E0-DAC7-999D-79313D8BB3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81C5B67-BE92-0BA0-BD3D-E8B3C75CD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F31E4-C5DF-4395-976E-2424A168151E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6061A22-E499-00D9-7EBA-AF298F292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AD53F5F-7F73-0DDD-135C-C4637205A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7239D-6086-44C2-B0F5-6E3BDE262D4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4272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F1228-0C3E-D527-CC92-BDB6C2D0D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09CA1FD-A114-8075-9EFA-C0228A44D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58A7A34-D5FF-452B-1F5F-23012AE97F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539250B-3DEC-7C3E-3373-4446247247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2D81EA4-5B2D-872E-D1AA-172D0936E6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05B5A0A-F4F2-481B-53A5-969D711CE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F31E4-C5DF-4395-976E-2424A168151E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4506A59-97A6-45C6-AA8A-95957E43D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2DE9B04-EAE5-961E-004B-0BE687CC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7239D-6086-44C2-B0F5-6E3BDE262D4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7725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030A03-6AAB-A065-71FE-5EFACD3FA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0D68DF9-3F19-8A07-7510-D750EEE95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F31E4-C5DF-4395-976E-2424A168151E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D05D938-F3EB-4EB9-0D75-58F56DA3E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AC4938B-7F7E-580F-58B1-12F6FB6D7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7239D-6086-44C2-B0F5-6E3BDE262D4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3703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C9800C9-E4A4-A184-9DA5-B6CA00E69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F31E4-C5DF-4395-976E-2424A168151E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8A01705-051A-53E1-D6C9-5EE1955CC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CE2A808-1DDF-C1BC-A0C9-5CCCF25B9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7239D-6086-44C2-B0F5-6E3BDE262D4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497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35ACD5-B74B-C779-498F-D04992FDD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CF5844A-AEF7-650A-8615-82F52CD252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5268902-418D-3453-DC89-8D61DE4433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BF705BA-4B06-C350-84F5-FAE8A60BE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F31E4-C5DF-4395-976E-2424A168151E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DFAF61-FE84-2A58-E587-4EB49AF9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C7A491E-B176-1F47-6BF1-F9225AC01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7239D-6086-44C2-B0F5-6E3BDE262D4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6927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1BD07A-F919-7CB7-7E6F-0088F5E08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C564350-C6F1-337C-5106-C4C8ECEEAA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CCD0622-9459-1053-DC4D-CEC5A59215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0D2A60E-C2E7-8D5F-03B1-D78E6B1B0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F31E4-C5DF-4395-976E-2424A168151E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5DCB44A-1724-E020-A226-533C0A3D0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DAEA007-BC5F-5A10-554A-8A9FB6E39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7239D-6086-44C2-B0F5-6E3BDE262D4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41563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AE449AC-1C44-8F11-6A54-D605101EF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18F0394-3620-0AAD-D7D1-CD1A3B19B1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111F4A5-2897-37E6-B0AE-C5A46DFED7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BF31E4-C5DF-4395-976E-2424A168151E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C30007B-087E-E948-B570-3D78DC838E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1F1D0EC-CDDC-6599-DB84-E058BC355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B7239D-6086-44C2-B0F5-6E3BDE262D4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0960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137DA4A-F7B0-D46A-7199-CDA636866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283" y="289571"/>
            <a:ext cx="12191999" cy="6879881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E119472F-6C53-55E8-7483-B0C2E41DAB4C}"/>
              </a:ext>
            </a:extLst>
          </p:cNvPr>
          <p:cNvSpPr txBox="1"/>
          <p:nvPr/>
        </p:nvSpPr>
        <p:spPr>
          <a:xfrm>
            <a:off x="2290693" y="418370"/>
            <a:ext cx="11171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PROYECTOS OPCIONALES PARA ETCR COLINAS </a:t>
            </a:r>
            <a:endParaRPr lang="es-CO" sz="3200" b="1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92B11BD-DEAD-2D4A-7F60-0C84B15C5640}"/>
              </a:ext>
            </a:extLst>
          </p:cNvPr>
          <p:cNvSpPr txBox="1"/>
          <p:nvPr/>
        </p:nvSpPr>
        <p:spPr>
          <a:xfrm>
            <a:off x="870403" y="890049"/>
            <a:ext cx="111711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latin typeface="Arial" panose="020B0604020202020204" pitchFamily="34" charset="0"/>
                <a:cs typeface="Arial" panose="020B0604020202020204" pitchFamily="34" charset="0"/>
              </a:rPr>
              <a:t>La vereda Colinas es una localidad (aldea) ubicada en el municipio de San José del Guaviare, capital del departamento del Guaviare, Colombia, en la zona de la Serranía de La Lindosa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53DD098-B681-BDA5-A310-411D0AFBD228}"/>
              </a:ext>
            </a:extLst>
          </p:cNvPr>
          <p:cNvSpPr txBox="1"/>
          <p:nvPr/>
        </p:nvSpPr>
        <p:spPr>
          <a:xfrm>
            <a:off x="3646311" y="1536380"/>
            <a:ext cx="775546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1. Datos Geográficos (Vereda Colinas / San José del Guaviare)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Latitud: 2.2767° o 2° 16′ 36″ Norte.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Longitud: -72.88247° o 72° 52′ 57″ Oeste.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Altitud: Aproximadamente 185 - 210 metros sobre el nivel del mar (m </a:t>
            </a:r>
            <a:r>
              <a:rPr lang="es-CO" dirty="0" err="1">
                <a:latin typeface="Arial" panose="020B0604020202020204" pitchFamily="34" charset="0"/>
                <a:cs typeface="Arial" panose="020B0604020202020204" pitchFamily="34" charset="0"/>
              </a:rPr>
              <a:t>s.n.m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.).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Ubicación: Se encuentra al sur-suroeste del casco urbano principal de San José del Guaviare, cerca de la Serranía de La Lindosa.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Ubicación regional: Frontera entre la Orinoquía y la Amazonía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B67F357-B11F-D362-6791-7DD7FA2912DF}"/>
              </a:ext>
            </a:extLst>
          </p:cNvPr>
          <p:cNvSpPr txBox="1"/>
          <p:nvPr/>
        </p:nvSpPr>
        <p:spPr>
          <a:xfrm>
            <a:off x="4549421" y="3850529"/>
            <a:ext cx="794737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Clima y Meteorología (Región de San José del Guaviare)</a:t>
            </a:r>
          </a:p>
          <a:p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clima en la zona es tropical húmedo (cálido y muy húmedo), caracterizado por ser caluroso y mayormente nublado. </a:t>
            </a:r>
          </a:p>
          <a:p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Temperatura promedio: Habitualmente entre 25°C y 30°C durante el día, con noches más frescas que pueden bajar a 22°C - 23°C.</a:t>
            </a:r>
          </a:p>
          <a:p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Meses más cálidos: Marzo, con máximas promedio de 31°C.</a:t>
            </a:r>
          </a:p>
          <a:p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Meses más frescos: Julio, con mínimas promedio de 22°C.</a:t>
            </a:r>
          </a:p>
          <a:p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Precipitaciones (Lluvias): Intensas. El régimen es monomodal, con lluvias anuales entre 2500-3000 </a:t>
            </a:r>
            <a:r>
              <a:rPr lang="es-CO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mm.</a:t>
            </a:r>
            <a:endParaRPr lang="es-CO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Estación seca: Diciembre a marzo (lluvia mensual promedio de 94 mm).</a:t>
            </a:r>
          </a:p>
          <a:p>
            <a:r>
              <a:rPr lang="es-CO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Estación húmeda: Abril a noviembre (283 mm de lluvia mensual).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55F287FC-EC05-9132-CF9A-19256041F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098" y="3809020"/>
            <a:ext cx="4137189" cy="26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607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0BEF23C1-2537-56BD-2030-8C25F2FF7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304" y="0"/>
            <a:ext cx="12192002" cy="6858001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6AF7CD2-1733-A3F9-9CFE-50AECEF2B834}"/>
              </a:ext>
            </a:extLst>
          </p:cNvPr>
          <p:cNvSpPr txBox="1"/>
          <p:nvPr/>
        </p:nvSpPr>
        <p:spPr>
          <a:xfrm>
            <a:off x="67533" y="1630177"/>
            <a:ext cx="8054542" cy="2337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Datos Geográficos y Ubicación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Ubicación: Provincia de Rionegro, Departamento de Cundinamarca.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Límites: Limita al noroeste con Caparrapí, al norte con Yacopí, al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 nordeste con Topaipí, al sur con La Peña, y al sureste con El Peñón.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Relieve: Zona montañosa caracterizada por valles, ríos y quebradas.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División Política: Se compone de 56 veredas.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Cartografía: El IGAC ha realizado levantamientos fotogramétricos 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detallados de la zona.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5D18A67-B884-998B-8791-99A89BF329CF}"/>
              </a:ext>
            </a:extLst>
          </p:cNvPr>
          <p:cNvSpPr txBox="1"/>
          <p:nvPr/>
        </p:nvSpPr>
        <p:spPr>
          <a:xfrm>
            <a:off x="4549422" y="4502992"/>
            <a:ext cx="723864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Clima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Tipo: Clima templado a cálido ("sabroso" según locales).</a:t>
            </a:r>
          </a:p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Características: La región se caracteriza por ser montañosa y contar con valles, lo que genera microclimas, pero en general es agradable y apto para el cultivo de café y otros productos agrícolas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3207607-9D5B-1EC3-FE15-C891CEF2A9B6}"/>
              </a:ext>
            </a:extLst>
          </p:cNvPr>
          <p:cNvSpPr txBox="1"/>
          <p:nvPr/>
        </p:nvSpPr>
        <p:spPr>
          <a:xfrm>
            <a:off x="2261642" y="0"/>
            <a:ext cx="111711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PROYECTOS LA PALMA CUNDINAMARCA</a:t>
            </a:r>
          </a:p>
          <a:p>
            <a:pPr algn="ctr"/>
            <a:r>
              <a:rPr lang="es-MX" sz="32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PROYECTO</a:t>
            </a:r>
            <a:endParaRPr lang="es-CO" sz="3200" b="1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3E12E911-F9FA-8811-8D76-6EF139FBE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7912" y="1844339"/>
            <a:ext cx="3570152" cy="225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860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8A5381D-DCE7-EA8C-66AC-08F09E448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A4537B7-7C3D-0A78-BB8F-C6E9B2ACD94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0287"/>
          <a:stretch/>
        </p:blipFill>
        <p:spPr>
          <a:xfrm>
            <a:off x="2555537" y="583894"/>
            <a:ext cx="9034207" cy="612537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C77BF2D-79A8-4640-0BFA-00BAD7045F19}"/>
              </a:ext>
            </a:extLst>
          </p:cNvPr>
          <p:cNvSpPr txBox="1"/>
          <p:nvPr/>
        </p:nvSpPr>
        <p:spPr>
          <a:xfrm>
            <a:off x="-79023" y="171306"/>
            <a:ext cx="2634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PROYECTOS LA PALMA CUNDINAMARCA</a:t>
            </a:r>
          </a:p>
          <a:p>
            <a:pPr algn="ctr"/>
            <a:r>
              <a:rPr lang="es-MX" sz="12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PROYECTO CUNTOCA  </a:t>
            </a:r>
            <a:endParaRPr lang="es-CO" sz="1200" b="1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533B511-247B-12F3-A442-50563294176D}"/>
              </a:ext>
            </a:extLst>
          </p:cNvPr>
          <p:cNvSpPr txBox="1"/>
          <p:nvPr/>
        </p:nvSpPr>
        <p:spPr>
          <a:xfrm>
            <a:off x="1093037" y="1753757"/>
            <a:ext cx="1847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PLANTA </a:t>
            </a:r>
            <a:endParaRPr lang="es-CO" sz="4000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830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8A5381D-DCE7-EA8C-66AC-08F09E448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296"/>
            <a:ext cx="12192000" cy="6857999"/>
          </a:xfrm>
          <a:prstGeom prst="rect">
            <a:avLst/>
          </a:prstGeom>
        </p:spPr>
      </p:pic>
      <p:sp>
        <p:nvSpPr>
          <p:cNvPr id="6" name="object 2">
            <a:extLst>
              <a:ext uri="{FF2B5EF4-FFF2-40B4-BE49-F238E27FC236}">
                <a16:creationId xmlns:a16="http://schemas.microsoft.com/office/drawing/2014/main" id="{44E240B2-36B9-90E9-2270-0088E03191B3}"/>
              </a:ext>
            </a:extLst>
          </p:cNvPr>
          <p:cNvSpPr/>
          <p:nvPr/>
        </p:nvSpPr>
        <p:spPr>
          <a:xfrm>
            <a:off x="2776250" y="0"/>
            <a:ext cx="8956713" cy="6688230"/>
          </a:xfrm>
          <a:prstGeom prst="rect">
            <a:avLst/>
          </a:prstGeom>
          <a:blipFill>
            <a:blip r:embed="rId3" cstate="print"/>
            <a:stretch>
              <a:fillRect l="-1" r="-24796"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CA8323C-15D5-3395-4498-C5D3ACDB8A62}"/>
              </a:ext>
            </a:extLst>
          </p:cNvPr>
          <p:cNvSpPr txBox="1"/>
          <p:nvPr/>
        </p:nvSpPr>
        <p:spPr>
          <a:xfrm>
            <a:off x="1322024" y="1068636"/>
            <a:ext cx="31948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CUBIERTA</a:t>
            </a: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25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8A5381D-DCE7-EA8C-66AC-08F09E448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296"/>
            <a:ext cx="12192000" cy="6857999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CA8323C-15D5-3395-4498-C5D3ACDB8A62}"/>
              </a:ext>
            </a:extLst>
          </p:cNvPr>
          <p:cNvSpPr txBox="1"/>
          <p:nvPr/>
        </p:nvSpPr>
        <p:spPr>
          <a:xfrm>
            <a:off x="594911" y="583893"/>
            <a:ext cx="31948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FACHADA </a:t>
            </a: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bject 1">
            <a:extLst>
              <a:ext uri="{FF2B5EF4-FFF2-40B4-BE49-F238E27FC236}">
                <a16:creationId xmlns:a16="http://schemas.microsoft.com/office/drawing/2014/main" id="{D441F999-A7D4-B93A-E2F9-8B5E0451910F}"/>
              </a:ext>
            </a:extLst>
          </p:cNvPr>
          <p:cNvSpPr/>
          <p:nvPr/>
        </p:nvSpPr>
        <p:spPr>
          <a:xfrm>
            <a:off x="3249976" y="466215"/>
            <a:ext cx="8681291" cy="6077804"/>
          </a:xfrm>
          <a:prstGeom prst="rect">
            <a:avLst/>
          </a:prstGeom>
          <a:blipFill>
            <a:blip r:embed="rId3" cstate="print"/>
            <a:stretch>
              <a:fillRect l="1" r="-26184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D7231BD-13BF-3A4A-0C24-48A05FDB9FE8}"/>
              </a:ext>
            </a:extLst>
          </p:cNvPr>
          <p:cNvSpPr txBox="1"/>
          <p:nvPr/>
        </p:nvSpPr>
        <p:spPr>
          <a:xfrm>
            <a:off x="1762698" y="1082470"/>
            <a:ext cx="31948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PRINCIPAL</a:t>
            </a:r>
            <a:endParaRPr lang="es-CO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792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8A5381D-DCE7-EA8C-66AC-08F09E448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296"/>
            <a:ext cx="12192000" cy="6857999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CA8323C-15D5-3395-4498-C5D3ACDB8A62}"/>
              </a:ext>
            </a:extLst>
          </p:cNvPr>
          <p:cNvSpPr txBox="1"/>
          <p:nvPr/>
        </p:nvSpPr>
        <p:spPr>
          <a:xfrm>
            <a:off x="594911" y="583893"/>
            <a:ext cx="31948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FACHADA </a:t>
            </a: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D7231BD-13BF-3A4A-0C24-48A05FDB9FE8}"/>
              </a:ext>
            </a:extLst>
          </p:cNvPr>
          <p:cNvSpPr txBox="1"/>
          <p:nvPr/>
        </p:nvSpPr>
        <p:spPr>
          <a:xfrm>
            <a:off x="1762698" y="1082470"/>
            <a:ext cx="31948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POSTERIOR </a:t>
            </a:r>
            <a:endParaRPr lang="es-CO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8C50300-81D9-18FF-0E70-C2B82B477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901" y="483423"/>
            <a:ext cx="9024354" cy="563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81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8A5381D-DCE7-EA8C-66AC-08F09E448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CA8323C-15D5-3395-4498-C5D3ACDB8A62}"/>
              </a:ext>
            </a:extLst>
          </p:cNvPr>
          <p:cNvSpPr txBox="1"/>
          <p:nvPr/>
        </p:nvSpPr>
        <p:spPr>
          <a:xfrm>
            <a:off x="1074145" y="727112"/>
            <a:ext cx="62796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CORTE</a:t>
            </a:r>
          </a:p>
          <a:p>
            <a:r>
              <a:rPr lang="es-MX" sz="4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bject 1">
            <a:extLst>
              <a:ext uri="{FF2B5EF4-FFF2-40B4-BE49-F238E27FC236}">
                <a16:creationId xmlns:a16="http://schemas.microsoft.com/office/drawing/2014/main" id="{3D730AD7-0E09-8033-A25D-2F4D51DE915E}"/>
              </a:ext>
            </a:extLst>
          </p:cNvPr>
          <p:cNvSpPr/>
          <p:nvPr/>
        </p:nvSpPr>
        <p:spPr>
          <a:xfrm>
            <a:off x="2776250" y="336013"/>
            <a:ext cx="9066882" cy="6125379"/>
          </a:xfrm>
          <a:prstGeom prst="rect">
            <a:avLst/>
          </a:prstGeom>
          <a:blipFill>
            <a:blip r:embed="rId3" cstate="print"/>
            <a:stretch>
              <a:fillRect l="-2163" t="-7135" r="-26749" b="-8259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5189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8A5381D-DCE7-EA8C-66AC-08F09E448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CA8323C-15D5-3395-4498-C5D3ACDB8A62}"/>
              </a:ext>
            </a:extLst>
          </p:cNvPr>
          <p:cNvSpPr txBox="1"/>
          <p:nvPr/>
        </p:nvSpPr>
        <p:spPr>
          <a:xfrm>
            <a:off x="1074145" y="727112"/>
            <a:ext cx="62796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CORTE</a:t>
            </a:r>
          </a:p>
          <a:p>
            <a:r>
              <a:rPr lang="es-MX" sz="4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</a:t>
            </a:r>
          </a:p>
          <a:p>
            <a:r>
              <a:rPr lang="es-MX" sz="4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1">
            <a:extLst>
              <a:ext uri="{FF2B5EF4-FFF2-40B4-BE49-F238E27FC236}">
                <a16:creationId xmlns:a16="http://schemas.microsoft.com/office/drawing/2014/main" id="{E23B4DAB-1A17-76EF-6F77-2F1FCCF6C4F1}"/>
              </a:ext>
            </a:extLst>
          </p:cNvPr>
          <p:cNvSpPr/>
          <p:nvPr/>
        </p:nvSpPr>
        <p:spPr>
          <a:xfrm>
            <a:off x="2280491" y="163828"/>
            <a:ext cx="9738911" cy="6446292"/>
          </a:xfrm>
          <a:prstGeom prst="rect">
            <a:avLst/>
          </a:prstGeom>
          <a:blipFill>
            <a:blip r:embed="rId3" cstate="print"/>
            <a:stretch>
              <a:fillRect l="-7091" t="-15338" r="-27719" b="-11334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571047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427</Words>
  <Application>Microsoft Office PowerPoint</Application>
  <PresentationFormat>Panorámica</PresentationFormat>
  <Paragraphs>42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Jaime Mora Bosiga</dc:creator>
  <cp:lastModifiedBy>Jaime Mora Bosiga</cp:lastModifiedBy>
  <cp:revision>17</cp:revision>
  <dcterms:created xsi:type="dcterms:W3CDTF">2026-04-28T15:19:53Z</dcterms:created>
  <dcterms:modified xsi:type="dcterms:W3CDTF">2026-04-28T19:54:58Z</dcterms:modified>
</cp:coreProperties>
</file>