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145706586" r:id="rId3"/>
    <p:sldId id="2145706585" r:id="rId4"/>
    <p:sldId id="2145706591" r:id="rId5"/>
    <p:sldId id="2145706590" r:id="rId6"/>
    <p:sldId id="2145706536" r:id="rId7"/>
    <p:sldId id="281" r:id="rId8"/>
    <p:sldId id="280" r:id="rId9"/>
    <p:sldId id="2145706589" r:id="rId10"/>
    <p:sldId id="2145706574" r:id="rId1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D35A8E-3665-47A3-BF3C-BE1628964E7C}" v="9" dt="2024-12-09T19:56:00.6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107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 Gonzalez" userId="691a7a17f6c5a942" providerId="LiveId" clId="{70D35A8E-3665-47A3-BF3C-BE1628964E7C}"/>
    <pc:docChg chg="undo custSel addSld modSld sldOrd">
      <pc:chgData name="Andrea Gonzalez" userId="691a7a17f6c5a942" providerId="LiveId" clId="{70D35A8E-3665-47A3-BF3C-BE1628964E7C}" dt="2024-12-09T22:53:24.204" v="1112" actId="20577"/>
      <pc:docMkLst>
        <pc:docMk/>
      </pc:docMkLst>
      <pc:sldChg chg="modSp mod">
        <pc:chgData name="Andrea Gonzalez" userId="691a7a17f6c5a942" providerId="LiveId" clId="{70D35A8E-3665-47A3-BF3C-BE1628964E7C}" dt="2024-12-07T02:02:36.064" v="4" actId="20577"/>
        <pc:sldMkLst>
          <pc:docMk/>
          <pc:sldMk cId="800049124" sldId="257"/>
        </pc:sldMkLst>
        <pc:spChg chg="mod">
          <ac:chgData name="Andrea Gonzalez" userId="691a7a17f6c5a942" providerId="LiveId" clId="{70D35A8E-3665-47A3-BF3C-BE1628964E7C}" dt="2024-12-07T02:02:36.064" v="4" actId="20577"/>
          <ac:spMkLst>
            <pc:docMk/>
            <pc:sldMk cId="800049124" sldId="257"/>
            <ac:spMk id="3" creationId="{BD3E6BF7-A333-EAEC-E1C9-C84FEAB9D0B7}"/>
          </ac:spMkLst>
        </pc:spChg>
      </pc:sldChg>
      <pc:sldChg chg="modSp mod ord">
        <pc:chgData name="Andrea Gonzalez" userId="691a7a17f6c5a942" providerId="LiveId" clId="{70D35A8E-3665-47A3-BF3C-BE1628964E7C}" dt="2024-12-09T19:56:47.248" v="951"/>
        <pc:sldMkLst>
          <pc:docMk/>
          <pc:sldMk cId="266941860" sldId="2145706574"/>
        </pc:sldMkLst>
        <pc:spChg chg="mod">
          <ac:chgData name="Andrea Gonzalez" userId="691a7a17f6c5a942" providerId="LiveId" clId="{70D35A8E-3665-47A3-BF3C-BE1628964E7C}" dt="2024-12-09T19:48:27.490" v="710" actId="1038"/>
          <ac:spMkLst>
            <pc:docMk/>
            <pc:sldMk cId="266941860" sldId="2145706574"/>
            <ac:spMk id="3" creationId="{99986E3D-8949-16CC-A240-F8D562A6D006}"/>
          </ac:spMkLst>
        </pc:spChg>
        <pc:spChg chg="mod">
          <ac:chgData name="Andrea Gonzalez" userId="691a7a17f6c5a942" providerId="LiveId" clId="{70D35A8E-3665-47A3-BF3C-BE1628964E7C}" dt="2024-12-09T19:48:32.432" v="714" actId="1036"/>
          <ac:spMkLst>
            <pc:docMk/>
            <pc:sldMk cId="266941860" sldId="2145706574"/>
            <ac:spMk id="7" creationId="{B24AAA8E-CC80-8BF8-DB86-94DE011F041E}"/>
          </ac:spMkLst>
        </pc:spChg>
        <pc:graphicFrameChg chg="mod modGraphic">
          <ac:chgData name="Andrea Gonzalez" userId="691a7a17f6c5a942" providerId="LiveId" clId="{70D35A8E-3665-47A3-BF3C-BE1628964E7C}" dt="2024-12-09T19:53:26.831" v="724" actId="14100"/>
          <ac:graphicFrameMkLst>
            <pc:docMk/>
            <pc:sldMk cId="266941860" sldId="2145706574"/>
            <ac:graphicFrameMk id="2" creationId="{A8C3AD45-47B6-8072-FBE9-64E63E81DBD2}"/>
          </ac:graphicFrameMkLst>
        </pc:graphicFrameChg>
        <pc:picChg chg="mod">
          <ac:chgData name="Andrea Gonzalez" userId="691a7a17f6c5a942" providerId="LiveId" clId="{70D35A8E-3665-47A3-BF3C-BE1628964E7C}" dt="2024-12-09T19:44:38.097" v="661" actId="1038"/>
          <ac:picMkLst>
            <pc:docMk/>
            <pc:sldMk cId="266941860" sldId="2145706574"/>
            <ac:picMk id="4" creationId="{9948A657-E198-E61D-43AE-A5357B22F8C9}"/>
          </ac:picMkLst>
        </pc:picChg>
        <pc:picChg chg="mod">
          <ac:chgData name="Andrea Gonzalez" userId="691a7a17f6c5a942" providerId="LiveId" clId="{70D35A8E-3665-47A3-BF3C-BE1628964E7C}" dt="2024-12-09T19:44:49.846" v="690" actId="1037"/>
          <ac:picMkLst>
            <pc:docMk/>
            <pc:sldMk cId="266941860" sldId="2145706574"/>
            <ac:picMk id="8" creationId="{55D5675F-0631-CF86-93CB-52A309F5BCCE}"/>
          </ac:picMkLst>
        </pc:picChg>
      </pc:sldChg>
      <pc:sldChg chg="addSp modSp mod">
        <pc:chgData name="Andrea Gonzalez" userId="691a7a17f6c5a942" providerId="LiveId" clId="{70D35A8E-3665-47A3-BF3C-BE1628964E7C}" dt="2024-12-09T19:47:35.218" v="703" actId="1038"/>
        <pc:sldMkLst>
          <pc:docMk/>
          <pc:sldMk cId="743500513" sldId="2145706585"/>
        </pc:sldMkLst>
        <pc:spChg chg="mod">
          <ac:chgData name="Andrea Gonzalez" userId="691a7a17f6c5a942" providerId="LiveId" clId="{70D35A8E-3665-47A3-BF3C-BE1628964E7C}" dt="2024-12-09T19:47:35.218" v="703" actId="1038"/>
          <ac:spMkLst>
            <pc:docMk/>
            <pc:sldMk cId="743500513" sldId="2145706585"/>
            <ac:spMk id="37" creationId="{F112F92D-31FB-73D6-4957-D29812E3E19D}"/>
          </ac:spMkLst>
        </pc:spChg>
        <pc:graphicFrameChg chg="add mod modGraphic">
          <ac:chgData name="Andrea Gonzalez" userId="691a7a17f6c5a942" providerId="LiveId" clId="{70D35A8E-3665-47A3-BF3C-BE1628964E7C}" dt="2024-12-09T19:36:57.376" v="201" actId="20577"/>
          <ac:graphicFrameMkLst>
            <pc:docMk/>
            <pc:sldMk cId="743500513" sldId="2145706585"/>
            <ac:graphicFrameMk id="13" creationId="{435DB848-4604-D330-F458-25CC612BACD4}"/>
          </ac:graphicFrameMkLst>
        </pc:graphicFrameChg>
        <pc:graphicFrameChg chg="add mod">
          <ac:chgData name="Andrea Gonzalez" userId="691a7a17f6c5a942" providerId="LiveId" clId="{70D35A8E-3665-47A3-BF3C-BE1628964E7C}" dt="2024-12-09T19:40:14.214" v="285" actId="1038"/>
          <ac:graphicFrameMkLst>
            <pc:docMk/>
            <pc:sldMk cId="743500513" sldId="2145706585"/>
            <ac:graphicFrameMk id="14" creationId="{9022683B-349F-58AC-9F60-92688CAA0009}"/>
          </ac:graphicFrameMkLst>
        </pc:graphicFrameChg>
        <pc:graphicFrameChg chg="add mod modGraphic">
          <ac:chgData name="Andrea Gonzalez" userId="691a7a17f6c5a942" providerId="LiveId" clId="{70D35A8E-3665-47A3-BF3C-BE1628964E7C}" dt="2024-12-09T19:41:35.488" v="373" actId="20577"/>
          <ac:graphicFrameMkLst>
            <pc:docMk/>
            <pc:sldMk cId="743500513" sldId="2145706585"/>
            <ac:graphicFrameMk id="16" creationId="{5A27DE4A-E52F-B261-C28D-D39F5A1C4ECE}"/>
          </ac:graphicFrameMkLst>
        </pc:graphicFrameChg>
        <pc:picChg chg="mod">
          <ac:chgData name="Andrea Gonzalez" userId="691a7a17f6c5a942" providerId="LiveId" clId="{70D35A8E-3665-47A3-BF3C-BE1628964E7C}" dt="2024-12-09T19:42:07.575" v="513" actId="1038"/>
          <ac:picMkLst>
            <pc:docMk/>
            <pc:sldMk cId="743500513" sldId="2145706585"/>
            <ac:picMk id="4" creationId="{CA3598CF-27EA-93F8-E56B-B53A4E32EBAD}"/>
          </ac:picMkLst>
        </pc:picChg>
        <pc:picChg chg="mod">
          <ac:chgData name="Andrea Gonzalez" userId="691a7a17f6c5a942" providerId="LiveId" clId="{70D35A8E-3665-47A3-BF3C-BE1628964E7C}" dt="2024-12-09T19:42:29.333" v="602" actId="1036"/>
          <ac:picMkLst>
            <pc:docMk/>
            <pc:sldMk cId="743500513" sldId="2145706585"/>
            <ac:picMk id="6" creationId="{202C9A04-174B-A3B4-DE4A-102F6B3485BF}"/>
          </ac:picMkLst>
        </pc:picChg>
        <pc:picChg chg="mod">
          <ac:chgData name="Andrea Gonzalez" userId="691a7a17f6c5a942" providerId="LiveId" clId="{70D35A8E-3665-47A3-BF3C-BE1628964E7C}" dt="2024-12-09T19:42:22.460" v="581" actId="1038"/>
          <ac:picMkLst>
            <pc:docMk/>
            <pc:sldMk cId="743500513" sldId="2145706585"/>
            <ac:picMk id="8" creationId="{B6B91C40-ACC6-A732-A4F8-2E4BABFD862B}"/>
          </ac:picMkLst>
        </pc:picChg>
        <pc:picChg chg="mod">
          <ac:chgData name="Andrea Gonzalez" userId="691a7a17f6c5a942" providerId="LiveId" clId="{70D35A8E-3665-47A3-BF3C-BE1628964E7C}" dt="2024-12-09T19:42:13.716" v="537" actId="1038"/>
          <ac:picMkLst>
            <pc:docMk/>
            <pc:sldMk cId="743500513" sldId="2145706585"/>
            <ac:picMk id="15" creationId="{DE7F4A54-6C84-8ABA-EF32-5BAD9D593AD8}"/>
          </ac:picMkLst>
        </pc:picChg>
      </pc:sldChg>
      <pc:sldChg chg="modSp mod">
        <pc:chgData name="Andrea Gonzalez" userId="691a7a17f6c5a942" providerId="LiveId" clId="{70D35A8E-3665-47A3-BF3C-BE1628964E7C}" dt="2024-12-09T19:51:19.957" v="722" actId="1076"/>
        <pc:sldMkLst>
          <pc:docMk/>
          <pc:sldMk cId="2744032106" sldId="2145706586"/>
        </pc:sldMkLst>
        <pc:picChg chg="mod">
          <ac:chgData name="Andrea Gonzalez" userId="691a7a17f6c5a942" providerId="LiveId" clId="{70D35A8E-3665-47A3-BF3C-BE1628964E7C}" dt="2024-12-09T19:51:19.957" v="722" actId="1076"/>
          <ac:picMkLst>
            <pc:docMk/>
            <pc:sldMk cId="2744032106" sldId="2145706586"/>
            <ac:picMk id="4" creationId="{CA3598CF-27EA-93F8-E56B-B53A4E32EBAD}"/>
          </ac:picMkLst>
        </pc:picChg>
        <pc:picChg chg="mod">
          <ac:chgData name="Andrea Gonzalez" userId="691a7a17f6c5a942" providerId="LiveId" clId="{70D35A8E-3665-47A3-BF3C-BE1628964E7C}" dt="2024-12-09T19:51:01.532" v="719" actId="1076"/>
          <ac:picMkLst>
            <pc:docMk/>
            <pc:sldMk cId="2744032106" sldId="2145706586"/>
            <ac:picMk id="6" creationId="{202C9A04-174B-A3B4-DE4A-102F6B3485BF}"/>
          </ac:picMkLst>
        </pc:picChg>
        <pc:picChg chg="mod">
          <ac:chgData name="Andrea Gonzalez" userId="691a7a17f6c5a942" providerId="LiveId" clId="{70D35A8E-3665-47A3-BF3C-BE1628964E7C}" dt="2024-12-09T19:51:15.895" v="721" actId="1076"/>
          <ac:picMkLst>
            <pc:docMk/>
            <pc:sldMk cId="2744032106" sldId="2145706586"/>
            <ac:picMk id="17" creationId="{1F8527CD-BD53-FD07-C504-1C42E469EC78}"/>
          </ac:picMkLst>
        </pc:picChg>
      </pc:sldChg>
      <pc:sldChg chg="modSp mod ord">
        <pc:chgData name="Andrea Gonzalez" userId="691a7a17f6c5a942" providerId="LiveId" clId="{70D35A8E-3665-47A3-BF3C-BE1628964E7C}" dt="2024-12-09T19:56:37.749" v="949"/>
        <pc:sldMkLst>
          <pc:docMk/>
          <pc:sldMk cId="203087478" sldId="2145706589"/>
        </pc:sldMkLst>
        <pc:spChg chg="mod">
          <ac:chgData name="Andrea Gonzalez" userId="691a7a17f6c5a942" providerId="LiveId" clId="{70D35A8E-3665-47A3-BF3C-BE1628964E7C}" dt="2024-12-09T19:49:27.936" v="718" actId="14100"/>
          <ac:spMkLst>
            <pc:docMk/>
            <pc:sldMk cId="203087478" sldId="2145706589"/>
            <ac:spMk id="5" creationId="{00000000-0000-0000-0000-000000000000}"/>
          </ac:spMkLst>
        </pc:spChg>
      </pc:sldChg>
      <pc:sldChg chg="addSp modSp mod">
        <pc:chgData name="Andrea Gonzalez" userId="691a7a17f6c5a942" providerId="LiveId" clId="{70D35A8E-3665-47A3-BF3C-BE1628964E7C}" dt="2024-12-09T22:53:24.204" v="1112" actId="20577"/>
        <pc:sldMkLst>
          <pc:docMk/>
          <pc:sldMk cId="28701871" sldId="2145706590"/>
        </pc:sldMkLst>
        <pc:spChg chg="add mod">
          <ac:chgData name="Andrea Gonzalez" userId="691a7a17f6c5a942" providerId="LiveId" clId="{70D35A8E-3665-47A3-BF3C-BE1628964E7C}" dt="2024-12-09T22:33:54.786" v="1102" actId="13926"/>
          <ac:spMkLst>
            <pc:docMk/>
            <pc:sldMk cId="28701871" sldId="2145706590"/>
            <ac:spMk id="3" creationId="{AD2D8E3C-F15E-EA36-B0E1-BAF8F928258D}"/>
          </ac:spMkLst>
        </pc:spChg>
        <pc:spChg chg="add mod">
          <ac:chgData name="Andrea Gonzalez" userId="691a7a17f6c5a942" providerId="LiveId" clId="{70D35A8E-3665-47A3-BF3C-BE1628964E7C}" dt="2024-12-09T19:54:00.731" v="731"/>
          <ac:spMkLst>
            <pc:docMk/>
            <pc:sldMk cId="28701871" sldId="2145706590"/>
            <ac:spMk id="7" creationId="{80FC1550-585D-C459-107E-B8138CC44807}"/>
          </ac:spMkLst>
        </pc:spChg>
        <pc:spChg chg="mod">
          <ac:chgData name="Andrea Gonzalez" userId="691a7a17f6c5a942" providerId="LiveId" clId="{70D35A8E-3665-47A3-BF3C-BE1628964E7C}" dt="2024-12-09T19:53:46.375" v="728" actId="1076"/>
          <ac:spMkLst>
            <pc:docMk/>
            <pc:sldMk cId="28701871" sldId="2145706590"/>
            <ac:spMk id="37" creationId="{7A02FC37-D568-8D69-3C03-2F7941F6CFF3}"/>
          </ac:spMkLst>
        </pc:spChg>
        <pc:graphicFrameChg chg="mod modGraphic">
          <ac:chgData name="Andrea Gonzalez" userId="691a7a17f6c5a942" providerId="LiveId" clId="{70D35A8E-3665-47A3-BF3C-BE1628964E7C}" dt="2024-12-09T22:53:24.204" v="1112" actId="20577"/>
          <ac:graphicFrameMkLst>
            <pc:docMk/>
            <pc:sldMk cId="28701871" sldId="2145706590"/>
            <ac:graphicFrameMk id="5" creationId="{E8B61DDB-3F3D-5DA2-5D71-83C553E400C2}"/>
          </ac:graphicFrameMkLst>
        </pc:graphicFrameChg>
        <pc:picChg chg="mod">
          <ac:chgData name="Andrea Gonzalez" userId="691a7a17f6c5a942" providerId="LiveId" clId="{70D35A8E-3665-47A3-BF3C-BE1628964E7C}" dt="2024-12-09T19:54:04.334" v="732" actId="1076"/>
          <ac:picMkLst>
            <pc:docMk/>
            <pc:sldMk cId="28701871" sldId="2145706590"/>
            <ac:picMk id="8" creationId="{40812F9F-860C-A5C3-BCF1-FC981C9085F1}"/>
          </ac:picMkLst>
        </pc:picChg>
      </pc:sldChg>
      <pc:sldChg chg="addSp delSp modSp add mod">
        <pc:chgData name="Andrea Gonzalez" userId="691a7a17f6c5a942" providerId="LiveId" clId="{70D35A8E-3665-47A3-BF3C-BE1628964E7C}" dt="2024-12-09T22:32:56.366" v="1094" actId="1076"/>
        <pc:sldMkLst>
          <pc:docMk/>
          <pc:sldMk cId="338217811" sldId="2145706591"/>
        </pc:sldMkLst>
        <pc:spChg chg="del">
          <ac:chgData name="Andrea Gonzalez" userId="691a7a17f6c5a942" providerId="LiveId" clId="{70D35A8E-3665-47A3-BF3C-BE1628964E7C}" dt="2024-12-09T19:53:40.151" v="726" actId="21"/>
          <ac:spMkLst>
            <pc:docMk/>
            <pc:sldMk cId="338217811" sldId="2145706591"/>
            <ac:spMk id="3" creationId="{AD2D8E3C-F15E-EA36-B0E1-BAF8F928258D}"/>
          </ac:spMkLst>
        </pc:spChg>
        <pc:spChg chg="add mod">
          <ac:chgData name="Andrea Gonzalez" userId="691a7a17f6c5a942" providerId="LiveId" clId="{70D35A8E-3665-47A3-BF3C-BE1628964E7C}" dt="2024-12-09T19:55:41.332" v="933" actId="1037"/>
          <ac:spMkLst>
            <pc:docMk/>
            <pc:sldMk cId="338217811" sldId="2145706591"/>
            <ac:spMk id="5" creationId="{5481F880-D2CA-CE4B-D421-EB9D171DF2A4}"/>
          </ac:spMkLst>
        </pc:spChg>
        <pc:spChg chg="del">
          <ac:chgData name="Andrea Gonzalez" userId="691a7a17f6c5a942" providerId="LiveId" clId="{70D35A8E-3665-47A3-BF3C-BE1628964E7C}" dt="2024-12-09T19:53:57.889" v="730" actId="21"/>
          <ac:spMkLst>
            <pc:docMk/>
            <pc:sldMk cId="338217811" sldId="2145706591"/>
            <ac:spMk id="7" creationId="{80FC1550-585D-C459-107E-B8138CC44807}"/>
          </ac:spMkLst>
        </pc:spChg>
        <pc:spChg chg="add mod">
          <ac:chgData name="Andrea Gonzalez" userId="691a7a17f6c5a942" providerId="LiveId" clId="{70D35A8E-3665-47A3-BF3C-BE1628964E7C}" dt="2024-12-09T19:56:22.409" v="945" actId="113"/>
          <ac:spMkLst>
            <pc:docMk/>
            <pc:sldMk cId="338217811" sldId="2145706591"/>
            <ac:spMk id="9" creationId="{B0CF3EBA-0FCF-54BD-AB57-F07D52595DAE}"/>
          </ac:spMkLst>
        </pc:spChg>
        <pc:spChg chg="mod">
          <ac:chgData name="Andrea Gonzalez" userId="691a7a17f6c5a942" providerId="LiveId" clId="{70D35A8E-3665-47A3-BF3C-BE1628964E7C}" dt="2024-12-09T19:55:49.643" v="935" actId="1076"/>
          <ac:spMkLst>
            <pc:docMk/>
            <pc:sldMk cId="338217811" sldId="2145706591"/>
            <ac:spMk id="37" creationId="{9C8AFA39-77A0-8F27-7934-06991A1B3520}"/>
          </ac:spMkLst>
        </pc:spChg>
        <pc:graphicFrameChg chg="mod modGraphic">
          <ac:chgData name="Andrea Gonzalez" userId="691a7a17f6c5a942" providerId="LiveId" clId="{70D35A8E-3665-47A3-BF3C-BE1628964E7C}" dt="2024-12-09T22:32:48.124" v="1091" actId="1037"/>
          <ac:graphicFrameMkLst>
            <pc:docMk/>
            <pc:sldMk cId="338217811" sldId="2145706591"/>
            <ac:graphicFrameMk id="2" creationId="{39B93F09-A274-AC8B-5386-484F4E87986C}"/>
          </ac:graphicFrameMkLst>
        </pc:graphicFrameChg>
        <pc:picChg chg="mod">
          <ac:chgData name="Andrea Gonzalez" userId="691a7a17f6c5a942" providerId="LiveId" clId="{70D35A8E-3665-47A3-BF3C-BE1628964E7C}" dt="2024-12-09T22:17:40.959" v="1053" actId="1076"/>
          <ac:picMkLst>
            <pc:docMk/>
            <pc:sldMk cId="338217811" sldId="2145706591"/>
            <ac:picMk id="4" creationId="{38DFB20F-3968-E0D7-0950-83C1B49D2743}"/>
          </ac:picMkLst>
        </pc:picChg>
        <pc:picChg chg="mod">
          <ac:chgData name="Andrea Gonzalez" userId="691a7a17f6c5a942" providerId="LiveId" clId="{70D35A8E-3665-47A3-BF3C-BE1628964E7C}" dt="2024-12-09T22:32:56.366" v="1094" actId="1076"/>
          <ac:picMkLst>
            <pc:docMk/>
            <pc:sldMk cId="338217811" sldId="2145706591"/>
            <ac:picMk id="8" creationId="{06F87AD8-5945-1AF8-6182-36599370125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EB333-5C33-459F-B8D6-87B77D1217BA}" type="datetimeFigureOut">
              <a:rPr lang="es-CO" smtClean="0"/>
              <a:t>9/12/2024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18221-5864-4FAA-B8DE-BB7FE256DB1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1025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Diana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0244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Andrea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4863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2EFE5-0812-E015-B374-06087EB2D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3367E4D-F3CD-EDBC-E6E0-CB81FF3A00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E3C4E8B-07E0-8899-B43A-3B473BB7A2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3A8DC23-DA44-95C4-CE86-493BBBEC87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8270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0ABA1-35C3-9A23-7D8D-7E1DE1C31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7EA4B6F-B140-928E-CCB6-E9CA8D681B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0FFDC51-D3DC-0337-9B70-4B6A4FC80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C6D8565-93AB-5D52-403E-E86B4CA37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3681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D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91494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5701784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90488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18221-5864-4FAA-B8DE-BB7FE256DB17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6359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029163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87837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061568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8890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6745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28631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35477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5579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5296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0455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35341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42873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12/09/2024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21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076" y="5753720"/>
            <a:ext cx="2755777" cy="635000"/>
          </a:xfrm>
          <a:prstGeom prst="rect">
            <a:avLst/>
          </a:prstGeom>
        </p:spPr>
      </p:pic>
      <p:sp>
        <p:nvSpPr>
          <p:cNvPr id="3" name="Google Shape;88;p13">
            <a:extLst>
              <a:ext uri="{FF2B5EF4-FFF2-40B4-BE49-F238E27FC236}">
                <a16:creationId xmlns:a16="http://schemas.microsoft.com/office/drawing/2014/main" id="{BD3E6BF7-A333-EAEC-E1C9-C84FEAB9D0B7}"/>
              </a:ext>
            </a:extLst>
          </p:cNvPr>
          <p:cNvSpPr txBox="1"/>
          <p:nvPr/>
        </p:nvSpPr>
        <p:spPr>
          <a:xfrm>
            <a:off x="1261929" y="2891002"/>
            <a:ext cx="8925607" cy="25852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defRPr/>
            </a:pPr>
            <a:r>
              <a:rPr lang="es-ES" sz="3600" b="1" dirty="0">
                <a:solidFill>
                  <a:prstClr val="white"/>
                </a:solidFill>
                <a:latin typeface="Aptos"/>
                <a:cs typeface="Arial"/>
              </a:rPr>
              <a:t>Reunión Equipo Educación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s-ES" sz="2400" b="1" dirty="0">
              <a:solidFill>
                <a:prstClr val="white"/>
              </a:solidFill>
              <a:latin typeface="Aptos"/>
              <a:cs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s-ES" sz="2400" b="1" dirty="0">
                <a:solidFill>
                  <a:prstClr val="white"/>
                </a:solidFill>
                <a:latin typeface="Aptos"/>
                <a:cs typeface="Arial"/>
              </a:rPr>
              <a:t>Avances gestión documental</a:t>
            </a:r>
            <a:endParaRPr lang="es-ES" sz="2400" dirty="0">
              <a:solidFill>
                <a:prstClr val="white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es-ES" sz="2400" b="1" dirty="0">
                <a:solidFill>
                  <a:prstClr val="white"/>
                </a:solidFill>
                <a:latin typeface="Aptos"/>
                <a:cs typeface="Arial"/>
              </a:rPr>
              <a:t>Listado cursos CDEIS – tipo de aula – proyección 2025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es-ES" sz="2400" b="1" dirty="0">
              <a:solidFill>
                <a:prstClr val="white"/>
              </a:solidFill>
              <a:latin typeface="Aptos"/>
              <a:cs typeface="Arial"/>
            </a:endParaRPr>
          </a:p>
          <a:p>
            <a:pPr algn="ctr">
              <a:defRPr/>
            </a:pPr>
            <a:r>
              <a:rPr lang="es-ES" sz="2400" b="1" dirty="0">
                <a:solidFill>
                  <a:prstClr val="white"/>
                </a:solidFill>
                <a:latin typeface="Aptos"/>
                <a:cs typeface="Arial"/>
              </a:rPr>
              <a:t>10  de diciembre de 2025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F735A6D-1D65-182C-24F1-B1FC31D545A7}"/>
              </a:ext>
            </a:extLst>
          </p:cNvPr>
          <p:cNvSpPr/>
          <p:nvPr/>
        </p:nvSpPr>
        <p:spPr>
          <a:xfrm>
            <a:off x="8948093" y="675860"/>
            <a:ext cx="2622304" cy="26223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6" name="Picture 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532A5663-3F3C-38AD-218F-5469AEFE8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3035" y="675861"/>
            <a:ext cx="2704956" cy="262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DE014-E4C7-88BD-C0F6-CF97DA00F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143;p18">
            <a:extLst>
              <a:ext uri="{FF2B5EF4-FFF2-40B4-BE49-F238E27FC236}">
                <a16:creationId xmlns:a16="http://schemas.microsoft.com/office/drawing/2014/main" id="{E86516F1-0B51-61F1-9F47-FAE6C22504FE}"/>
              </a:ext>
            </a:extLst>
          </p:cNvPr>
          <p:cNvSpPr txBox="1"/>
          <p:nvPr/>
        </p:nvSpPr>
        <p:spPr>
          <a:xfrm>
            <a:off x="1676514" y="708280"/>
            <a:ext cx="8847454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ptos"/>
                <a:ea typeface="+mn-ea"/>
                <a:cs typeface="Arial"/>
              </a:rPr>
              <a:t>Situación actual cursos plataforma aprender salud  </a:t>
            </a:r>
            <a:endParaRPr kumimoji="0" lang="es-ES" sz="2800" b="1" i="0" u="none" strike="noStrike" kern="1200" cap="none" spc="0" normalizeH="0" baseline="0" noProof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ptos"/>
              <a:ea typeface="+mn-ea"/>
              <a:cs typeface="Arial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E742333-32E4-AD70-8340-843476EACB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0574917" y="116564"/>
            <a:ext cx="1416820" cy="13369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948A657-E198-E61D-43AE-A5357B22F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980" y="2119563"/>
            <a:ext cx="562519" cy="5625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3EF04D1-D348-77D1-F194-36B01E0B2B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572697" y="4086436"/>
            <a:ext cx="562519" cy="56251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55D5675F-0631-CF86-93CB-52A309F5BC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54248" y="2112931"/>
            <a:ext cx="557576" cy="5575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4AF8C8B-444B-BE84-E5E8-362FCABE0C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841430" y="5500213"/>
            <a:ext cx="653190" cy="65319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790394B4-DE10-E482-3771-B39337D0B8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572697" y="3135214"/>
            <a:ext cx="587571" cy="587571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8C3AD45-47B6-8072-FBE9-64E63E81D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817563"/>
              </p:ext>
            </p:extLst>
          </p:nvPr>
        </p:nvGraphicFramePr>
        <p:xfrm>
          <a:off x="1792157" y="1291811"/>
          <a:ext cx="7861130" cy="1598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282">
                  <a:extLst>
                    <a:ext uri="{9D8B030D-6E8A-4147-A177-3AD203B41FA5}">
                      <a16:colId xmlns:a16="http://schemas.microsoft.com/office/drawing/2014/main" val="10395040"/>
                    </a:ext>
                  </a:extLst>
                </a:gridCol>
                <a:gridCol w="1806609">
                  <a:extLst>
                    <a:ext uri="{9D8B030D-6E8A-4147-A177-3AD203B41FA5}">
                      <a16:colId xmlns:a16="http://schemas.microsoft.com/office/drawing/2014/main" val="4203638421"/>
                    </a:ext>
                  </a:extLst>
                </a:gridCol>
                <a:gridCol w="2123957">
                  <a:extLst>
                    <a:ext uri="{9D8B030D-6E8A-4147-A177-3AD203B41FA5}">
                      <a16:colId xmlns:a16="http://schemas.microsoft.com/office/drawing/2014/main" val="4155363457"/>
                    </a:ext>
                  </a:extLst>
                </a:gridCol>
                <a:gridCol w="1965282">
                  <a:extLst>
                    <a:ext uri="{9D8B030D-6E8A-4147-A177-3AD203B41FA5}">
                      <a16:colId xmlns:a16="http://schemas.microsoft.com/office/drawing/2014/main" val="3353583262"/>
                    </a:ext>
                  </a:extLst>
                </a:gridCol>
              </a:tblGrid>
              <a:tr h="980698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CERRADAS </a:t>
                      </a:r>
                      <a:endParaRPr lang="es-ES" dirty="0"/>
                    </a:p>
                    <a:p>
                      <a:pPr lvl="0" algn="ctr">
                        <a:buNone/>
                      </a:pPr>
                      <a:r>
                        <a:rPr lang="es-CO" dirty="0"/>
                        <a:t>CONSTANCIA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ABIERTAS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s-CO" dirty="0"/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dirty="0"/>
                        <a:t>AUTOMATRÍCULA  CONSTANCIA</a:t>
                      </a:r>
                    </a:p>
                    <a:p>
                      <a:pPr algn="ctr"/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INVERTIDAS</a:t>
                      </a:r>
                    </a:p>
                    <a:p>
                      <a:pPr algn="ctr"/>
                      <a:r>
                        <a:rPr lang="es-CO" dirty="0"/>
                        <a:t>CONSTANCIA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4297297"/>
                  </a:ext>
                </a:extLst>
              </a:tr>
              <a:tr h="409574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3858154"/>
                  </a:ext>
                </a:extLst>
              </a:tr>
            </a:tbl>
          </a:graphicData>
        </a:graphic>
      </p:graphicFrame>
      <p:sp>
        <p:nvSpPr>
          <p:cNvPr id="3" name="TextBox 10">
            <a:extLst>
              <a:ext uri="{FF2B5EF4-FFF2-40B4-BE49-F238E27FC236}">
                <a16:creationId xmlns:a16="http://schemas.microsoft.com/office/drawing/2014/main" id="{99986E3D-8949-16CC-A240-F8D562A6D006}"/>
              </a:ext>
            </a:extLst>
          </p:cNvPr>
          <p:cNvSpPr txBox="1"/>
          <p:nvPr/>
        </p:nvSpPr>
        <p:spPr>
          <a:xfrm>
            <a:off x="565723" y="3368736"/>
            <a:ext cx="5856713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Cerradas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52 aulas cerradas  XXXXX capacitados en 2024</a:t>
            </a:r>
          </a:p>
          <a:p>
            <a:pPr algn="just"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+mn-lt"/>
            </a:endParaRPr>
          </a:p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Abiertas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27 aulas abiertas con un total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highlight>
                  <a:srgbClr val="FFFF00"/>
                </a:highlight>
                <a:ea typeface="+mn-lt"/>
                <a:cs typeface="+mn-lt"/>
              </a:rPr>
              <a:t>de 884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algn="just">
              <a:defRPr/>
            </a:pP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Auto matrícula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7 aulas abiertas con un total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highlight>
                  <a:srgbClr val="FFFF00"/>
                </a:highlight>
                <a:ea typeface="+mn-lt"/>
                <a:cs typeface="+mn-lt"/>
              </a:rPr>
              <a:t>de 884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Aula Invertida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9 aulas abiertas con un total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highlight>
                  <a:srgbClr val="FFFF00"/>
                </a:highlight>
                <a:ea typeface="+mn-lt"/>
                <a:cs typeface="+mn-lt"/>
              </a:rPr>
              <a:t>de 884 </a:t>
            </a: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B24AAA8E-CC80-8BF8-DB86-94DE011F041E}"/>
              </a:ext>
            </a:extLst>
          </p:cNvPr>
          <p:cNvSpPr txBox="1"/>
          <p:nvPr/>
        </p:nvSpPr>
        <p:spPr>
          <a:xfrm>
            <a:off x="6640966" y="3669677"/>
            <a:ext cx="4993725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Proyectadas 2025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MhGAP</a:t>
            </a: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Integridad científica</a:t>
            </a:r>
          </a:p>
          <a:p>
            <a:pPr algn="just"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algn="just"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Se han recibido solicitudes informales de parte de otras áreas, pero no se cuenta con soporte 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Salud mental para niñas y niños</a:t>
            </a:r>
            <a:endParaRPr lang="es-CO" sz="16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ptos" panose="02110004020202020204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Laboratorio de salud pública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Violencias – SD Mujer</a:t>
            </a:r>
          </a:p>
        </p:txBody>
      </p:sp>
    </p:spTree>
    <p:extLst>
      <p:ext uri="{BB962C8B-B14F-4D97-AF65-F5344CB8AC3E}">
        <p14:creationId xmlns:p14="http://schemas.microsoft.com/office/powerpoint/2010/main" val="266941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0ABF3-2F75-D8B5-5ECA-FECCFE3F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143;p18">
            <a:extLst>
              <a:ext uri="{FF2B5EF4-FFF2-40B4-BE49-F238E27FC236}">
                <a16:creationId xmlns:a16="http://schemas.microsoft.com/office/drawing/2014/main" id="{F112F92D-31FB-73D6-4957-D29812E3E19D}"/>
              </a:ext>
            </a:extLst>
          </p:cNvPr>
          <p:cNvSpPr txBox="1"/>
          <p:nvPr/>
        </p:nvSpPr>
        <p:spPr>
          <a:xfrm>
            <a:off x="2471131" y="714831"/>
            <a:ext cx="7249737" cy="7386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200" b="1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ptos"/>
                <a:ea typeface="+mn-ea"/>
                <a:cs typeface="Arial"/>
              </a:rPr>
              <a:t>Situación actual archivo </a:t>
            </a:r>
            <a:endParaRPr kumimoji="0" lang="es-ES" sz="4200" b="1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ptos"/>
              <a:ea typeface="+mn-ea"/>
              <a:cs typeface="Arial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9F0B89A-E190-72D4-496E-AE0B843CB9DF}"/>
              </a:ext>
            </a:extLst>
          </p:cNvPr>
          <p:cNvSpPr txBox="1"/>
          <p:nvPr/>
        </p:nvSpPr>
        <p:spPr>
          <a:xfrm>
            <a:off x="1727460" y="1744441"/>
            <a:ext cx="8168895" cy="424731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s-CO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Se realiza seguimiento semanal para verificar el avance.</a:t>
            </a:r>
            <a:endParaRPr lang="es-ES" dirty="0"/>
          </a:p>
          <a:p>
            <a:pPr lvl="1" algn="just">
              <a:defRPr/>
            </a:pPr>
            <a:endParaRPr lang="es-ES" dirty="0">
              <a:latin typeface="Aptos" panose="02110004020202020204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Se realiza revisión interna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endParaRPr lang="es-ES" dirty="0">
              <a:solidFill>
                <a:prstClr val="black">
                  <a:lumMod val="85000"/>
                  <a:lumOff val="15000"/>
                </a:prstClr>
              </a:solidFill>
              <a:latin typeface="Aptos" panose="02110004020202020204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Se socializan las observaciones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endParaRPr lang="es-ES" dirty="0">
              <a:solidFill>
                <a:prstClr val="black">
                  <a:lumMod val="85000"/>
                  <a:lumOff val="15000"/>
                </a:prstClr>
              </a:solidFill>
              <a:latin typeface="Aptos" panose="02110004020202020204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Se realizan los ajustes pertinentes.</a:t>
            </a:r>
          </a:p>
          <a:p>
            <a:pPr lvl="1" algn="just">
              <a:defRPr/>
            </a:pPr>
            <a:endParaRPr lang="es-ES" dirty="0">
              <a:solidFill>
                <a:prstClr val="black">
                  <a:lumMod val="85000"/>
                  <a:lumOff val="15000"/>
                </a:prstClr>
              </a:solidFill>
              <a:latin typeface="Aptos" panose="02110004020202020204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La referente de gestión documental del CDEIS, jefe María Eugenia Castellanos continúa adelantando mesas de trabajo, reuniones y simulacros de auditoria para garantizar la óptima realización de la tarea.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endParaRPr lang="es-ES" dirty="0">
              <a:solidFill>
                <a:prstClr val="black">
                  <a:lumMod val="85000"/>
                  <a:lumOff val="15000"/>
                </a:prstClr>
              </a:solidFill>
              <a:latin typeface="Aptos" panose="02110004020202020204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prstClr val="black">
                    <a:lumMod val="85000"/>
                    <a:lumOff val="15000"/>
                  </a:prstClr>
                </a:solidFill>
                <a:latin typeface="Aptos" panose="02110004020202020204"/>
              </a:rPr>
              <a:t>Se continua con la solicitud de información para poder complementar las carpetas existentes (UDEA)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5F29EC6-B8EE-76E8-6793-07FDDDE7B7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0574917" y="116564"/>
            <a:ext cx="1416820" cy="13369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A3598CF-27EA-93F8-E56B-B53A4E32E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17912" y="2866481"/>
            <a:ext cx="562519" cy="5625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02C9A04-174B-A3B4-DE4A-102F6B3485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7820" y="2771563"/>
            <a:ext cx="562519" cy="56251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6B91C40-ACC6-A732-A4F8-2E4BABFD86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2763" y="4769996"/>
            <a:ext cx="557576" cy="5575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E7F4A54-6C84-8ABA-EF32-5BAD9D593A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841430" y="5500213"/>
            <a:ext cx="653190" cy="65319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1F8527CD-BD53-FD07-C504-1C42E469EC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914856" y="3574313"/>
            <a:ext cx="587571" cy="58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032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0ABF3-2F75-D8B5-5ECA-FECCFE3FB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143;p18">
            <a:extLst>
              <a:ext uri="{FF2B5EF4-FFF2-40B4-BE49-F238E27FC236}">
                <a16:creationId xmlns:a16="http://schemas.microsoft.com/office/drawing/2014/main" id="{F112F92D-31FB-73D6-4957-D29812E3E19D}"/>
              </a:ext>
            </a:extLst>
          </p:cNvPr>
          <p:cNvSpPr txBox="1"/>
          <p:nvPr/>
        </p:nvSpPr>
        <p:spPr>
          <a:xfrm>
            <a:off x="1654937" y="333521"/>
            <a:ext cx="8901169" cy="7386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4200" b="1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ptos"/>
                <a:ea typeface="+mn-ea"/>
                <a:cs typeface="Arial"/>
              </a:rPr>
              <a:t>Situación actual archivo – 9/12/2024 </a:t>
            </a:r>
            <a:endParaRPr kumimoji="0" lang="es-ES" sz="4200" b="1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ptos"/>
              <a:ea typeface="+mn-ea"/>
              <a:cs typeface="Arial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5F29EC6-B8EE-76E8-6793-07FDDDE7B7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0574917" y="116564"/>
            <a:ext cx="1416820" cy="13369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A3598CF-27EA-93F8-E56B-B53A4E32E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01907" y="5014393"/>
            <a:ext cx="562519" cy="5625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02C9A04-174B-A3B4-DE4A-102F6B3485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9821" y="2271537"/>
            <a:ext cx="562519" cy="56251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B6B91C40-ACC6-A732-A4F8-2E4BABFD86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1526" y="4987476"/>
            <a:ext cx="557576" cy="5575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E7F4A54-6C84-8ABA-EF32-5BAD9D593A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27220" y="2032160"/>
            <a:ext cx="653190" cy="65319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1F8527CD-BD53-FD07-C504-1C42E469EC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160966" y="3924757"/>
            <a:ext cx="587571" cy="587571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8F49BCE-FAB8-7F44-E992-AA61601AE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15338"/>
              </p:ext>
            </p:extLst>
          </p:nvPr>
        </p:nvGraphicFramePr>
        <p:xfrm>
          <a:off x="1809350" y="1453495"/>
          <a:ext cx="3283511" cy="19755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68320">
                  <a:extLst>
                    <a:ext uri="{9D8B030D-6E8A-4147-A177-3AD203B41FA5}">
                      <a16:colId xmlns:a16="http://schemas.microsoft.com/office/drawing/2014/main" val="2307556242"/>
                    </a:ext>
                  </a:extLst>
                </a:gridCol>
                <a:gridCol w="1015491">
                  <a:extLst>
                    <a:ext uri="{9D8B030D-6E8A-4147-A177-3AD203B41FA5}">
                      <a16:colId xmlns:a16="http://schemas.microsoft.com/office/drawing/2014/main" val="2861320974"/>
                    </a:ext>
                  </a:extLst>
                </a:gridCol>
                <a:gridCol w="599700">
                  <a:extLst>
                    <a:ext uri="{9D8B030D-6E8A-4147-A177-3AD203B41FA5}">
                      <a16:colId xmlns:a16="http://schemas.microsoft.com/office/drawing/2014/main" val="135141600"/>
                    </a:ext>
                  </a:extLst>
                </a:gridCol>
              </a:tblGrid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CANTIDAD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797671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847708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265566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PENDIENTE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33519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586722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780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368232"/>
                  </a:ext>
                </a:extLst>
              </a:tr>
            </a:tbl>
          </a:graphicData>
        </a:graphic>
      </p:graphicFrame>
      <p:sp>
        <p:nvSpPr>
          <p:cNvPr id="5" name="Google Shape;143;p18">
            <a:extLst>
              <a:ext uri="{FF2B5EF4-FFF2-40B4-BE49-F238E27FC236}">
                <a16:creationId xmlns:a16="http://schemas.microsoft.com/office/drawing/2014/main" id="{E4998E73-B50C-985F-C54F-C1B8A6B532FA}"/>
              </a:ext>
            </a:extLst>
          </p:cNvPr>
          <p:cNvSpPr txBox="1"/>
          <p:nvPr/>
        </p:nvSpPr>
        <p:spPr>
          <a:xfrm>
            <a:off x="2721099" y="1021643"/>
            <a:ext cx="1713762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>
              <a:defRPr/>
            </a:pPr>
            <a:r>
              <a:rPr lang="es-CO" sz="1400" dirty="0">
                <a:solidFill>
                  <a:srgbClr val="000000"/>
                </a:solidFill>
                <a:latin typeface="Aptos"/>
              </a:rPr>
              <a:t>AULAS CERRADAS</a:t>
            </a:r>
            <a:endParaRPr lang="es-ES" sz="1400" dirty="0">
              <a:solidFill>
                <a:srgbClr val="000000"/>
              </a:solidFill>
              <a:latin typeface="Aptos"/>
            </a:endParaRPr>
          </a:p>
        </p:txBody>
      </p:sp>
      <p:sp>
        <p:nvSpPr>
          <p:cNvPr id="7" name="Google Shape;143;p18">
            <a:extLst>
              <a:ext uri="{FF2B5EF4-FFF2-40B4-BE49-F238E27FC236}">
                <a16:creationId xmlns:a16="http://schemas.microsoft.com/office/drawing/2014/main" id="{0ADA6936-4EE3-331A-C6F6-DEE6E303FDEE}"/>
              </a:ext>
            </a:extLst>
          </p:cNvPr>
          <p:cNvSpPr txBox="1"/>
          <p:nvPr/>
        </p:nvSpPr>
        <p:spPr>
          <a:xfrm>
            <a:off x="2721099" y="3616980"/>
            <a:ext cx="1713762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>
              <a:defRPr/>
            </a:pPr>
            <a:r>
              <a:rPr lang="es-CO" sz="1400" dirty="0">
                <a:solidFill>
                  <a:srgbClr val="000000"/>
                </a:solidFill>
                <a:latin typeface="Aptos"/>
              </a:rPr>
              <a:t>TODAS LAS AULAS</a:t>
            </a:r>
            <a:endParaRPr lang="es-ES" sz="1400" dirty="0">
              <a:solidFill>
                <a:srgbClr val="000000"/>
              </a:solidFill>
              <a:latin typeface="Aptos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41AA01D0-164B-908B-03E1-BBC0E1A1A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202315"/>
              </p:ext>
            </p:extLst>
          </p:nvPr>
        </p:nvGraphicFramePr>
        <p:xfrm>
          <a:off x="1806016" y="4119909"/>
          <a:ext cx="3416157" cy="19755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3104">
                  <a:extLst>
                    <a:ext uri="{9D8B030D-6E8A-4147-A177-3AD203B41FA5}">
                      <a16:colId xmlns:a16="http://schemas.microsoft.com/office/drawing/2014/main" val="4028178287"/>
                    </a:ext>
                  </a:extLst>
                </a:gridCol>
                <a:gridCol w="1053296">
                  <a:extLst>
                    <a:ext uri="{9D8B030D-6E8A-4147-A177-3AD203B41FA5}">
                      <a16:colId xmlns:a16="http://schemas.microsoft.com/office/drawing/2014/main" val="2534560699"/>
                    </a:ext>
                  </a:extLst>
                </a:gridCol>
                <a:gridCol w="659757">
                  <a:extLst>
                    <a:ext uri="{9D8B030D-6E8A-4147-A177-3AD203B41FA5}">
                      <a16:colId xmlns:a16="http://schemas.microsoft.com/office/drawing/2014/main" val="568013338"/>
                    </a:ext>
                  </a:extLst>
                </a:gridCol>
              </a:tblGrid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dirty="0">
                          <a:effectLst/>
                          <a:latin typeface="Calibri"/>
                        </a:rPr>
                        <a:t>CANTIDAD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dirty="0"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dirty="0"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888301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224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11,9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2456636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474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dirty="0"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25,2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9724081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dirty="0">
                          <a:effectLst/>
                          <a:latin typeface="Calibri"/>
                        </a:rPr>
                        <a:t>PENDIENTE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2,9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2766026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OTROS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1,4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464838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780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dirty="0">
                          <a:effectLst/>
                          <a:latin typeface="Calibri"/>
                        </a:rPr>
                        <a:t>41,5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9085601"/>
                  </a:ext>
                </a:extLst>
              </a:tr>
            </a:tbl>
          </a:graphicData>
        </a:graphic>
      </p:graphicFrame>
      <p:sp>
        <p:nvSpPr>
          <p:cNvPr id="12" name="Google Shape;143;p18">
            <a:extLst>
              <a:ext uri="{FF2B5EF4-FFF2-40B4-BE49-F238E27FC236}">
                <a16:creationId xmlns:a16="http://schemas.microsoft.com/office/drawing/2014/main" id="{FC53E894-268B-AA7B-6564-B1F3E0E8F858}"/>
              </a:ext>
            </a:extLst>
          </p:cNvPr>
          <p:cNvSpPr txBox="1"/>
          <p:nvPr/>
        </p:nvSpPr>
        <p:spPr>
          <a:xfrm>
            <a:off x="1486671" y="6290567"/>
            <a:ext cx="4705785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>
              <a:defRPr/>
            </a:pPr>
            <a:r>
              <a:rPr lang="es-CO" sz="1400" b="0" dirty="0">
                <a:solidFill>
                  <a:srgbClr val="000000"/>
                </a:solidFill>
                <a:latin typeface="Aptos"/>
              </a:rPr>
              <a:t>Aulas cerradas, abiertas, invertidas, auto matrícula</a:t>
            </a:r>
          </a:p>
        </p:txBody>
      </p:sp>
      <p:sp>
        <p:nvSpPr>
          <p:cNvPr id="2" name="Google Shape;143;p18">
            <a:extLst>
              <a:ext uri="{FF2B5EF4-FFF2-40B4-BE49-F238E27FC236}">
                <a16:creationId xmlns:a16="http://schemas.microsoft.com/office/drawing/2014/main" id="{EC8AB30B-D2E9-AB33-AD84-7CBF845F517A}"/>
              </a:ext>
            </a:extLst>
          </p:cNvPr>
          <p:cNvSpPr txBox="1"/>
          <p:nvPr/>
        </p:nvSpPr>
        <p:spPr>
          <a:xfrm>
            <a:off x="8058964" y="1011995"/>
            <a:ext cx="1713762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>
              <a:defRPr/>
            </a:pPr>
            <a:r>
              <a:rPr lang="es-CO" sz="1400" dirty="0">
                <a:solidFill>
                  <a:srgbClr val="000000"/>
                </a:solidFill>
                <a:latin typeface="Aptos"/>
              </a:rPr>
              <a:t>AULAS CERRADAS</a:t>
            </a:r>
            <a:endParaRPr lang="es-ES" sz="1400" dirty="0">
              <a:solidFill>
                <a:srgbClr val="000000"/>
              </a:solidFill>
              <a:latin typeface="Aptos"/>
            </a:endParaRPr>
          </a:p>
        </p:txBody>
      </p:sp>
      <p:sp>
        <p:nvSpPr>
          <p:cNvPr id="9" name="Google Shape;143;p18">
            <a:extLst>
              <a:ext uri="{FF2B5EF4-FFF2-40B4-BE49-F238E27FC236}">
                <a16:creationId xmlns:a16="http://schemas.microsoft.com/office/drawing/2014/main" id="{14062632-8218-025C-ED1B-64A14B155E85}"/>
              </a:ext>
            </a:extLst>
          </p:cNvPr>
          <p:cNvSpPr txBox="1"/>
          <p:nvPr/>
        </p:nvSpPr>
        <p:spPr>
          <a:xfrm>
            <a:off x="8221008" y="3607334"/>
            <a:ext cx="1713762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>
              <a:defRPr/>
            </a:pPr>
            <a:r>
              <a:rPr lang="es-CO" sz="1400" dirty="0">
                <a:solidFill>
                  <a:srgbClr val="000000"/>
                </a:solidFill>
                <a:latin typeface="Aptos"/>
              </a:rPr>
              <a:t>TODAS LAS AULAS</a:t>
            </a:r>
            <a:endParaRPr lang="es-ES" sz="1400" dirty="0">
              <a:solidFill>
                <a:srgbClr val="000000"/>
              </a:solidFill>
              <a:latin typeface="Aptos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435DB848-4604-D330-F458-25CC612BAC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012999"/>
              </p:ext>
            </p:extLst>
          </p:nvPr>
        </p:nvGraphicFramePr>
        <p:xfrm>
          <a:off x="7147216" y="1443849"/>
          <a:ext cx="3283511" cy="19755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68320">
                  <a:extLst>
                    <a:ext uri="{9D8B030D-6E8A-4147-A177-3AD203B41FA5}">
                      <a16:colId xmlns:a16="http://schemas.microsoft.com/office/drawing/2014/main" val="2307556242"/>
                    </a:ext>
                  </a:extLst>
                </a:gridCol>
                <a:gridCol w="1015491">
                  <a:extLst>
                    <a:ext uri="{9D8B030D-6E8A-4147-A177-3AD203B41FA5}">
                      <a16:colId xmlns:a16="http://schemas.microsoft.com/office/drawing/2014/main" val="2861320974"/>
                    </a:ext>
                  </a:extLst>
                </a:gridCol>
                <a:gridCol w="599700">
                  <a:extLst>
                    <a:ext uri="{9D8B030D-6E8A-4147-A177-3AD203B41FA5}">
                      <a16:colId xmlns:a16="http://schemas.microsoft.com/office/drawing/2014/main" val="135141600"/>
                    </a:ext>
                  </a:extLst>
                </a:gridCol>
              </a:tblGrid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CANTIDAD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797671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847708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44,2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265566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PENDIENTE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33519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586722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368232"/>
                  </a:ext>
                </a:extLst>
              </a:tr>
            </a:tbl>
          </a:graphicData>
        </a:graphic>
      </p:graphicFrame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5A27DE4A-E52F-B261-C28D-D39F5A1C4E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059491"/>
              </p:ext>
            </p:extLst>
          </p:nvPr>
        </p:nvGraphicFramePr>
        <p:xfrm>
          <a:off x="7149141" y="4096380"/>
          <a:ext cx="3283511" cy="197550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68320">
                  <a:extLst>
                    <a:ext uri="{9D8B030D-6E8A-4147-A177-3AD203B41FA5}">
                      <a16:colId xmlns:a16="http://schemas.microsoft.com/office/drawing/2014/main" val="2307556242"/>
                    </a:ext>
                  </a:extLst>
                </a:gridCol>
                <a:gridCol w="1015491">
                  <a:extLst>
                    <a:ext uri="{9D8B030D-6E8A-4147-A177-3AD203B41FA5}">
                      <a16:colId xmlns:a16="http://schemas.microsoft.com/office/drawing/2014/main" val="2861320974"/>
                    </a:ext>
                  </a:extLst>
                </a:gridCol>
                <a:gridCol w="599700">
                  <a:extLst>
                    <a:ext uri="{9D8B030D-6E8A-4147-A177-3AD203B41FA5}">
                      <a16:colId xmlns:a16="http://schemas.microsoft.com/office/drawing/2014/main" val="135141600"/>
                    </a:ext>
                  </a:extLst>
                </a:gridCol>
              </a:tblGrid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CANTIDAD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797671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18,5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847708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23,5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6265566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PENDIENTE</a:t>
                      </a:r>
                    </a:p>
                  </a:txBody>
                  <a:tcPr marL="9525" marR="9525" marT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2,0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33519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OTROS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586722"/>
                  </a:ext>
                </a:extLst>
              </a:tr>
              <a:tr h="329251"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45,4</a:t>
                      </a:r>
                    </a:p>
                  </a:txBody>
                  <a:tcPr marL="9525" marR="9525" marT="9525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73682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500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87D7BE-0D20-C59E-F390-5C75A2ED8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143;p18">
            <a:extLst>
              <a:ext uri="{FF2B5EF4-FFF2-40B4-BE49-F238E27FC236}">
                <a16:creationId xmlns:a16="http://schemas.microsoft.com/office/drawing/2014/main" id="{9C8AFA39-77A0-8F27-7934-06991A1B3520}"/>
              </a:ext>
            </a:extLst>
          </p:cNvPr>
          <p:cNvSpPr txBox="1"/>
          <p:nvPr/>
        </p:nvSpPr>
        <p:spPr>
          <a:xfrm>
            <a:off x="1806794" y="523419"/>
            <a:ext cx="8847454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ptos"/>
                <a:ea typeface="+mn-ea"/>
                <a:cs typeface="Arial"/>
              </a:rPr>
              <a:t>Situación actual cursos plataforma aprender salud 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ptos"/>
              <a:ea typeface="+mn-ea"/>
              <a:cs typeface="Arial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551729E-0992-EE57-78E5-FC8C92C057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0574917" y="116564"/>
            <a:ext cx="1416820" cy="13369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8DFB20F-3968-E0D7-0950-83C1B49D2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6678" y="2835918"/>
            <a:ext cx="562519" cy="5625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C4FB5FE-FFFA-15DE-24BE-67B6BA0345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572697" y="4086436"/>
            <a:ext cx="562519" cy="56251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06F87AD8-5945-1AF8-6182-3659937012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04539" y="3722785"/>
            <a:ext cx="557576" cy="5575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1457F47-661D-00F2-2360-9352279431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841430" y="5500213"/>
            <a:ext cx="653190" cy="65319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C8C1401C-B135-D80B-6F74-7E6AAF94B3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572697" y="3135214"/>
            <a:ext cx="587571" cy="587571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9B93F09-A274-AC8B-5386-484F4E879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124057"/>
              </p:ext>
            </p:extLst>
          </p:nvPr>
        </p:nvGraphicFramePr>
        <p:xfrm>
          <a:off x="1615117" y="1174884"/>
          <a:ext cx="9046389" cy="1598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277">
                  <a:extLst>
                    <a:ext uri="{9D8B030D-6E8A-4147-A177-3AD203B41FA5}">
                      <a16:colId xmlns:a16="http://schemas.microsoft.com/office/drawing/2014/main" val="10395040"/>
                    </a:ext>
                  </a:extLst>
                </a:gridCol>
                <a:gridCol w="1663201">
                  <a:extLst>
                    <a:ext uri="{9D8B030D-6E8A-4147-A177-3AD203B41FA5}">
                      <a16:colId xmlns:a16="http://schemas.microsoft.com/office/drawing/2014/main" val="4203638421"/>
                    </a:ext>
                  </a:extLst>
                </a:gridCol>
                <a:gridCol w="2146583">
                  <a:extLst>
                    <a:ext uri="{9D8B030D-6E8A-4147-A177-3AD203B41FA5}">
                      <a16:colId xmlns:a16="http://schemas.microsoft.com/office/drawing/2014/main" val="4155363457"/>
                    </a:ext>
                  </a:extLst>
                </a:gridCol>
                <a:gridCol w="1618051">
                  <a:extLst>
                    <a:ext uri="{9D8B030D-6E8A-4147-A177-3AD203B41FA5}">
                      <a16:colId xmlns:a16="http://schemas.microsoft.com/office/drawing/2014/main" val="3353583262"/>
                    </a:ext>
                  </a:extLst>
                </a:gridCol>
                <a:gridCol w="1809277">
                  <a:extLst>
                    <a:ext uri="{9D8B030D-6E8A-4147-A177-3AD203B41FA5}">
                      <a16:colId xmlns:a16="http://schemas.microsoft.com/office/drawing/2014/main" val="3326612180"/>
                    </a:ext>
                  </a:extLst>
                </a:gridCol>
              </a:tblGrid>
              <a:tr h="980698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CERRADAS </a:t>
                      </a:r>
                      <a:endParaRPr lang="es-ES" dirty="0"/>
                    </a:p>
                    <a:p>
                      <a:pPr lvl="0" algn="ctr">
                        <a:buNone/>
                      </a:pPr>
                      <a:r>
                        <a:rPr lang="es-CO" dirty="0"/>
                        <a:t>CONSTANCIA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ABIERTAS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es-CO" dirty="0"/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CO" dirty="0"/>
                        <a:t>AUTOMATRÍCULA  CONSTANCIA</a:t>
                      </a:r>
                    </a:p>
                    <a:p>
                      <a:pPr algn="ctr"/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INVERTIDAS</a:t>
                      </a:r>
                    </a:p>
                    <a:p>
                      <a:pPr algn="ctr"/>
                      <a:r>
                        <a:rPr lang="es-CO" dirty="0"/>
                        <a:t>CONSTANCIA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AULAS TOTALES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4297297"/>
                  </a:ext>
                </a:extLst>
              </a:tr>
              <a:tr h="409574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52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3858154"/>
                  </a:ext>
                </a:extLst>
              </a:tr>
            </a:tbl>
          </a:graphicData>
        </a:graphic>
      </p:graphicFrame>
      <p:sp>
        <p:nvSpPr>
          <p:cNvPr id="5" name="Google Shape;90;p13">
            <a:extLst>
              <a:ext uri="{FF2B5EF4-FFF2-40B4-BE49-F238E27FC236}">
                <a16:creationId xmlns:a16="http://schemas.microsoft.com/office/drawing/2014/main" id="{5481F880-D2CA-CE4B-D421-EB9D171DF2A4}"/>
              </a:ext>
            </a:extLst>
          </p:cNvPr>
          <p:cNvSpPr txBox="1"/>
          <p:nvPr/>
        </p:nvSpPr>
        <p:spPr>
          <a:xfrm>
            <a:off x="1726879" y="2884514"/>
            <a:ext cx="8847454" cy="3245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Cursos con bajo uso, estrategia con expertos – difusión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Posibilidad de convertirlos en aulas abiertas – por el bajo uso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Actualizar por normatividad, verificación de pertinencia de contenidos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Retomar por parte del CDEIS el seguimiento a cursos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Revisar con expertos la continuidad de cursos (1 cohorte en 2 años – analítica institucional)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Actualización de línea gráfica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Reformular con enfoque: Modelo + Bienestar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Unificar con otros cursos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Reunión con expertas y expertos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0CF3EBA-0FCF-54BD-AB57-F07D52595DAE}"/>
              </a:ext>
            </a:extLst>
          </p:cNvPr>
          <p:cNvSpPr txBox="1"/>
          <p:nvPr/>
        </p:nvSpPr>
        <p:spPr>
          <a:xfrm>
            <a:off x="405114" y="3914309"/>
            <a:ext cx="98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b="1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338217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FB56E-C240-3078-BE02-202B728D1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143;p18">
            <a:extLst>
              <a:ext uri="{FF2B5EF4-FFF2-40B4-BE49-F238E27FC236}">
                <a16:creationId xmlns:a16="http://schemas.microsoft.com/office/drawing/2014/main" id="{7A02FC37-D568-8D69-3C03-2F7941F6CFF3}"/>
              </a:ext>
            </a:extLst>
          </p:cNvPr>
          <p:cNvSpPr txBox="1"/>
          <p:nvPr/>
        </p:nvSpPr>
        <p:spPr>
          <a:xfrm>
            <a:off x="1585731" y="330688"/>
            <a:ext cx="8847454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38A9CA"/>
                </a:solidFill>
                <a:effectLst/>
                <a:uLnTx/>
                <a:uFillTx/>
                <a:latin typeface="Aptos"/>
                <a:ea typeface="+mn-ea"/>
                <a:cs typeface="Arial"/>
              </a:rPr>
              <a:t>Situación actual cursos plataforma aprender salud 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rgbClr val="38A9CA"/>
              </a:solidFill>
              <a:effectLst/>
              <a:uLnTx/>
              <a:uFillTx/>
              <a:latin typeface="Aptos"/>
              <a:ea typeface="+mn-ea"/>
              <a:cs typeface="Arial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2917607-26DB-716F-4441-F06783519EB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2000"/>
          </a:blip>
          <a:stretch>
            <a:fillRect/>
          </a:stretch>
        </p:blipFill>
        <p:spPr>
          <a:xfrm>
            <a:off x="10574917" y="116564"/>
            <a:ext cx="1416820" cy="133693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F3AC99D-7A76-813E-F1E4-61411E3192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841430" y="2209044"/>
            <a:ext cx="562519" cy="56251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31AA5EA-9115-41FA-9F1F-19E87A2ED6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412" y="5264289"/>
            <a:ext cx="562519" cy="56251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40812F9F-860C-A5C3-BCF1-FC981C908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77115" y="2282798"/>
            <a:ext cx="557576" cy="5575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EC2C4F3-B4B4-CE2F-3BA9-295E756517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841430" y="5500213"/>
            <a:ext cx="653190" cy="65319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84738D7-EEE8-1204-A38C-2BC910F340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44356" y="5416521"/>
            <a:ext cx="587571" cy="587571"/>
          </a:xfrm>
          <a:prstGeom prst="rect">
            <a:avLst/>
          </a:prstGeom>
        </p:spPr>
      </p:pic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E8B61DDB-3F3D-5DA2-5D71-83C553E400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0156"/>
              </p:ext>
            </p:extLst>
          </p:nvPr>
        </p:nvGraphicFramePr>
        <p:xfrm>
          <a:off x="1585731" y="940649"/>
          <a:ext cx="8504820" cy="2323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4940">
                  <a:extLst>
                    <a:ext uri="{9D8B030D-6E8A-4147-A177-3AD203B41FA5}">
                      <a16:colId xmlns:a16="http://schemas.microsoft.com/office/drawing/2014/main" val="2540932117"/>
                    </a:ext>
                  </a:extLst>
                </a:gridCol>
                <a:gridCol w="2834940">
                  <a:extLst>
                    <a:ext uri="{9D8B030D-6E8A-4147-A177-3AD203B41FA5}">
                      <a16:colId xmlns:a16="http://schemas.microsoft.com/office/drawing/2014/main" val="258057032"/>
                    </a:ext>
                  </a:extLst>
                </a:gridCol>
                <a:gridCol w="2834940">
                  <a:extLst>
                    <a:ext uri="{9D8B030D-6E8A-4147-A177-3AD203B41FA5}">
                      <a16:colId xmlns:a16="http://schemas.microsoft.com/office/drawing/2014/main" val="421138603"/>
                    </a:ext>
                  </a:extLst>
                </a:gridCol>
              </a:tblGrid>
              <a:tr h="239481">
                <a:tc>
                  <a:txBody>
                    <a:bodyPr/>
                    <a:lstStyle/>
                    <a:p>
                      <a:pPr algn="ctr"/>
                      <a:endParaRPr lang="es-CO" sz="2000" dirty="0"/>
                    </a:p>
                    <a:p>
                      <a:pPr algn="ctr"/>
                      <a:r>
                        <a:rPr lang="es-CO" sz="2000" dirty="0" err="1"/>
                        <a:t>N°</a:t>
                      </a:r>
                      <a:r>
                        <a:rPr lang="es-CO" sz="2000" dirty="0"/>
                        <a:t>/ Año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sz="2000" dirty="0"/>
                    </a:p>
                    <a:p>
                      <a:pPr algn="ctr"/>
                      <a:r>
                        <a:rPr lang="es-CO" sz="2000" dirty="0"/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O" sz="2000" dirty="0"/>
                    </a:p>
                    <a:p>
                      <a:pPr algn="ctr"/>
                      <a:r>
                        <a:rPr lang="es-CO" sz="2000" dirty="0"/>
                        <a:t>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639418"/>
                  </a:ext>
                </a:extLst>
              </a:tr>
              <a:tr h="811142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Personas Capacitadas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40.808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>
                          <a:highlight>
                            <a:srgbClr val="FFFF00"/>
                          </a:highlight>
                        </a:rPr>
                        <a:t>18.224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153748"/>
                  </a:ext>
                </a:extLst>
              </a:tr>
              <a:tr h="811142">
                <a:tc>
                  <a:txBody>
                    <a:bodyPr/>
                    <a:lstStyle/>
                    <a:p>
                      <a:pPr algn="ctr"/>
                      <a:r>
                        <a:rPr lang="es-CO" sz="2000" dirty="0"/>
                        <a:t>Personas Sensibilizadas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 err="1">
                          <a:highlight>
                            <a:srgbClr val="FFFF00"/>
                          </a:highlight>
                        </a:rPr>
                        <a:t>xx</a:t>
                      </a:r>
                      <a:endParaRPr lang="es-CO" sz="20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2000" dirty="0" err="1">
                          <a:highlight>
                            <a:srgbClr val="FFFF00"/>
                          </a:highlight>
                        </a:rPr>
                        <a:t>xx</a:t>
                      </a:r>
                      <a:endParaRPr lang="es-CO" sz="20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227375"/>
                  </a:ext>
                </a:extLst>
              </a:tr>
            </a:tbl>
          </a:graphicData>
        </a:graphic>
      </p:graphicFrame>
      <p:sp>
        <p:nvSpPr>
          <p:cNvPr id="3" name="TextBox 10">
            <a:extLst>
              <a:ext uri="{FF2B5EF4-FFF2-40B4-BE49-F238E27FC236}">
                <a16:creationId xmlns:a16="http://schemas.microsoft.com/office/drawing/2014/main" id="{AD2D8E3C-F15E-EA36-B0E1-BAF8F928258D}"/>
              </a:ext>
            </a:extLst>
          </p:cNvPr>
          <p:cNvSpPr txBox="1"/>
          <p:nvPr/>
        </p:nvSpPr>
        <p:spPr>
          <a:xfrm>
            <a:off x="565723" y="3368736"/>
            <a:ext cx="5856713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Cerradas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52 aulas cerradas  14.140 capacitados en 2024</a:t>
            </a:r>
          </a:p>
          <a:p>
            <a:pPr algn="just"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ea typeface="+mn-lt"/>
              <a:cs typeface="+mn-lt"/>
            </a:endParaRPr>
          </a:p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Abiertas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27 aulas abiertas con un total de 1061 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algn="just">
              <a:defRPr/>
            </a:pP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Auto matrícula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7 aulas abiertas con un total de 2508 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Aula Invertida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9 aulas abiertas con un total  de 515 sensibilizados en 2024</a:t>
            </a:r>
            <a:endParaRPr lang="es-ES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80FC1550-585D-C459-107E-B8138CC44807}"/>
              </a:ext>
            </a:extLst>
          </p:cNvPr>
          <p:cNvSpPr txBox="1"/>
          <p:nvPr/>
        </p:nvSpPr>
        <p:spPr>
          <a:xfrm>
            <a:off x="6640966" y="3669677"/>
            <a:ext cx="4993725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r>
              <a:rPr lang="es-CO" sz="1600" b="1" dirty="0">
                <a:solidFill>
                  <a:prstClr val="black">
                    <a:lumMod val="75000"/>
                    <a:lumOff val="25000"/>
                  </a:prstClr>
                </a:solidFill>
                <a:ea typeface="+mn-lt"/>
                <a:cs typeface="+mn-lt"/>
              </a:rPr>
              <a:t>Aulas Proyectadas 2025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MhGAP</a:t>
            </a:r>
            <a:endParaRPr lang="es-CO" sz="1600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Integridad científica</a:t>
            </a:r>
          </a:p>
          <a:p>
            <a:pPr algn="just">
              <a:defRPr/>
            </a:pPr>
            <a:endParaRPr lang="es-CO" sz="1600" b="1" dirty="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</a:endParaRPr>
          </a:p>
          <a:p>
            <a:pPr algn="just"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Se han recibido solicitudes informales de parte de otras áreas, pero no se cuenta con soporte 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Salud mental para niñas y niños</a:t>
            </a:r>
            <a:endParaRPr lang="es-CO" sz="16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ptos" panose="02110004020202020204"/>
            </a:endParaRP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Laboratorio de salud pública</a:t>
            </a:r>
          </a:p>
          <a:p>
            <a:pPr marL="285750" indent="-285750" algn="just">
              <a:buFont typeface="Arial"/>
              <a:buChar char="•"/>
              <a:defRPr/>
            </a:pPr>
            <a:r>
              <a:rPr lang="es-CO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ptos" panose="02110004020202020204"/>
              </a:rPr>
              <a:t>Violencias – SD Mujer</a:t>
            </a:r>
          </a:p>
        </p:txBody>
      </p:sp>
    </p:spTree>
    <p:extLst>
      <p:ext uri="{BB962C8B-B14F-4D97-AF65-F5344CB8AC3E}">
        <p14:creationId xmlns:p14="http://schemas.microsoft.com/office/powerpoint/2010/main" val="28701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663583" y="2717743"/>
            <a:ext cx="3748318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/>
                <a:ea typeface="+mn-lt"/>
                <a:cs typeface="+mn-lt"/>
                <a:sym typeface="Oswald"/>
              </a:rPr>
              <a:t>Gracias</a:t>
            </a:r>
            <a:endParaRPr kumimoji="0" lang="es-CO" sz="6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useo Sans 900"/>
              <a:ea typeface="+mn-lt"/>
              <a:cs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lt"/>
              <a:cs typeface="+mn-lt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856" y="5737147"/>
            <a:ext cx="2771409" cy="63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06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EB424-B850-106E-1300-AED749B47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B4A386AE-13FD-4E82-7212-25AF625FB7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571" y="-415526"/>
            <a:ext cx="12302752" cy="8752894"/>
          </a:xfrm>
          <a:prstGeom prst="rect">
            <a:avLst/>
          </a:prstGeom>
        </p:spPr>
      </p:pic>
      <p:sp>
        <p:nvSpPr>
          <p:cNvPr id="38" name="Rectángulo 37">
            <a:extLst>
              <a:ext uri="{FF2B5EF4-FFF2-40B4-BE49-F238E27FC236}">
                <a16:creationId xmlns:a16="http://schemas.microsoft.com/office/drawing/2014/main" id="{C7C7A5E4-744D-6D13-C2D9-1BEE9194C609}"/>
              </a:ext>
            </a:extLst>
          </p:cNvPr>
          <p:cNvSpPr/>
          <p:nvPr/>
        </p:nvSpPr>
        <p:spPr>
          <a:xfrm>
            <a:off x="-106276" y="4541514"/>
            <a:ext cx="12056280" cy="2553672"/>
          </a:xfrm>
          <a:prstGeom prst="rect">
            <a:avLst/>
          </a:prstGeom>
          <a:solidFill>
            <a:srgbClr val="E1FCFF">
              <a:alpha val="6156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757D7C3-D36D-DF18-0387-C2D39B6108A5}"/>
              </a:ext>
            </a:extLst>
          </p:cNvPr>
          <p:cNvSpPr txBox="1"/>
          <p:nvPr/>
        </p:nvSpPr>
        <p:spPr>
          <a:xfrm>
            <a:off x="724803" y="301111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500" b="1">
                <a:solidFill>
                  <a:srgbClr val="285B6A"/>
                </a:solidFill>
                <a:latin typeface="Museo Sans 700" panose="02000000000000000000" pitchFamily="2" charset="77"/>
                <a:ea typeface="Oswald"/>
                <a:cs typeface="Oswald"/>
                <a:sym typeface="Oswald"/>
              </a:rPr>
              <a:t>Cursos en proceso Modelo MAS Bienestar – CDEIS (Aprender salud)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0A967D3-43D3-420C-330C-D29E8FCCD7B1}"/>
              </a:ext>
            </a:extLst>
          </p:cNvPr>
          <p:cNvSpPr txBox="1"/>
          <p:nvPr/>
        </p:nvSpPr>
        <p:spPr>
          <a:xfrm>
            <a:off x="2535542" y="4757517"/>
            <a:ext cx="2584863" cy="158504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100">
                <a:latin typeface="Museo Sans 300"/>
              </a:rPr>
              <a:t>Creación y actualización del curso.</a:t>
            </a:r>
            <a:endParaRPr lang="en-US" sz="1100">
              <a:latin typeface="Museo Sans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100">
                <a:latin typeface="Museo Sans 300"/>
              </a:rPr>
              <a:t>Realización de piezas comunicativas.</a:t>
            </a:r>
            <a:endParaRPr lang="en-US" sz="1100">
              <a:latin typeface="Museo Sans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100">
                <a:latin typeface="Museo Sans 300"/>
              </a:rPr>
              <a:t>Inicio plan de divulgación del curso.</a:t>
            </a:r>
          </a:p>
          <a:p>
            <a:endParaRPr lang="es-ES" sz="1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100">
              <a:latin typeface="Museo Sans 30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altLang="es-CO" sz="10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5FACC7F-449F-0C71-01CA-1FA7981CA004}"/>
              </a:ext>
            </a:extLst>
          </p:cNvPr>
          <p:cNvSpPr txBox="1"/>
          <p:nvPr/>
        </p:nvSpPr>
        <p:spPr>
          <a:xfrm>
            <a:off x="1012745" y="1329544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Curso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612FB2B-1369-FD47-32BA-83853D9B5B51}"/>
              </a:ext>
            </a:extLst>
          </p:cNvPr>
          <p:cNvSpPr txBox="1"/>
          <p:nvPr/>
        </p:nvSpPr>
        <p:spPr>
          <a:xfrm>
            <a:off x="2970916" y="1295821"/>
            <a:ext cx="1729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Avances</a:t>
            </a:r>
            <a:r>
              <a:rPr lang="es-419" sz="1800" b="1">
                <a:solidFill>
                  <a:srgbClr val="36A9CA"/>
                </a:solidFill>
                <a:latin typeface="Museo Sans 700" panose="02000000000000000000" pitchFamily="2" charset="77"/>
              </a:rPr>
              <a:t> </a:t>
            </a:r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a la fecha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F0CC8532-7C4D-B1C9-04F9-F96DBBFE4B75}"/>
              </a:ext>
            </a:extLst>
          </p:cNvPr>
          <p:cNvCxnSpPr>
            <a:cxnSpLocks/>
          </p:cNvCxnSpPr>
          <p:nvPr/>
        </p:nvCxnSpPr>
        <p:spPr>
          <a:xfrm>
            <a:off x="130058" y="4475877"/>
            <a:ext cx="11603418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43065806-BAC5-91A7-B2C3-FE7086A54091}"/>
              </a:ext>
            </a:extLst>
          </p:cNvPr>
          <p:cNvCxnSpPr>
            <a:cxnSpLocks/>
          </p:cNvCxnSpPr>
          <p:nvPr/>
        </p:nvCxnSpPr>
        <p:spPr>
          <a:xfrm>
            <a:off x="-101106" y="7145963"/>
            <a:ext cx="12051111" cy="5317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3CC17934-6BEE-3661-46E7-670F10AF42EC}"/>
              </a:ext>
            </a:extLst>
          </p:cNvPr>
          <p:cNvCxnSpPr>
            <a:cxnSpLocks/>
          </p:cNvCxnSpPr>
          <p:nvPr/>
        </p:nvCxnSpPr>
        <p:spPr>
          <a:xfrm>
            <a:off x="2247276" y="1403178"/>
            <a:ext cx="19291" cy="540472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A4E1A781-A798-EA44-429A-1B60E47C0F8A}"/>
              </a:ext>
            </a:extLst>
          </p:cNvPr>
          <p:cNvCxnSpPr>
            <a:cxnSpLocks/>
          </p:cNvCxnSpPr>
          <p:nvPr/>
        </p:nvCxnSpPr>
        <p:spPr>
          <a:xfrm flipH="1">
            <a:off x="5301168" y="1413770"/>
            <a:ext cx="9645" cy="540472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5C7BA142-E118-474B-7847-7951139D7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51" y="6815904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3123A0D9-7592-AABD-6680-52FA2D069F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7327054"/>
            <a:ext cx="2283973" cy="64738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1203838-BDFC-E8AE-A934-9606C158743F}"/>
              </a:ext>
            </a:extLst>
          </p:cNvPr>
          <p:cNvSpPr txBox="1"/>
          <p:nvPr/>
        </p:nvSpPr>
        <p:spPr>
          <a:xfrm>
            <a:off x="5636913" y="1294698"/>
            <a:ext cx="671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Cifras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EECF1A4-73F8-461B-75AB-E4B3A533DE61}"/>
              </a:ext>
            </a:extLst>
          </p:cNvPr>
          <p:cNvSpPr txBox="1"/>
          <p:nvPr/>
        </p:nvSpPr>
        <p:spPr>
          <a:xfrm>
            <a:off x="-5478" y="4862246"/>
            <a:ext cx="240574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AIEPI MAS Bienestar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1FD72AAD-DA7A-1618-6CBA-686AD86970F3}"/>
              </a:ext>
            </a:extLst>
          </p:cNvPr>
          <p:cNvCxnSpPr>
            <a:cxnSpLocks/>
          </p:cNvCxnSpPr>
          <p:nvPr/>
        </p:nvCxnSpPr>
        <p:spPr>
          <a:xfrm>
            <a:off x="6559408" y="1418236"/>
            <a:ext cx="9645" cy="5395083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265E2145-9230-5B54-82BF-DA0FC1FF444D}"/>
              </a:ext>
            </a:extLst>
          </p:cNvPr>
          <p:cNvSpPr txBox="1"/>
          <p:nvPr/>
        </p:nvSpPr>
        <p:spPr>
          <a:xfrm>
            <a:off x="6944384" y="1308349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Pendientes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62192D2-8D3F-57DA-E130-2BFD35D57C42}"/>
              </a:ext>
            </a:extLst>
          </p:cNvPr>
          <p:cNvSpPr txBox="1"/>
          <p:nvPr/>
        </p:nvSpPr>
        <p:spPr>
          <a:xfrm>
            <a:off x="6780580" y="4853960"/>
            <a:ext cx="1604967" cy="5693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altLang="es-CO" sz="1100">
                <a:latin typeface="Museo Sans 300"/>
              </a:rPr>
              <a:t>Inicio del curso.</a:t>
            </a:r>
          </a:p>
          <a:p>
            <a:endParaRPr lang="es-ES" sz="1100">
              <a:latin typeface="Museo Sans 300"/>
            </a:endParaRPr>
          </a:p>
          <a:p>
            <a:endParaRPr lang="es-ES" altLang="es-CO" sz="1100">
              <a:latin typeface="Museo Sans 300"/>
            </a:endParaRPr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8D87DC32-E3A6-9C92-ACC6-73E421A9D10F}"/>
              </a:ext>
            </a:extLst>
          </p:cNvPr>
          <p:cNvCxnSpPr>
            <a:cxnSpLocks/>
          </p:cNvCxnSpPr>
          <p:nvPr/>
        </p:nvCxnSpPr>
        <p:spPr>
          <a:xfrm>
            <a:off x="9480939" y="1403639"/>
            <a:ext cx="38582" cy="540472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DDDAB71-F4D7-D874-F0F6-5F166E3BB397}"/>
              </a:ext>
            </a:extLst>
          </p:cNvPr>
          <p:cNvSpPr txBox="1"/>
          <p:nvPr/>
        </p:nvSpPr>
        <p:spPr>
          <a:xfrm>
            <a:off x="9421751" y="1282668"/>
            <a:ext cx="120097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/>
              </a:rPr>
              <a:t>Capacidad</a:t>
            </a:r>
            <a:r>
              <a:rPr lang="es-419" sz="1050" b="1">
                <a:solidFill>
                  <a:srgbClr val="36A9CA"/>
                </a:solidFill>
                <a:latin typeface="Museo Sans 700"/>
              </a:rPr>
              <a:t>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8D277C5F-9347-2740-F6D0-85C8829409A7}"/>
              </a:ext>
            </a:extLst>
          </p:cNvPr>
          <p:cNvSpPr txBox="1"/>
          <p:nvPr/>
        </p:nvSpPr>
        <p:spPr>
          <a:xfrm>
            <a:off x="10700821" y="1274460"/>
            <a:ext cx="10326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Población</a:t>
            </a:r>
          </a:p>
        </p:txBody>
      </p: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52C9FCCC-81C0-AD9B-C9F5-C900C19AE487}"/>
              </a:ext>
            </a:extLst>
          </p:cNvPr>
          <p:cNvCxnSpPr>
            <a:cxnSpLocks/>
          </p:cNvCxnSpPr>
          <p:nvPr/>
        </p:nvCxnSpPr>
        <p:spPr>
          <a:xfrm flipH="1">
            <a:off x="10569849" y="1403639"/>
            <a:ext cx="67518" cy="540472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638AF19-C97C-6EBE-82B6-BF9AF15BF4F6}"/>
              </a:ext>
            </a:extLst>
          </p:cNvPr>
          <p:cNvSpPr txBox="1"/>
          <p:nvPr/>
        </p:nvSpPr>
        <p:spPr>
          <a:xfrm>
            <a:off x="9650718" y="4696546"/>
            <a:ext cx="857996" cy="6001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>
                <a:latin typeface="Museo Sans 300"/>
              </a:rPr>
              <a:t>600 cupos</a:t>
            </a:r>
            <a:r>
              <a:rPr lang="es-ES" altLang="es-CO" sz="1100">
                <a:latin typeface="Museo Sans 300"/>
              </a:rPr>
              <a:t>. Aprox.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0B41FAA5-29A6-74BA-DF04-5C5118104240}"/>
              </a:ext>
            </a:extLst>
          </p:cNvPr>
          <p:cNvSpPr txBox="1"/>
          <p:nvPr/>
        </p:nvSpPr>
        <p:spPr>
          <a:xfrm>
            <a:off x="5527923" y="4764760"/>
            <a:ext cx="900065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>
                <a:latin typeface="Museo Sans 300"/>
              </a:rPr>
              <a:t>No aplica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CE056FB3-1C04-7C95-40E9-49EF1CB26A3A}"/>
              </a:ext>
            </a:extLst>
          </p:cNvPr>
          <p:cNvSpPr txBox="1"/>
          <p:nvPr/>
        </p:nvSpPr>
        <p:spPr>
          <a:xfrm>
            <a:off x="10852064" y="4759266"/>
            <a:ext cx="900319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>
                <a:latin typeface="Museo Sans 300"/>
              </a:rPr>
              <a:t>Gestores otros sectores</a:t>
            </a:r>
          </a:p>
          <a:p>
            <a:endParaRPr lang="es-CO" sz="1100">
              <a:latin typeface="Museo Sans 300"/>
            </a:endParaRPr>
          </a:p>
        </p:txBody>
      </p: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19BF312F-83BE-B4AE-460F-CE079B8EDCCD}"/>
              </a:ext>
            </a:extLst>
          </p:cNvPr>
          <p:cNvCxnSpPr>
            <a:cxnSpLocks/>
          </p:cNvCxnSpPr>
          <p:nvPr/>
        </p:nvCxnSpPr>
        <p:spPr>
          <a:xfrm>
            <a:off x="8296757" y="1404125"/>
            <a:ext cx="28936" cy="5404729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CuadroTexto 61">
            <a:extLst>
              <a:ext uri="{FF2B5EF4-FFF2-40B4-BE49-F238E27FC236}">
                <a16:creationId xmlns:a16="http://schemas.microsoft.com/office/drawing/2014/main" id="{9A04548E-2F4B-3FB3-BAA1-C10E63BF57C9}"/>
              </a:ext>
            </a:extLst>
          </p:cNvPr>
          <p:cNvSpPr txBox="1"/>
          <p:nvPr/>
        </p:nvSpPr>
        <p:spPr>
          <a:xfrm>
            <a:off x="8623641" y="1279716"/>
            <a:ext cx="657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Inicio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96E8DB37-31D3-FE61-B528-8D68313D5E05}"/>
              </a:ext>
            </a:extLst>
          </p:cNvPr>
          <p:cNvSpPr txBox="1"/>
          <p:nvPr/>
        </p:nvSpPr>
        <p:spPr>
          <a:xfrm>
            <a:off x="8432961" y="4559500"/>
            <a:ext cx="1046696" cy="280076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altLang="es-CO" sz="1100">
                <a:latin typeface="Museo Sans 300"/>
              </a:rPr>
              <a:t>Inscripciones: 20 al 27 de noviembre.</a:t>
            </a:r>
          </a:p>
          <a:p>
            <a:r>
              <a:rPr lang="es-ES" altLang="es-CO" sz="1100">
                <a:latin typeface="Museo Sans 300"/>
              </a:rPr>
              <a:t>Desarrollo del curso: 11 de noviembre al 12 de diciembre. (Por definir desde planeación cierre/mantenimiento plataforma).</a:t>
            </a:r>
          </a:p>
          <a:p>
            <a:endParaRPr lang="es-ES" altLang="es-CO" sz="1100">
              <a:latin typeface="Museo Sans 300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9D55ECF-FC34-2B3F-426B-AB242EC0B1AA}"/>
              </a:ext>
            </a:extLst>
          </p:cNvPr>
          <p:cNvSpPr/>
          <p:nvPr/>
        </p:nvSpPr>
        <p:spPr>
          <a:xfrm>
            <a:off x="-96631" y="1823294"/>
            <a:ext cx="12036991" cy="2706363"/>
          </a:xfrm>
          <a:prstGeom prst="rect">
            <a:avLst/>
          </a:prstGeom>
          <a:solidFill>
            <a:srgbClr val="F2F2F2">
              <a:alpha val="7960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6EE3D90-38FB-9B3C-2578-425853D190D2}"/>
              </a:ext>
            </a:extLst>
          </p:cNvPr>
          <p:cNvSpPr txBox="1"/>
          <p:nvPr/>
        </p:nvSpPr>
        <p:spPr>
          <a:xfrm>
            <a:off x="195649" y="2519550"/>
            <a:ext cx="20034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Promoción y mantenimiento en salud por curso de vida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69C30D0-C7B6-5A80-3B18-6D7D8EA86FEC}"/>
              </a:ext>
            </a:extLst>
          </p:cNvPr>
          <p:cNvSpPr txBox="1"/>
          <p:nvPr/>
        </p:nvSpPr>
        <p:spPr>
          <a:xfrm>
            <a:off x="2543461" y="2481436"/>
            <a:ext cx="2716952" cy="7694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100" dirty="0">
                <a:latin typeface="Museo Sans 300"/>
              </a:rPr>
              <a:t>Envío de  borrador </a:t>
            </a:r>
            <a:r>
              <a:rPr lang="es-ES" sz="1100" dirty="0">
                <a:latin typeface="Museo Sans 300"/>
              </a:rPr>
              <a:t>al equipo de provisión de servicios de los módulos 4,5,6 para su revisión y que realicen los ajustes</a:t>
            </a:r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F57A41D-E3DF-377D-54D5-3841F13F94CB}"/>
              </a:ext>
            </a:extLst>
          </p:cNvPr>
          <p:cNvSpPr txBox="1"/>
          <p:nvPr/>
        </p:nvSpPr>
        <p:spPr>
          <a:xfrm>
            <a:off x="5437289" y="2671492"/>
            <a:ext cx="9000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000"/>
              <a:t>No aplica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29C7AFC-F6C3-EE77-5467-7ABE96B178B5}"/>
              </a:ext>
            </a:extLst>
          </p:cNvPr>
          <p:cNvSpPr txBox="1"/>
          <p:nvPr/>
        </p:nvSpPr>
        <p:spPr>
          <a:xfrm>
            <a:off x="6695835" y="1736086"/>
            <a:ext cx="154728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buNone/>
            </a:pPr>
            <a:r>
              <a:rPr lang="es-ES" sz="1100" b="0" i="0" u="none" strike="noStrike" cap="none" dirty="0">
                <a:solidFill>
                  <a:srgbClr val="000000"/>
                </a:solidFill>
                <a:latin typeface="Museo Sans 300" panose="02000000000000000000" charset="0"/>
                <a:ea typeface="+mn-ea"/>
                <a:cs typeface="+mn-cs"/>
                <a:sym typeface="Arial" panose="020B0604020202020204"/>
              </a:rPr>
              <a:t>Creación de pieza comunicativa de lanzamiento: 25 al 29 de noviembre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s-ES" sz="1100" b="0" i="0" u="none" strike="noStrike" cap="none" dirty="0">
                <a:solidFill>
                  <a:schemeClr val="dk1"/>
                </a:solidFill>
                <a:latin typeface="Museo Sans 300" panose="02000000000000000000" charset="0"/>
                <a:ea typeface="+mn-ea"/>
                <a:cs typeface="+mn-cs"/>
                <a:sym typeface="Arial" panose="020B0604020202020204"/>
              </a:rPr>
              <a:t>Divulgación masiva de pieza comunicativa de lanzamiento que contiene enlace de inscripción 1 al 10 de enero de 2024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r>
              <a:rPr lang="es-ES" altLang="es-CO" sz="1100" b="0" i="0" u="none" strike="noStrike" cap="none" dirty="0">
                <a:solidFill>
                  <a:schemeClr val="dk1"/>
                </a:solidFill>
                <a:latin typeface="Museo Sans 300" panose="02000000000000000000" charset="0"/>
                <a:ea typeface="+mn-ea"/>
                <a:cs typeface="+mn-cs"/>
                <a:sym typeface="Arial" panose="020B0604020202020204"/>
              </a:rPr>
              <a:t>Desarrollo del curso: 13 de enero al 14 de marzo de 2024 (esto es según disponibilidad del talento humano contratado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6913867-2681-9EBA-BD6B-2BC1A35F2796}"/>
              </a:ext>
            </a:extLst>
          </p:cNvPr>
          <p:cNvSpPr txBox="1"/>
          <p:nvPr/>
        </p:nvSpPr>
        <p:spPr>
          <a:xfrm>
            <a:off x="8374234" y="2073083"/>
            <a:ext cx="1193088" cy="12772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srgbClr val="000000"/>
              </a:buClr>
            </a:pPr>
            <a:r>
              <a:rPr lang="es-ES" altLang="es-CO" sz="1100" dirty="0">
                <a:solidFill>
                  <a:schemeClr val="dk1"/>
                </a:solidFill>
                <a:latin typeface="Museo Sans 300"/>
              </a:rPr>
              <a:t>Proyectad</a:t>
            </a:r>
            <a:r>
              <a:rPr lang="es-ES" altLang="es-CO" sz="1100" dirty="0">
                <a:solidFill>
                  <a:schemeClr val="dk1"/>
                </a:solidFill>
                <a:latin typeface="Museo Sans 300"/>
                <a:sym typeface="Arial" panose="020B0604020202020204"/>
              </a:rPr>
              <a:t>as las fechas:</a:t>
            </a:r>
            <a:endParaRPr lang="es-ES" altLang="es-CO" sz="1100" dirty="0">
              <a:solidFill>
                <a:schemeClr val="dk1"/>
              </a:solidFill>
              <a:latin typeface="Museo Sans 300"/>
            </a:endParaRPr>
          </a:p>
          <a:p>
            <a:pPr>
              <a:buClr>
                <a:srgbClr val="000000"/>
              </a:buClr>
            </a:pPr>
            <a:r>
              <a:rPr lang="es-ES" sz="1100" dirty="0">
                <a:solidFill>
                  <a:schemeClr val="dk1"/>
                </a:solidFill>
                <a:latin typeface="Museo Sans 300"/>
                <a:sym typeface="Arial" panose="020B0604020202020204"/>
              </a:rPr>
              <a:t>A definir por tutor creador y grupo de expertos</a:t>
            </a:r>
            <a:endParaRPr lang="es-ES" sz="1100" dirty="0">
              <a:solidFill>
                <a:schemeClr val="dk1"/>
              </a:solidFill>
              <a:latin typeface="Museo Sans 300" panose="02000000000000000000" charset="0"/>
            </a:endParaRPr>
          </a:p>
          <a:p>
            <a:pPr>
              <a:buClr>
                <a:srgbClr val="000000"/>
              </a:buClr>
            </a:pPr>
            <a:endParaRPr lang="es-ES" sz="1100">
              <a:solidFill>
                <a:schemeClr val="dk1"/>
              </a:solidFill>
              <a:latin typeface="Museo Sans 300" panose="02000000000000000000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532FD7C-7DB6-4D97-4EB8-523BDCD5A632}"/>
              </a:ext>
            </a:extLst>
          </p:cNvPr>
          <p:cNvSpPr txBox="1"/>
          <p:nvPr/>
        </p:nvSpPr>
        <p:spPr>
          <a:xfrm>
            <a:off x="9768141" y="2721377"/>
            <a:ext cx="622483" cy="6001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/>
              <a:t>600 cupos aprox.</a:t>
            </a:r>
            <a:endParaRPr lang="es-ES" altLang="es-CO" sz="110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2CFD4F07-9C2C-BF70-737F-D8AD795B3B35}"/>
              </a:ext>
            </a:extLst>
          </p:cNvPr>
          <p:cNvSpPr txBox="1"/>
          <p:nvPr/>
        </p:nvSpPr>
        <p:spPr>
          <a:xfrm>
            <a:off x="10879022" y="2774568"/>
            <a:ext cx="900319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/>
              <a:t>Sector salud</a:t>
            </a:r>
          </a:p>
        </p:txBody>
      </p:sp>
      <p:sp>
        <p:nvSpPr>
          <p:cNvPr id="20" name="TextBox 10">
            <a:extLst>
              <a:ext uri="{FF2B5EF4-FFF2-40B4-BE49-F238E27FC236}">
                <a16:creationId xmlns:a16="http://schemas.microsoft.com/office/drawing/2014/main" id="{0E2B3CDB-58AB-AB7D-F6AD-EFE5252E6160}"/>
              </a:ext>
            </a:extLst>
          </p:cNvPr>
          <p:cNvSpPr txBox="1"/>
          <p:nvPr/>
        </p:nvSpPr>
        <p:spPr>
          <a:xfrm>
            <a:off x="1806156" y="7010237"/>
            <a:ext cx="2737681" cy="5078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endParaRPr lang="es-CO" sz="900">
              <a:latin typeface="Aptos"/>
              <a:cs typeface="Times New Roman"/>
            </a:endParaRPr>
          </a:p>
          <a:p>
            <a:pPr algn="just">
              <a:defRPr/>
            </a:pPr>
            <a:r>
              <a:rPr lang="es-CO" sz="900">
                <a:solidFill>
                  <a:srgbClr val="000000"/>
                </a:solidFill>
                <a:latin typeface="Aptos" panose="02110004020202020204"/>
                <a:cs typeface="Times New Roman"/>
              </a:rPr>
              <a:t>Fuente: Plataforma Aprende Salud – 15/11/2024</a:t>
            </a:r>
            <a:endParaRPr lang="es-CO" sz="9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110004020202020204"/>
              <a:cs typeface="Times New Roman"/>
            </a:endParaRPr>
          </a:p>
          <a:p>
            <a:pPr algn="just">
              <a:defRPr/>
            </a:pPr>
            <a:endParaRPr lang="es-CO" sz="90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2938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752" y="-498153"/>
            <a:ext cx="12302752" cy="8752894"/>
          </a:xfrm>
          <a:prstGeom prst="rect">
            <a:avLst/>
          </a:prstGeom>
        </p:spPr>
      </p:pic>
      <p:sp>
        <p:nvSpPr>
          <p:cNvPr id="40" name="Rectángulo 39">
            <a:extLst>
              <a:ext uri="{FF2B5EF4-FFF2-40B4-BE49-F238E27FC236}">
                <a16:creationId xmlns:a16="http://schemas.microsoft.com/office/drawing/2014/main" id="{D0CB9B40-A01C-4F13-DAF6-AF23FE82619B}"/>
              </a:ext>
            </a:extLst>
          </p:cNvPr>
          <p:cNvSpPr/>
          <p:nvPr/>
        </p:nvSpPr>
        <p:spPr>
          <a:xfrm>
            <a:off x="-103921" y="3681039"/>
            <a:ext cx="12036991" cy="2129255"/>
          </a:xfrm>
          <a:prstGeom prst="rect">
            <a:avLst/>
          </a:prstGeom>
          <a:solidFill>
            <a:srgbClr val="F2F2F2">
              <a:alpha val="7960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89DAB08D-2D1C-60C6-549E-BF85D314E201}"/>
              </a:ext>
            </a:extLst>
          </p:cNvPr>
          <p:cNvSpPr/>
          <p:nvPr/>
        </p:nvSpPr>
        <p:spPr>
          <a:xfrm>
            <a:off x="-76392" y="1769384"/>
            <a:ext cx="12036990" cy="1404109"/>
          </a:xfrm>
          <a:prstGeom prst="rect">
            <a:avLst/>
          </a:prstGeom>
          <a:solidFill>
            <a:srgbClr val="E1FCFF">
              <a:alpha val="6156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419"/>
          </a:p>
        </p:txBody>
      </p:sp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728551" y="198532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500" b="1">
                <a:solidFill>
                  <a:srgbClr val="285B6A"/>
                </a:solidFill>
                <a:latin typeface="Museo Sans 700" panose="02000000000000000000" pitchFamily="2" charset="77"/>
                <a:ea typeface="Oswald"/>
                <a:cs typeface="Oswald"/>
                <a:sym typeface="Oswald"/>
              </a:rPr>
              <a:t>Cursos en proceso Modelo MAS Bienestar – CDEIS (Aprender salud)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DFB876D-DEB1-B9D5-5C68-07B474A7CE24}"/>
              </a:ext>
            </a:extLst>
          </p:cNvPr>
          <p:cNvSpPr txBox="1"/>
          <p:nvPr/>
        </p:nvSpPr>
        <p:spPr>
          <a:xfrm>
            <a:off x="2490351" y="1861927"/>
            <a:ext cx="2970685" cy="127727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Creación del curso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Realización de prueba piloto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Realización de ajustes prueba piloto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Migración del curso de plataforma de prueba a plataforma de implementación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Inscripción y matricula de participantes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rgbClr val="285B6A"/>
                </a:solidFill>
                <a:latin typeface="Museo Sans 500" panose="02000000000000000000" pitchFamily="2" charset="77"/>
              </a:rPr>
              <a:t>Desarrollo del curso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ACDE8F2-A7DE-3BFC-8038-069924F48E5B}"/>
              </a:ext>
            </a:extLst>
          </p:cNvPr>
          <p:cNvSpPr txBox="1"/>
          <p:nvPr/>
        </p:nvSpPr>
        <p:spPr>
          <a:xfrm>
            <a:off x="897811" y="1208599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Curso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D0B8295-2072-97A1-9D49-7F95E80AC08C}"/>
              </a:ext>
            </a:extLst>
          </p:cNvPr>
          <p:cNvSpPr txBox="1"/>
          <p:nvPr/>
        </p:nvSpPr>
        <p:spPr>
          <a:xfrm>
            <a:off x="3130479" y="1166460"/>
            <a:ext cx="1717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Avances a la fecha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2CE8A791-C78B-D2EA-174F-AD6FA4E48103}"/>
              </a:ext>
            </a:extLst>
          </p:cNvPr>
          <p:cNvCxnSpPr>
            <a:cxnSpLocks/>
          </p:cNvCxnSpPr>
          <p:nvPr/>
        </p:nvCxnSpPr>
        <p:spPr>
          <a:xfrm>
            <a:off x="140394" y="3429000"/>
            <a:ext cx="11603418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D137D1C3-9E38-743F-A05F-329842604EB6}"/>
              </a:ext>
            </a:extLst>
          </p:cNvPr>
          <p:cNvCxnSpPr>
            <a:cxnSpLocks/>
          </p:cNvCxnSpPr>
          <p:nvPr/>
        </p:nvCxnSpPr>
        <p:spPr>
          <a:xfrm>
            <a:off x="466234" y="5806706"/>
            <a:ext cx="11337572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D3DFD308-5762-4AA0-830D-316473DF830A}"/>
              </a:ext>
            </a:extLst>
          </p:cNvPr>
          <p:cNvCxnSpPr>
            <a:cxnSpLocks/>
          </p:cNvCxnSpPr>
          <p:nvPr/>
        </p:nvCxnSpPr>
        <p:spPr>
          <a:xfrm>
            <a:off x="185729" y="5805621"/>
            <a:ext cx="9866236" cy="0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DF3BA31F-AE6A-5DD6-3200-002D0BDA2E04}"/>
              </a:ext>
            </a:extLst>
          </p:cNvPr>
          <p:cNvCxnSpPr>
            <a:cxnSpLocks/>
          </p:cNvCxnSpPr>
          <p:nvPr/>
        </p:nvCxnSpPr>
        <p:spPr>
          <a:xfrm>
            <a:off x="2341632" y="1058947"/>
            <a:ext cx="0" cy="471024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7A54766D-28B8-C7EC-B9AB-B3195E6F73F0}"/>
              </a:ext>
            </a:extLst>
          </p:cNvPr>
          <p:cNvCxnSpPr>
            <a:cxnSpLocks/>
          </p:cNvCxnSpPr>
          <p:nvPr/>
        </p:nvCxnSpPr>
        <p:spPr>
          <a:xfrm>
            <a:off x="5366561" y="1042810"/>
            <a:ext cx="64195" cy="4953156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18C85F9-EEBA-46D9-5D88-357C7AFBB829}"/>
              </a:ext>
            </a:extLst>
          </p:cNvPr>
          <p:cNvSpPr txBox="1"/>
          <p:nvPr/>
        </p:nvSpPr>
        <p:spPr>
          <a:xfrm>
            <a:off x="5690568" y="1180319"/>
            <a:ext cx="671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Cifras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F2EA190-DC09-563C-C229-4FEC9EA7DDB0}"/>
              </a:ext>
            </a:extLst>
          </p:cNvPr>
          <p:cNvSpPr txBox="1"/>
          <p:nvPr/>
        </p:nvSpPr>
        <p:spPr>
          <a:xfrm>
            <a:off x="15758" y="2252976"/>
            <a:ext cx="240574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Modelo de Atención en Salud de Bogotá MAS Bienestar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8CAD52-2E41-B8AB-A490-EE41DC2DDA6E}"/>
              </a:ext>
            </a:extLst>
          </p:cNvPr>
          <p:cNvSpPr txBox="1"/>
          <p:nvPr/>
        </p:nvSpPr>
        <p:spPr>
          <a:xfrm>
            <a:off x="5438438" y="2176069"/>
            <a:ext cx="1234802" cy="9387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/>
              <a:t>Total de inscritos: 2146</a:t>
            </a:r>
          </a:p>
          <a:p>
            <a:r>
              <a:rPr lang="es-CO" sz="1100"/>
              <a:t>Total de certificados: 1734</a:t>
            </a: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C8761C30-41AA-530B-9084-7CBF6E956C4F}"/>
              </a:ext>
            </a:extLst>
          </p:cNvPr>
          <p:cNvCxnSpPr>
            <a:cxnSpLocks/>
          </p:cNvCxnSpPr>
          <p:nvPr/>
        </p:nvCxnSpPr>
        <p:spPr>
          <a:xfrm>
            <a:off x="6679329" y="962049"/>
            <a:ext cx="0" cy="471024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1045751-9B9C-0D79-08B1-928D2EF89586}"/>
              </a:ext>
            </a:extLst>
          </p:cNvPr>
          <p:cNvSpPr txBox="1"/>
          <p:nvPr/>
        </p:nvSpPr>
        <p:spPr>
          <a:xfrm>
            <a:off x="6889745" y="1180319"/>
            <a:ext cx="1120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Pendientes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6F62412-F2C7-D268-011A-262AE00CE851}"/>
              </a:ext>
            </a:extLst>
          </p:cNvPr>
          <p:cNvSpPr txBox="1"/>
          <p:nvPr/>
        </p:nvSpPr>
        <p:spPr>
          <a:xfrm>
            <a:off x="6906780" y="2069677"/>
            <a:ext cx="1604967" cy="6001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 dirty="0">
                <a:solidFill>
                  <a:srgbClr val="285B6A"/>
                </a:solidFill>
                <a:latin typeface="Museo Sans 500"/>
              </a:rPr>
              <a:t>Seguir con informe semanal para todos los interesados.</a:t>
            </a:r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C42026A6-6E49-FE02-F1DC-22878C343BBC}"/>
              </a:ext>
            </a:extLst>
          </p:cNvPr>
          <p:cNvCxnSpPr>
            <a:cxnSpLocks/>
          </p:cNvCxnSpPr>
          <p:nvPr/>
        </p:nvCxnSpPr>
        <p:spPr>
          <a:xfrm>
            <a:off x="9530415" y="1042810"/>
            <a:ext cx="0" cy="471024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1C1A513-6A49-25EA-EB8B-06942B3A9C0B}"/>
              </a:ext>
            </a:extLst>
          </p:cNvPr>
          <p:cNvSpPr txBox="1"/>
          <p:nvPr/>
        </p:nvSpPr>
        <p:spPr>
          <a:xfrm>
            <a:off x="9402318" y="1142574"/>
            <a:ext cx="122341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/>
              </a:rPr>
              <a:t>Capacidad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C9C9D791-E79B-A189-D07A-7FBD5F63C59B}"/>
              </a:ext>
            </a:extLst>
          </p:cNvPr>
          <p:cNvSpPr txBox="1"/>
          <p:nvPr/>
        </p:nvSpPr>
        <p:spPr>
          <a:xfrm>
            <a:off x="10760403" y="1135367"/>
            <a:ext cx="10326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Población</a:t>
            </a:r>
          </a:p>
        </p:txBody>
      </p: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F6A032BC-4966-C439-4F73-3F02E4A39D2C}"/>
              </a:ext>
            </a:extLst>
          </p:cNvPr>
          <p:cNvCxnSpPr>
            <a:cxnSpLocks/>
          </p:cNvCxnSpPr>
          <p:nvPr/>
        </p:nvCxnSpPr>
        <p:spPr>
          <a:xfrm>
            <a:off x="10663143" y="1095373"/>
            <a:ext cx="0" cy="471024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CBB5712-94D1-3692-F221-01CF64C353EE}"/>
              </a:ext>
            </a:extLst>
          </p:cNvPr>
          <p:cNvSpPr txBox="1"/>
          <p:nvPr/>
        </p:nvSpPr>
        <p:spPr>
          <a:xfrm>
            <a:off x="9676181" y="2258817"/>
            <a:ext cx="85799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4.000 cupos</a:t>
            </a:r>
            <a:r>
              <a:rPr lang="es-ES" alt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. Aprox.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AEC6D55-6920-68FF-3971-41ED47F3B5E9}"/>
              </a:ext>
            </a:extLst>
          </p:cNvPr>
          <p:cNvSpPr txBox="1"/>
          <p:nvPr/>
        </p:nvSpPr>
        <p:spPr>
          <a:xfrm>
            <a:off x="-29906" y="4106770"/>
            <a:ext cx="2405743" cy="60016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Modelo de Atención en Salud de Bogotá MAS Bienestar (Gestores otros sectores)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DF849368-FC3F-8167-3CEB-A5FE7E124071}"/>
              </a:ext>
            </a:extLst>
          </p:cNvPr>
          <p:cNvSpPr txBox="1"/>
          <p:nvPr/>
        </p:nvSpPr>
        <p:spPr>
          <a:xfrm>
            <a:off x="2582105" y="4148223"/>
            <a:ext cx="2716952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Creación del curso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Realización de piezas comunicativas con todos los ajustes del doctor </a:t>
            </a:r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Manuel Alfredo, González Mayorga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Inicio plan de divulgación del curso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EB94860-543A-0080-3040-5FEAEE775FE1}"/>
              </a:ext>
            </a:extLst>
          </p:cNvPr>
          <p:cNvSpPr txBox="1"/>
          <p:nvPr/>
        </p:nvSpPr>
        <p:spPr>
          <a:xfrm>
            <a:off x="9740723" y="4156817"/>
            <a:ext cx="62248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600 cupos aprox.</a:t>
            </a:r>
            <a:endParaRPr lang="es-ES" altLang="es-CO" sz="1100">
              <a:solidFill>
                <a:srgbClr val="285B6A"/>
              </a:solidFill>
              <a:latin typeface="Museo Sans 500" panose="02000000000000000000" pitchFamily="2" charset="77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DE116356-2E78-8688-0C49-FEFD3DFBD748}"/>
              </a:ext>
            </a:extLst>
          </p:cNvPr>
          <p:cNvSpPr txBox="1"/>
          <p:nvPr/>
        </p:nvSpPr>
        <p:spPr>
          <a:xfrm>
            <a:off x="10802124" y="2369763"/>
            <a:ext cx="900319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Gestores sector salud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89C07AC3-714A-D529-229D-696BAAF03F1A}"/>
              </a:ext>
            </a:extLst>
          </p:cNvPr>
          <p:cNvSpPr txBox="1"/>
          <p:nvPr/>
        </p:nvSpPr>
        <p:spPr>
          <a:xfrm>
            <a:off x="10843493" y="4078050"/>
            <a:ext cx="900319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Gestores otros sectores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045209D0-0AC4-FDEE-82B9-7B5DC458CE3D}"/>
              </a:ext>
            </a:extLst>
          </p:cNvPr>
          <p:cNvSpPr txBox="1"/>
          <p:nvPr/>
        </p:nvSpPr>
        <p:spPr>
          <a:xfrm>
            <a:off x="6859679" y="4030138"/>
            <a:ext cx="144618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Verificación de efectividad de la divulgación de este recurso</a:t>
            </a:r>
          </a:p>
        </p:txBody>
      </p: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F0A6CC9-2DAC-3D28-6E7C-5113A2DC3704}"/>
              </a:ext>
            </a:extLst>
          </p:cNvPr>
          <p:cNvCxnSpPr>
            <a:cxnSpLocks/>
          </p:cNvCxnSpPr>
          <p:nvPr/>
        </p:nvCxnSpPr>
        <p:spPr>
          <a:xfrm>
            <a:off x="8391575" y="1009868"/>
            <a:ext cx="0" cy="4710248"/>
          </a:xfrm>
          <a:prstGeom prst="line">
            <a:avLst/>
          </a:prstGeom>
          <a:ln w="19050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CuadroTexto 61">
            <a:extLst>
              <a:ext uri="{FF2B5EF4-FFF2-40B4-BE49-F238E27FC236}">
                <a16:creationId xmlns:a16="http://schemas.microsoft.com/office/drawing/2014/main" id="{D5B9075B-4DCD-37D6-B1A8-6136FB64163B}"/>
              </a:ext>
            </a:extLst>
          </p:cNvPr>
          <p:cNvSpPr txBox="1"/>
          <p:nvPr/>
        </p:nvSpPr>
        <p:spPr>
          <a:xfrm>
            <a:off x="8565112" y="1141538"/>
            <a:ext cx="6575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419" b="1">
                <a:solidFill>
                  <a:srgbClr val="36A9CA"/>
                </a:solidFill>
                <a:latin typeface="Museo Sans 700" panose="02000000000000000000" pitchFamily="2" charset="77"/>
              </a:rPr>
              <a:t>Inicio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00CC6C13-2951-8754-26E9-44E6994217CB}"/>
              </a:ext>
            </a:extLst>
          </p:cNvPr>
          <p:cNvSpPr txBox="1"/>
          <p:nvPr/>
        </p:nvSpPr>
        <p:spPr>
          <a:xfrm>
            <a:off x="8550756" y="2138943"/>
            <a:ext cx="99846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ES" alt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23 de octubre al 5 de noviembre de 2024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748B6D8B-BBEF-E26B-75C4-06B93256ECCD}"/>
              </a:ext>
            </a:extLst>
          </p:cNvPr>
          <p:cNvSpPr txBox="1"/>
          <p:nvPr/>
        </p:nvSpPr>
        <p:spPr>
          <a:xfrm>
            <a:off x="8421397" y="3729246"/>
            <a:ext cx="1193088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s-ES" altLang="es-CO" sz="1100">
                <a:solidFill>
                  <a:srgbClr val="285B6A"/>
                </a:solidFill>
                <a:latin typeface="Museo Sans 500" panose="02000000000000000000" pitchFamily="2" charset="77"/>
              </a:rPr>
              <a:t>Inicio del curso</a:t>
            </a:r>
            <a:endParaRPr lang="es-ES" altLang="es-CO" sz="1100">
              <a:solidFill>
                <a:srgbClr val="285B6A"/>
              </a:solidFill>
              <a:latin typeface="Museo Sans 500" panose="02000000000000000000" pitchFamily="2" charset="77"/>
              <a:sym typeface="Arial" panose="020B0604020202020204"/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</a:rPr>
              <a:t>7 </a:t>
            </a: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  <a:sym typeface="Arial" panose="020B0604020202020204"/>
              </a:rPr>
              <a:t>de Noviembre de 2024 al 11 de noviembre de 2024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100">
                <a:solidFill>
                  <a:srgbClr val="285B6A"/>
                </a:solidFill>
                <a:latin typeface="Museo Sans 500" panose="02000000000000000000" pitchFamily="2" charset="77"/>
                <a:sym typeface="Arial" panose="020B0604020202020204"/>
              </a:rPr>
              <a:t>Desarrollo del curso 12 de noviembre d 2024 al 30 de noviembre de 2024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12B90DE-E933-7FDA-2264-241E395FE90D}"/>
              </a:ext>
            </a:extLst>
          </p:cNvPr>
          <p:cNvSpPr txBox="1"/>
          <p:nvPr/>
        </p:nvSpPr>
        <p:spPr>
          <a:xfrm>
            <a:off x="5488069" y="4001106"/>
            <a:ext cx="1234802" cy="76944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1100"/>
              <a:t>Total de inscritos: 100</a:t>
            </a:r>
          </a:p>
          <a:p>
            <a:r>
              <a:rPr lang="es-CO" sz="1100"/>
              <a:t>Total de certificados: 64</a:t>
            </a: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B7E65B04-87A2-4A9C-EBC2-D0F0CE6501E2}"/>
              </a:ext>
            </a:extLst>
          </p:cNvPr>
          <p:cNvSpPr txBox="1"/>
          <p:nvPr/>
        </p:nvSpPr>
        <p:spPr>
          <a:xfrm>
            <a:off x="1585819" y="5807562"/>
            <a:ext cx="2737681" cy="5078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defRPr/>
            </a:pPr>
            <a:endParaRPr lang="es-CO" sz="900">
              <a:latin typeface="Aptos"/>
              <a:cs typeface="Times New Roman"/>
            </a:endParaRPr>
          </a:p>
          <a:p>
            <a:pPr algn="just">
              <a:defRPr/>
            </a:pPr>
            <a:r>
              <a:rPr lang="es-CO" sz="900">
                <a:solidFill>
                  <a:srgbClr val="000000"/>
                </a:solidFill>
                <a:latin typeface="Aptos" panose="02110004020202020204"/>
                <a:cs typeface="Times New Roman"/>
              </a:rPr>
              <a:t>Fuente: Plataforma Aprende Salud – 15/11/2024</a:t>
            </a:r>
            <a:endParaRPr lang="es-CO" sz="90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110004020202020204"/>
              <a:cs typeface="Times New Roman"/>
            </a:endParaRPr>
          </a:p>
          <a:p>
            <a:pPr algn="just">
              <a:defRPr/>
            </a:pPr>
            <a:endParaRPr lang="es-CO" sz="900">
              <a:solidFill>
                <a:prstClr val="black">
                  <a:lumMod val="75000"/>
                  <a:lumOff val="25000"/>
                </a:prstClr>
              </a:solidFill>
              <a:latin typeface="Aptos" panose="02110004020202020204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6106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668" y="-947188"/>
            <a:ext cx="12302752" cy="8752894"/>
          </a:xfrm>
          <a:prstGeom prst="rect">
            <a:avLst/>
          </a:prstGeom>
        </p:spPr>
      </p:pic>
      <p:sp>
        <p:nvSpPr>
          <p:cNvPr id="5" name="Google Shape;110;p15"/>
          <p:cNvSpPr txBox="1"/>
          <p:nvPr/>
        </p:nvSpPr>
        <p:spPr>
          <a:xfrm>
            <a:off x="1357211" y="692846"/>
            <a:ext cx="9476994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2800" b="1" dirty="0">
                <a:solidFill>
                  <a:srgbClr val="285B6A"/>
                </a:solidFill>
                <a:latin typeface="Verdana"/>
                <a:ea typeface="Oswald"/>
                <a:cs typeface="Verdana" panose="020B0604030504040204" charset="0"/>
                <a:sym typeface="Oswald"/>
              </a:rPr>
              <a:t>Cursos Aprender Salud - Proyección 2025 </a:t>
            </a:r>
            <a:endParaRPr lang="es-CO" sz="2800" b="1" dirty="0">
              <a:solidFill>
                <a:srgbClr val="285B6A"/>
              </a:solidFill>
              <a:latin typeface="Verdana" panose="020B0604030504040204" charset="0"/>
              <a:ea typeface="Oswald"/>
              <a:cs typeface="Verdana" panose="020B0604030504040204" charset="0"/>
            </a:endParaRPr>
          </a:p>
        </p:txBody>
      </p:sp>
      <p:pic>
        <p:nvPicPr>
          <p:cNvPr id="47" name="Picture 15" descr="A blue circle with white text and buildings in the background&#10;&#10;Description automatically generat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sp>
        <p:nvSpPr>
          <p:cNvPr id="3" name="Google Shape;90;p13">
            <a:extLst>
              <a:ext uri="{FF2B5EF4-FFF2-40B4-BE49-F238E27FC236}">
                <a16:creationId xmlns:a16="http://schemas.microsoft.com/office/drawing/2014/main" id="{20C02E1F-E21C-452F-6112-1D86029C6330}"/>
              </a:ext>
            </a:extLst>
          </p:cNvPr>
          <p:cNvSpPr txBox="1"/>
          <p:nvPr/>
        </p:nvSpPr>
        <p:spPr>
          <a:xfrm>
            <a:off x="1357211" y="1806130"/>
            <a:ext cx="9476994" cy="3245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Cursos con bajo uso, estrategia con expertos – difusión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Posibilidad de convertirlos en aulas abiertas – por el bajo uso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Actualizar por normatividad, verificación de pertinencia de contenidos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Retomar por parte del CDEIS el seguimiento a cursos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Revisar con expertos la continuidad de cursos (1 cohorte en 2 años – analítica institucional)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Actualización de línea gráfica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Reformular con enfoque: Modelo + Bienestar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Unificar con otros cursos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CO" sz="2000" dirty="0">
                <a:solidFill>
                  <a:schemeClr val="tx1"/>
                </a:solidFill>
              </a:rPr>
              <a:t>Reunión con expertas y expertos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tx1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  <a:p>
            <a:pPr algn="just"/>
            <a:endParaRPr lang="es-CO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87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993</Words>
  <Application>Microsoft Office PowerPoint</Application>
  <PresentationFormat>Panorámica</PresentationFormat>
  <Paragraphs>288</Paragraphs>
  <Slides>10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Museo Sans 300</vt:lpstr>
      <vt:lpstr>Museo Sans 500</vt:lpstr>
      <vt:lpstr>Museo Sans 700</vt:lpstr>
      <vt:lpstr>Museo Sans 900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Martha Lucia, Tafur Mosos</dc:creator>
  <cp:lastModifiedBy>Andrea Gonzalez</cp:lastModifiedBy>
  <cp:revision>207</cp:revision>
  <dcterms:created xsi:type="dcterms:W3CDTF">2024-10-18T16:56:35Z</dcterms:created>
  <dcterms:modified xsi:type="dcterms:W3CDTF">2024-12-09T22:53:34Z</dcterms:modified>
</cp:coreProperties>
</file>