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12192000"/>
  <p:notesSz cx="6858000" cy="9144000"/>
  <p:embeddedFontLst>
    <p:embeddedFont>
      <p:font typeface="Play"/>
      <p:regular r:id="rId11"/>
      <p:bold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hts7Itdf/QIqGdER/WfE71lnmn7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CAMILA VALENTINA MORENO PARRADO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lay-regular.fntdata"/><Relationship Id="rId10" Type="http://schemas.openxmlformats.org/officeDocument/2006/relationships/slide" Target="slides/slide5.xml"/><Relationship Id="rId13" Type="http://customschemas.google.com/relationships/presentationmetadata" Target="metadata"/><Relationship Id="rId12" Type="http://schemas.openxmlformats.org/officeDocument/2006/relationships/font" Target="fonts/Pl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5-12-04T17:53:43.480">
    <p:pos x="983" y="1920"/>
    <p:text>Incluir este filtro entre Meta estratégica y Dependencia (columna DF)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xBecJn8"/>
      </p:ext>
    </p:extLst>
  </p:cm>
  <p:cm authorId="0" idx="2" dt="2025-12-04T17:54:11.657">
    <p:pos x="6605" y="2603"/>
    <p:text>Este cuadro debe estar alineado a Tendencia del indicador y unidad de medida (columna CC)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xBecJn4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CO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Alertas cuali y estado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9139005689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g3913900568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Página inicial que dirija  a la consulta por indicador</a:t>
            </a:r>
            <a:endParaRPr/>
          </a:p>
        </p:txBody>
      </p:sp>
      <p:sp>
        <p:nvSpPr>
          <p:cNvPr id="119" name="Google Shape;119;g39139005689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Segunda página tablero actual: 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s-CO"/>
              <a:t>Ajustar medidor y botón o tabla con enlace a mapa según indicador.</a:t>
            </a:r>
            <a:endParaRPr/>
          </a:p>
        </p:txBody>
      </p:sp>
      <p:sp>
        <p:nvSpPr>
          <p:cNvPr id="136" name="Google Shape;13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Segunda página tablero actual</a:t>
            </a:r>
            <a:endParaRPr/>
          </a:p>
        </p:txBody>
      </p:sp>
      <p:sp>
        <p:nvSpPr>
          <p:cNvPr id="146" name="Google Shape;146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a343345aae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g3a343345aae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Segunda página tablero actual</a:t>
            </a:r>
            <a:endParaRPr/>
          </a:p>
        </p:txBody>
      </p:sp>
      <p:sp>
        <p:nvSpPr>
          <p:cNvPr id="156" name="Google Shape;156;g3a343345aae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4" name="Google Shape;3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2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10" Type="http://schemas.openxmlformats.org/officeDocument/2006/relationships/image" Target="../media/image12.png"/><Relationship Id="rId9" Type="http://schemas.openxmlformats.org/officeDocument/2006/relationships/image" Target="../media/image9.png"/><Relationship Id="rId5" Type="http://schemas.openxmlformats.org/officeDocument/2006/relationships/image" Target="../media/image2.png"/><Relationship Id="rId6" Type="http://schemas.openxmlformats.org/officeDocument/2006/relationships/image" Target="../media/image14.png"/><Relationship Id="rId7" Type="http://schemas.openxmlformats.org/officeDocument/2006/relationships/image" Target="../media/image5.png"/><Relationship Id="rId8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comments" Target="../comments/comment1.xml"/><Relationship Id="rId4" Type="http://schemas.openxmlformats.org/officeDocument/2006/relationships/image" Target="../media/image3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 b="0" l="0" r="0" t="28561"/>
          <a:stretch/>
        </p:blipFill>
        <p:spPr>
          <a:xfrm>
            <a:off x="0" y="7150"/>
            <a:ext cx="12192000" cy="5828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/>
          <p:nvPr/>
        </p:nvSpPr>
        <p:spPr>
          <a:xfrm>
            <a:off x="152400" y="968875"/>
            <a:ext cx="6236400" cy="5829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CO" sz="1700">
                <a:solidFill>
                  <a:schemeClr val="lt1"/>
                </a:solidFill>
              </a:rPr>
              <a:t>Plan Estratégico Institucional (PEI) → Texto fijo</a:t>
            </a:r>
            <a:endParaRPr b="1" sz="1700">
              <a:solidFill>
                <a:schemeClr val="lt1"/>
              </a:solidFill>
            </a:endParaRPr>
          </a:p>
        </p:txBody>
      </p:sp>
      <p:pic>
        <p:nvPicPr>
          <p:cNvPr id="91" name="Google Shape;91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749688"/>
            <a:ext cx="4371750" cy="58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/>
          <p:nvPr/>
        </p:nvSpPr>
        <p:spPr>
          <a:xfrm>
            <a:off x="4704000" y="1749688"/>
            <a:ext cx="1684800" cy="582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Filtro: año y mes</a:t>
            </a:r>
            <a:endParaRPr/>
          </a:p>
        </p:txBody>
      </p:sp>
      <p:sp>
        <p:nvSpPr>
          <p:cNvPr id="93" name="Google Shape;93;p1"/>
          <p:cNvSpPr/>
          <p:nvPr/>
        </p:nvSpPr>
        <p:spPr>
          <a:xfrm>
            <a:off x="6589000" y="1325275"/>
            <a:ext cx="5172300" cy="582900"/>
          </a:xfrm>
          <a:prstGeom prst="roundRect">
            <a:avLst>
              <a:gd fmla="val 16667" name="adj"/>
            </a:avLst>
          </a:prstGeom>
          <a:solidFill>
            <a:srgbClr val="4A86E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CO" sz="1700">
                <a:solidFill>
                  <a:schemeClr val="lt1"/>
                </a:solidFill>
              </a:rPr>
              <a:t>Metas priorizadas o legados - Filtro con variable Planes operativos (DF) </a:t>
            </a:r>
            <a:endParaRPr b="1" sz="1700">
              <a:solidFill>
                <a:schemeClr val="lt1"/>
              </a:solidFill>
            </a:endParaRPr>
          </a:p>
        </p:txBody>
      </p:sp>
      <p:pic>
        <p:nvPicPr>
          <p:cNvPr id="94" name="Google Shape;94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4802575"/>
            <a:ext cx="3669476" cy="205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32576" y="2935513"/>
            <a:ext cx="2136901" cy="17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"/>
          <p:cNvSpPr/>
          <p:nvPr/>
        </p:nvSpPr>
        <p:spPr>
          <a:xfrm>
            <a:off x="1543801" y="2457200"/>
            <a:ext cx="2310900" cy="478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Cantidad de indicadores por </a:t>
            </a:r>
            <a:r>
              <a:rPr lang="es-CO"/>
              <a:t>Línea</a:t>
            </a:r>
            <a:r>
              <a:rPr lang="es-CO"/>
              <a:t> </a:t>
            </a:r>
            <a:r>
              <a:rPr lang="es-CO"/>
              <a:t>estratégica</a:t>
            </a:r>
            <a:endParaRPr/>
          </a:p>
        </p:txBody>
      </p:sp>
      <p:sp>
        <p:nvSpPr>
          <p:cNvPr id="97" name="Google Shape;97;p1"/>
          <p:cNvSpPr/>
          <p:nvPr/>
        </p:nvSpPr>
        <p:spPr>
          <a:xfrm>
            <a:off x="4034977" y="2492925"/>
            <a:ext cx="1921200" cy="582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Conteo diferenciado de los indicadores por </a:t>
            </a:r>
            <a:r>
              <a:rPr lang="es-CO"/>
              <a:t>línea</a:t>
            </a:r>
            <a:r>
              <a:rPr lang="es-CO"/>
              <a:t> </a:t>
            </a:r>
            <a:r>
              <a:rPr lang="es-CO"/>
              <a:t>estratégica</a:t>
            </a:r>
            <a:r>
              <a:rPr lang="es-CO"/>
              <a:t> </a:t>
            </a:r>
            <a:endParaRPr/>
          </a:p>
        </p:txBody>
      </p:sp>
      <p:pic>
        <p:nvPicPr>
          <p:cNvPr id="98" name="Google Shape;98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34975" y="3291525"/>
            <a:ext cx="1024675" cy="313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34978" y="3624722"/>
            <a:ext cx="1024672" cy="31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34425" y="4004054"/>
            <a:ext cx="2136900" cy="288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87976" y="2471425"/>
            <a:ext cx="2136901" cy="177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"/>
          <p:cNvSpPr/>
          <p:nvPr/>
        </p:nvSpPr>
        <p:spPr>
          <a:xfrm>
            <a:off x="7499201" y="1993113"/>
            <a:ext cx="2310900" cy="478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Cantidad de indicadores por Línea estratégica</a:t>
            </a:r>
            <a:endParaRPr/>
          </a:p>
        </p:txBody>
      </p:sp>
      <p:sp>
        <p:nvSpPr>
          <p:cNvPr id="103" name="Google Shape;103;p1"/>
          <p:cNvSpPr/>
          <p:nvPr/>
        </p:nvSpPr>
        <p:spPr>
          <a:xfrm>
            <a:off x="9990377" y="2028838"/>
            <a:ext cx="1921200" cy="582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Conteo diferenciado de los indicadores por línea estratégica </a:t>
            </a:r>
            <a:endParaRPr/>
          </a:p>
        </p:txBody>
      </p:sp>
      <p:pic>
        <p:nvPicPr>
          <p:cNvPr id="104" name="Google Shape;104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990375" y="2827437"/>
            <a:ext cx="1024675" cy="313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990378" y="3160634"/>
            <a:ext cx="1024672" cy="31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989825" y="3539967"/>
            <a:ext cx="2136900" cy="28877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"/>
          <p:cNvSpPr/>
          <p:nvPr/>
        </p:nvSpPr>
        <p:spPr>
          <a:xfrm>
            <a:off x="4942499" y="4802500"/>
            <a:ext cx="1207800" cy="205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/>
              <a:t>incluir las alertas, debe dejar por </a:t>
            </a:r>
            <a:r>
              <a:rPr lang="es-CO" sz="1200"/>
              <a:t>default el último y cuando seleccione mes el del mes</a:t>
            </a:r>
            <a:r>
              <a:rPr lang="es-CO" sz="1200"/>
              <a:t>  </a:t>
            </a:r>
            <a:endParaRPr sz="1200"/>
          </a:p>
        </p:txBody>
      </p:sp>
      <p:sp>
        <p:nvSpPr>
          <p:cNvPr id="108" name="Google Shape;108;p1"/>
          <p:cNvSpPr/>
          <p:nvPr/>
        </p:nvSpPr>
        <p:spPr>
          <a:xfrm>
            <a:off x="3669474" y="4802575"/>
            <a:ext cx="1207800" cy="205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/>
              <a:t>incluir </a:t>
            </a:r>
            <a:r>
              <a:rPr lang="es-CO" sz="120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avance cualitativo</a:t>
            </a:r>
            <a:r>
              <a:rPr lang="es-CO" sz="1200"/>
              <a:t>, debe dejar por default el último y cuando seleccione mes el del mes  </a:t>
            </a:r>
            <a:endParaRPr sz="1200"/>
          </a:p>
        </p:txBody>
      </p:sp>
      <p:pic>
        <p:nvPicPr>
          <p:cNvPr id="109" name="Google Shape;109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88800" y="4760850"/>
            <a:ext cx="3496201" cy="2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"/>
          <p:cNvSpPr/>
          <p:nvPr/>
        </p:nvSpPr>
        <p:spPr>
          <a:xfrm>
            <a:off x="11158024" y="4760775"/>
            <a:ext cx="1207800" cy="205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/>
              <a:t>incluir las alertas, debe dejar por default el último y cuando seleccione mes el del mes  </a:t>
            </a:r>
            <a:endParaRPr sz="1200"/>
          </a:p>
        </p:txBody>
      </p:sp>
      <p:sp>
        <p:nvSpPr>
          <p:cNvPr id="111" name="Google Shape;111;p1"/>
          <p:cNvSpPr/>
          <p:nvPr/>
        </p:nvSpPr>
        <p:spPr>
          <a:xfrm>
            <a:off x="9884999" y="4760850"/>
            <a:ext cx="1207800" cy="205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/>
              <a:t>incluir avance cualitativo, debe dejar por default el último y cuando seleccione mes el del mes  </a:t>
            </a:r>
            <a:endParaRPr sz="1200"/>
          </a:p>
        </p:txBody>
      </p:sp>
      <p:pic>
        <p:nvPicPr>
          <p:cNvPr id="112" name="Google Shape;112;p1"/>
          <p:cNvPicPr preferRelativeResize="0"/>
          <p:nvPr/>
        </p:nvPicPr>
        <p:blipFill rotWithShape="1">
          <a:blip r:embed="rId10">
            <a:alphaModFix/>
          </a:blip>
          <a:srcRect b="0" l="0" r="70487" t="0"/>
          <a:stretch/>
        </p:blipFill>
        <p:spPr>
          <a:xfrm>
            <a:off x="308716" y="2587275"/>
            <a:ext cx="1054800" cy="117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 rotWithShape="1">
          <a:blip r:embed="rId10">
            <a:alphaModFix/>
          </a:blip>
          <a:srcRect b="0" l="0" r="70487" t="0"/>
          <a:stretch/>
        </p:blipFill>
        <p:spPr>
          <a:xfrm>
            <a:off x="6536274" y="2441938"/>
            <a:ext cx="899101" cy="1179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"/>
          <p:cNvSpPr txBox="1"/>
          <p:nvPr/>
        </p:nvSpPr>
        <p:spPr>
          <a:xfrm>
            <a:off x="5119825" y="3518375"/>
            <a:ext cx="1054800" cy="5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000">
                <a:solidFill>
                  <a:schemeClr val="dk1"/>
                </a:solidFill>
              </a:rPr>
              <a:t>es el mismo de las bolitas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115" name="Google Shape;115;p1"/>
          <p:cNvSpPr txBox="1"/>
          <p:nvPr/>
        </p:nvSpPr>
        <p:spPr>
          <a:xfrm>
            <a:off x="11073025" y="2918750"/>
            <a:ext cx="1054800" cy="5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000">
                <a:solidFill>
                  <a:schemeClr val="dk1"/>
                </a:solidFill>
              </a:rPr>
              <a:t>es el mismo de las bolitas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39139005689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42661"/>
            <a:ext cx="12192000" cy="1069158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9139005689_0_0"/>
          <p:cNvSpPr/>
          <p:nvPr/>
        </p:nvSpPr>
        <p:spPr>
          <a:xfrm>
            <a:off x="568950" y="1800673"/>
            <a:ext cx="4053900" cy="1377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>
                <a:solidFill>
                  <a:schemeClr val="lt1"/>
                </a:solidFill>
              </a:rPr>
              <a:t>El tablero de control del PEI es una herramienta de gestión que integra y presenta de manera visual la información estratégica de la SDA. Permite hacer seguimiento al avance de los objetivos, metas e indicadores del PEI, facilitando la toma de decisiones informadas.</a:t>
            </a:r>
            <a:endParaRPr sz="1000"/>
          </a:p>
        </p:txBody>
      </p:sp>
      <p:sp>
        <p:nvSpPr>
          <p:cNvPr id="123" name="Google Shape;123;g39139005689_0_0"/>
          <p:cNvSpPr txBox="1"/>
          <p:nvPr/>
        </p:nvSpPr>
        <p:spPr>
          <a:xfrm>
            <a:off x="5496551" y="1847925"/>
            <a:ext cx="1960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Insertar filtro por Línea estratégica</a:t>
            </a:r>
            <a:endParaRPr sz="1100"/>
          </a:p>
        </p:txBody>
      </p:sp>
      <p:sp>
        <p:nvSpPr>
          <p:cNvPr id="124" name="Google Shape;124;g39139005689_0_0"/>
          <p:cNvSpPr txBox="1"/>
          <p:nvPr/>
        </p:nvSpPr>
        <p:spPr>
          <a:xfrm>
            <a:off x="5756710" y="4715973"/>
            <a:ext cx="62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</a:rPr>
              <a:t>Poner un gráfico que muestre los tres cuadros de arriba</a:t>
            </a:r>
            <a:endParaRPr/>
          </a:p>
        </p:txBody>
      </p:sp>
      <p:sp>
        <p:nvSpPr>
          <p:cNvPr id="125" name="Google Shape;125;g39139005689_0_0"/>
          <p:cNvSpPr txBox="1"/>
          <p:nvPr/>
        </p:nvSpPr>
        <p:spPr>
          <a:xfrm>
            <a:off x="5620700" y="2506010"/>
            <a:ext cx="1960200" cy="10158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Visualizar N° de indicadores por meta estratégica (conteo)</a:t>
            </a:r>
            <a:endParaRPr/>
          </a:p>
        </p:txBody>
      </p:sp>
      <p:cxnSp>
        <p:nvCxnSpPr>
          <p:cNvPr id="126" name="Google Shape;126;g39139005689_0_0"/>
          <p:cNvCxnSpPr/>
          <p:nvPr/>
        </p:nvCxnSpPr>
        <p:spPr>
          <a:xfrm>
            <a:off x="5121770" y="1482070"/>
            <a:ext cx="0" cy="52425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7" name="Google Shape;127;g39139005689_0_0"/>
          <p:cNvSpPr txBox="1"/>
          <p:nvPr/>
        </p:nvSpPr>
        <p:spPr>
          <a:xfrm>
            <a:off x="568950" y="3338150"/>
            <a:ext cx="4349100" cy="9234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</a:rPr>
              <a:t>Insertar una gráfica de rectángulos con el total de indicadores por línea estratégica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39139005689_0_0"/>
          <p:cNvSpPr txBox="1"/>
          <p:nvPr/>
        </p:nvSpPr>
        <p:spPr>
          <a:xfrm>
            <a:off x="7732100" y="2475478"/>
            <a:ext cx="1960200" cy="12468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Visualizar N° de indicadores con incumplimiento acumulado 2025 menor a 50%</a:t>
            </a:r>
            <a:endParaRPr/>
          </a:p>
        </p:txBody>
      </p:sp>
      <p:sp>
        <p:nvSpPr>
          <p:cNvPr id="129" name="Google Shape;129;g39139005689_0_0"/>
          <p:cNvSpPr txBox="1"/>
          <p:nvPr/>
        </p:nvSpPr>
        <p:spPr>
          <a:xfrm>
            <a:off x="9843500" y="2475485"/>
            <a:ext cx="1960200" cy="1293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Visualizar N° de indicadores con incumplimiento acumulado 2025</a:t>
            </a:r>
            <a:r>
              <a:rPr lang="es-CO" sz="1800">
                <a:solidFill>
                  <a:schemeClr val="dk1"/>
                </a:solidFill>
              </a:rPr>
              <a:t> </a:t>
            </a:r>
            <a:r>
              <a:rPr lang="es-CO" sz="1500">
                <a:solidFill>
                  <a:schemeClr val="dk1"/>
                </a:solidFill>
              </a:rPr>
              <a:t>menor a 20%</a:t>
            </a:r>
            <a:endParaRPr/>
          </a:p>
        </p:txBody>
      </p:sp>
      <p:sp>
        <p:nvSpPr>
          <p:cNvPr id="130" name="Google Shape;130;g39139005689_0_0"/>
          <p:cNvSpPr txBox="1"/>
          <p:nvPr/>
        </p:nvSpPr>
        <p:spPr>
          <a:xfrm>
            <a:off x="7707450" y="1847925"/>
            <a:ext cx="2326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Insertar filtro por metas estratégicas</a:t>
            </a:r>
            <a:endParaRPr/>
          </a:p>
        </p:txBody>
      </p:sp>
      <p:pic>
        <p:nvPicPr>
          <p:cNvPr id="131" name="Google Shape;131;g39139005689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98150" y="3888125"/>
            <a:ext cx="6374201" cy="2969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39139005689_0_0"/>
          <p:cNvSpPr txBox="1"/>
          <p:nvPr/>
        </p:nvSpPr>
        <p:spPr>
          <a:xfrm>
            <a:off x="10033950" y="1847925"/>
            <a:ext cx="1960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500">
                <a:solidFill>
                  <a:schemeClr val="dk1"/>
                </a:solidFill>
              </a:rPr>
              <a:t>Insertar filtro por objetivo estratégico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8800" y="-100375"/>
            <a:ext cx="11474627" cy="423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"/>
          <p:cNvSpPr/>
          <p:nvPr/>
        </p:nvSpPr>
        <p:spPr>
          <a:xfrm>
            <a:off x="799325" y="1732075"/>
            <a:ext cx="5629200" cy="297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Nota: puede filtrar </a:t>
            </a:r>
            <a:r>
              <a:rPr lang="es-CO"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por</a:t>
            </a:r>
            <a:r>
              <a:rPr lang="es-CO"/>
              <a:t> cualquiera de las siguientes variables.</a:t>
            </a:r>
            <a:endParaRPr/>
          </a:p>
        </p:txBody>
      </p:sp>
      <p:sp>
        <p:nvSpPr>
          <p:cNvPr id="140" name="Google Shape;140;p2"/>
          <p:cNvSpPr txBox="1"/>
          <p:nvPr/>
        </p:nvSpPr>
        <p:spPr>
          <a:xfrm>
            <a:off x="1560900" y="3049325"/>
            <a:ext cx="47487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highlight>
                  <a:srgbClr val="FFFF00"/>
                </a:highlight>
              </a:rPr>
              <a:t>Incluir un desplegable que diga Metas priorizadas o Legados</a:t>
            </a:r>
            <a:endParaRPr sz="12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  <p:pic>
        <p:nvPicPr>
          <p:cNvPr id="141" name="Google Shape;141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6825" y="4132750"/>
            <a:ext cx="9499525" cy="268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"/>
          <p:cNvSpPr/>
          <p:nvPr/>
        </p:nvSpPr>
        <p:spPr>
          <a:xfrm>
            <a:off x="10486325" y="4132750"/>
            <a:ext cx="1427100" cy="532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100"/>
              <a:t>Cuadro que diga: PEI o Legados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/>
          <p:nvPr/>
        </p:nvSpPr>
        <p:spPr>
          <a:xfrm>
            <a:off x="602080" y="3250555"/>
            <a:ext cx="8717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Ajustar la gráfica para seleccionar por años y que sea fácil de entender, que sólo aparezcan datos cuando se selecciona un indicador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840" y="-3"/>
            <a:ext cx="11196319" cy="3250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6400" y="4059850"/>
            <a:ext cx="9937375" cy="2798151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4"/>
          <p:cNvSpPr txBox="1"/>
          <p:nvPr/>
        </p:nvSpPr>
        <p:spPr>
          <a:xfrm>
            <a:off x="5" y="5"/>
            <a:ext cx="8717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</a:rPr>
              <a:t>Continuación</a:t>
            </a:r>
            <a:r>
              <a:rPr lang="es-CO" sz="1800">
                <a:solidFill>
                  <a:schemeClr val="dk1"/>
                </a:solidFill>
              </a:rPr>
              <a:t> de la pagina anterior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4"/>
          <p:cNvSpPr txBox="1"/>
          <p:nvPr/>
        </p:nvSpPr>
        <p:spPr>
          <a:xfrm>
            <a:off x="9032479" y="19821"/>
            <a:ext cx="2390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</a:rPr>
              <a:t>Filtro de año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g3a343345aae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086241" cy="655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3a343345aae_1_0"/>
          <p:cNvSpPr/>
          <p:nvPr/>
        </p:nvSpPr>
        <p:spPr>
          <a:xfrm>
            <a:off x="7042875" y="2887500"/>
            <a:ext cx="3528000" cy="376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Cuadro que diga: PEI o Legados(Columna CC)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2025-11-07T05:14:47Z</dcterms:created>
  <dc:creator>Camila Moreno</dc:creator>
</cp:coreProperties>
</file>