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90" r:id="rId2"/>
    <p:sldId id="296" r:id="rId3"/>
    <p:sldId id="263" r:id="rId4"/>
    <p:sldId id="311" r:id="rId5"/>
    <p:sldId id="313" r:id="rId6"/>
    <p:sldId id="271" r:id="rId7"/>
    <p:sldId id="267" r:id="rId8"/>
    <p:sldId id="312" r:id="rId9"/>
    <p:sldId id="272" r:id="rId10"/>
    <p:sldId id="273" r:id="rId11"/>
    <p:sldId id="299" r:id="rId12"/>
    <p:sldId id="274" r:id="rId13"/>
    <p:sldId id="315" r:id="rId14"/>
    <p:sldId id="276" r:id="rId15"/>
    <p:sldId id="277" r:id="rId16"/>
    <p:sldId id="278" r:id="rId17"/>
    <p:sldId id="279" r:id="rId18"/>
    <p:sldId id="280" r:id="rId19"/>
    <p:sldId id="281" r:id="rId20"/>
    <p:sldId id="326" r:id="rId21"/>
    <p:sldId id="303" r:id="rId22"/>
    <p:sldId id="304" r:id="rId23"/>
    <p:sldId id="305" r:id="rId24"/>
    <p:sldId id="306" r:id="rId25"/>
    <p:sldId id="282" r:id="rId26"/>
    <p:sldId id="283" r:id="rId27"/>
    <p:sldId id="317" r:id="rId28"/>
    <p:sldId id="288" r:id="rId29"/>
    <p:sldId id="318" r:id="rId30"/>
    <p:sldId id="307" r:id="rId31"/>
    <p:sldId id="291" r:id="rId32"/>
    <p:sldId id="319" r:id="rId33"/>
    <p:sldId id="320" r:id="rId34"/>
    <p:sldId id="321" r:id="rId35"/>
    <p:sldId id="293" r:id="rId36"/>
    <p:sldId id="284" r:id="rId37"/>
    <p:sldId id="301" r:id="rId38"/>
    <p:sldId id="302" r:id="rId39"/>
    <p:sldId id="309" r:id="rId40"/>
    <p:sldId id="322" r:id="rId41"/>
    <p:sldId id="323" r:id="rId42"/>
    <p:sldId id="324" r:id="rId43"/>
    <p:sldId id="327" r:id="rId44"/>
    <p:sldId id="289" r:id="rId45"/>
    <p:sldId id="265" r:id="rId46"/>
    <p:sldId id="292" r:id="rId47"/>
    <p:sldId id="328" r:id="rId48"/>
    <p:sldId id="310" r:id="rId49"/>
    <p:sldId id="297" r:id="rId5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99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B53CA5-8892-4133-91E9-F201EBAA4E08}" v="1" dt="2026-02-08T19:43:02.4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14" autoAdjust="0"/>
    <p:restoredTop sz="94660"/>
  </p:normalViewPr>
  <p:slideViewPr>
    <p:cSldViewPr snapToGrid="0">
      <p:cViewPr varScale="1">
        <p:scale>
          <a:sx n="70" d="100"/>
          <a:sy n="70" d="100"/>
        </p:scale>
        <p:origin x="979" y="2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Ochoa" userId="ecde9e5cf938e811" providerId="LiveId" clId="{E3B7B008-B8B0-4157-A91A-FC00DCE74827}"/>
    <pc:docChg chg="custSel modSld">
      <pc:chgData name="daniel Ochoa" userId="ecde9e5cf938e811" providerId="LiveId" clId="{E3B7B008-B8B0-4157-A91A-FC00DCE74827}" dt="2026-02-08T19:43:39.902" v="62" actId="14100"/>
      <pc:docMkLst>
        <pc:docMk/>
      </pc:docMkLst>
      <pc:sldChg chg="addSp delSp modSp mod">
        <pc:chgData name="daniel Ochoa" userId="ecde9e5cf938e811" providerId="LiveId" clId="{E3B7B008-B8B0-4157-A91A-FC00DCE74827}" dt="2026-02-08T19:43:39.902" v="62" actId="14100"/>
        <pc:sldMkLst>
          <pc:docMk/>
          <pc:sldMk cId="3047213778" sldId="272"/>
        </pc:sldMkLst>
        <pc:spChg chg="mod">
          <ac:chgData name="daniel Ochoa" userId="ecde9e5cf938e811" providerId="LiveId" clId="{E3B7B008-B8B0-4157-A91A-FC00DCE74827}" dt="2026-02-08T19:43:39.902" v="62" actId="14100"/>
          <ac:spMkLst>
            <pc:docMk/>
            <pc:sldMk cId="3047213778" sldId="272"/>
            <ac:spMk id="2" creationId="{AF4DA153-FB56-05D7-185F-175F5C6A1444}"/>
          </ac:spMkLst>
        </pc:spChg>
        <pc:spChg chg="add mod">
          <ac:chgData name="daniel Ochoa" userId="ecde9e5cf938e811" providerId="LiveId" clId="{E3B7B008-B8B0-4157-A91A-FC00DCE74827}" dt="2026-02-08T19:43:13.581" v="4" actId="207"/>
          <ac:spMkLst>
            <pc:docMk/>
            <pc:sldMk cId="3047213778" sldId="272"/>
            <ac:spMk id="4" creationId="{FD4009CD-4B3E-6BC4-E21D-F5A7DC9064FD}"/>
          </ac:spMkLst>
        </pc:spChg>
        <pc:spChg chg="topLvl">
          <ac:chgData name="daniel Ochoa" userId="ecde9e5cf938e811" providerId="LiveId" clId="{E3B7B008-B8B0-4157-A91A-FC00DCE74827}" dt="2026-02-08T19:43:02.151" v="0" actId="478"/>
          <ac:spMkLst>
            <pc:docMk/>
            <pc:sldMk cId="3047213778" sldId="272"/>
            <ac:spMk id="47" creationId="{957940DB-8BF4-3032-8AB7-959D111564BB}"/>
          </ac:spMkLst>
        </pc:spChg>
        <pc:spChg chg="del topLvl">
          <ac:chgData name="daniel Ochoa" userId="ecde9e5cf938e811" providerId="LiveId" clId="{E3B7B008-B8B0-4157-A91A-FC00DCE74827}" dt="2026-02-08T19:43:02.151" v="0" actId="478"/>
          <ac:spMkLst>
            <pc:docMk/>
            <pc:sldMk cId="3047213778" sldId="272"/>
            <ac:spMk id="48" creationId="{F3688B73-5FFB-6066-3174-255488DB979E}"/>
          </ac:spMkLst>
        </pc:spChg>
        <pc:grpChg chg="del">
          <ac:chgData name="daniel Ochoa" userId="ecde9e5cf938e811" providerId="LiveId" clId="{E3B7B008-B8B0-4157-A91A-FC00DCE74827}" dt="2026-02-08T19:43:02.151" v="0" actId="478"/>
          <ac:grpSpMkLst>
            <pc:docMk/>
            <pc:sldMk cId="3047213778" sldId="272"/>
            <ac:grpSpMk id="52" creationId="{C49C273C-EFE6-163E-2260-6BB609F32865}"/>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9F24FC-5F71-4F8E-AEB8-6B443395523A}" type="datetimeFigureOut">
              <a:rPr lang="es-CO" smtClean="0"/>
              <a:t>8/02/2026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734122-FE57-4F98-8DC9-779D933C5B17}" type="slidenum">
              <a:rPr lang="es-CO" smtClean="0"/>
              <a:t>‹Nº›</a:t>
            </a:fld>
            <a:endParaRPr lang="es-CO"/>
          </a:p>
        </p:txBody>
      </p:sp>
    </p:spTree>
    <p:extLst>
      <p:ext uri="{BB962C8B-B14F-4D97-AF65-F5344CB8AC3E}">
        <p14:creationId xmlns:p14="http://schemas.microsoft.com/office/powerpoint/2010/main" val="1340751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B734122-FE57-4F98-8DC9-779D933C5B17}" type="slidenum">
              <a:rPr lang="es-CO" smtClean="0"/>
              <a:t>5</a:t>
            </a:fld>
            <a:endParaRPr lang="es-CO"/>
          </a:p>
        </p:txBody>
      </p:sp>
    </p:spTree>
    <p:extLst>
      <p:ext uri="{BB962C8B-B14F-4D97-AF65-F5344CB8AC3E}">
        <p14:creationId xmlns:p14="http://schemas.microsoft.com/office/powerpoint/2010/main" val="210742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B734122-FE57-4F98-8DC9-779D933C5B17}" type="slidenum">
              <a:rPr lang="es-CO" smtClean="0"/>
              <a:t>11</a:t>
            </a:fld>
            <a:endParaRPr lang="es-CO"/>
          </a:p>
        </p:txBody>
      </p:sp>
    </p:spTree>
    <p:extLst>
      <p:ext uri="{BB962C8B-B14F-4D97-AF65-F5344CB8AC3E}">
        <p14:creationId xmlns:p14="http://schemas.microsoft.com/office/powerpoint/2010/main" val="221597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B734122-FE57-4F98-8DC9-779D933C5B17}" type="slidenum">
              <a:rPr lang="es-CO" smtClean="0"/>
              <a:t>45</a:t>
            </a:fld>
            <a:endParaRPr lang="es-CO"/>
          </a:p>
        </p:txBody>
      </p:sp>
    </p:spTree>
    <p:extLst>
      <p:ext uri="{BB962C8B-B14F-4D97-AF65-F5344CB8AC3E}">
        <p14:creationId xmlns:p14="http://schemas.microsoft.com/office/powerpoint/2010/main" val="854972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B9930-3425-5FBB-D477-8CCDCAE0DCF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6894391-D254-8323-812C-F90CA4922BD5}"/>
              </a:ext>
            </a:extLst>
          </p:cNvPr>
          <p:cNvSpPr>
            <a:spLocks noGrp="1" noRot="1" noChangeAspect="1"/>
          </p:cNvSpPr>
          <p:nvPr>
            <p:ph type="sldImg"/>
          </p:nvPr>
        </p:nvSpPr>
        <p:spPr/>
        <p:txBody>
          <a:bodyPr/>
          <a:lstStyle/>
          <a:p>
            <a:endParaRPr lang="es-CO"/>
          </a:p>
        </p:txBody>
      </p:sp>
      <p:sp>
        <p:nvSpPr>
          <p:cNvPr id="3" name="Marcador de notas 2">
            <a:extLst>
              <a:ext uri="{FF2B5EF4-FFF2-40B4-BE49-F238E27FC236}">
                <a16:creationId xmlns:a16="http://schemas.microsoft.com/office/drawing/2014/main" id="{BD6B75C8-9A76-DD31-9488-8B86E228D675}"/>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D0545526-19CA-1FF4-B7A0-FC71C94FA117}"/>
              </a:ext>
            </a:extLst>
          </p:cNvPr>
          <p:cNvSpPr>
            <a:spLocks noGrp="1"/>
          </p:cNvSpPr>
          <p:nvPr>
            <p:ph type="sldNum" sz="quarter" idx="5"/>
          </p:nvPr>
        </p:nvSpPr>
        <p:spPr/>
        <p:txBody>
          <a:bodyPr/>
          <a:lstStyle/>
          <a:p>
            <a:fld id="{1B734122-FE57-4F98-8DC9-779D933C5B17}" type="slidenum">
              <a:rPr lang="es-CO" smtClean="0"/>
              <a:t>46</a:t>
            </a:fld>
            <a:endParaRPr lang="es-CO"/>
          </a:p>
        </p:txBody>
      </p:sp>
    </p:spTree>
    <p:extLst>
      <p:ext uri="{BB962C8B-B14F-4D97-AF65-F5344CB8AC3E}">
        <p14:creationId xmlns:p14="http://schemas.microsoft.com/office/powerpoint/2010/main" val="563347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D5743D-B19A-4681-5824-2A6046731ED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685CCB9-40E4-078A-CA9F-0405AFFE671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3D198391-980E-6D12-5BC9-220855D4EED4}"/>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5" name="Marcador de pie de página 4">
            <a:extLst>
              <a:ext uri="{FF2B5EF4-FFF2-40B4-BE49-F238E27FC236}">
                <a16:creationId xmlns:a16="http://schemas.microsoft.com/office/drawing/2014/main" id="{34B95D81-7246-DF8E-56B8-7F3EFD783DB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F3D2FCF-4EDF-252F-8075-43939EC48F5F}"/>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4275613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BF2A81-58F7-4A90-FCFA-643C988DDCE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DB65C236-A5CE-9FD0-B2FB-915D6165BC8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9ECD1AB-8C8F-6644-32DF-BD7FFD23F261}"/>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5" name="Marcador de pie de página 4">
            <a:extLst>
              <a:ext uri="{FF2B5EF4-FFF2-40B4-BE49-F238E27FC236}">
                <a16:creationId xmlns:a16="http://schemas.microsoft.com/office/drawing/2014/main" id="{669227F6-D75E-9E87-3E10-21BD69EC142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6991553-01F5-7AED-940B-3FD306AFD24E}"/>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3182191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2B8EBA6-92F6-7A64-20E0-748B6B18BE2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73B8DF06-FA3B-1A91-2A3B-DA218DE1B749}"/>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42EC96-0D3B-01A0-0052-350B2B277E1E}"/>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5" name="Marcador de pie de página 4">
            <a:extLst>
              <a:ext uri="{FF2B5EF4-FFF2-40B4-BE49-F238E27FC236}">
                <a16:creationId xmlns:a16="http://schemas.microsoft.com/office/drawing/2014/main" id="{EB41FCF5-2EBA-CA59-8662-B011CE2A994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FC2E338-09A6-EE03-C965-1437FF9D4AFA}"/>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625930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199D29-EC52-3748-373B-EB6DF0B55E55}"/>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EFD99CB8-086E-5E6A-A0F1-AC5FC40B1B68}"/>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5D80C067-9AC3-8549-B2FD-6A0DD91E6065}"/>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5" name="Marcador de pie de página 4">
            <a:extLst>
              <a:ext uri="{FF2B5EF4-FFF2-40B4-BE49-F238E27FC236}">
                <a16:creationId xmlns:a16="http://schemas.microsoft.com/office/drawing/2014/main" id="{63F4C35A-F7D5-BCE8-5705-0D9BD287E43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A53E29B-0DAE-A0AA-7026-82A5CA4F89E4}"/>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3284107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2E52CA-BDC8-3DC4-2B1D-1F9F3704B07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7BD7948A-F404-625B-27BA-F211316F221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110C1F91-2002-96A8-9374-61130C6969AC}"/>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5" name="Marcador de pie de página 4">
            <a:extLst>
              <a:ext uri="{FF2B5EF4-FFF2-40B4-BE49-F238E27FC236}">
                <a16:creationId xmlns:a16="http://schemas.microsoft.com/office/drawing/2014/main" id="{3B946BBC-1640-F3D4-C32C-783CC8D88D8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2673AE9-D4EC-C5AB-AE24-C16FC85CBD29}"/>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396663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119401-1230-5E79-DD38-032C7ABD361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9318010-68E1-959F-1DD5-C1D1306B0EF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EAAB2CEE-1090-9B9B-BD24-0E7460160C1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F66198EE-053E-10FF-06FC-7627D510A2D5}"/>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6" name="Marcador de pie de página 5">
            <a:extLst>
              <a:ext uri="{FF2B5EF4-FFF2-40B4-BE49-F238E27FC236}">
                <a16:creationId xmlns:a16="http://schemas.microsoft.com/office/drawing/2014/main" id="{EBA9623E-652C-3C53-76AF-D252CA6C5C9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DDBA18B5-B8DC-21C5-CB4F-439EB8AF2DAF}"/>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3470469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7A9AE3-E3EA-F626-6C67-3EF54D9444F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73D4CF5-D89F-1E9E-3153-9F76394502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2D2A8C58-2165-003E-80FF-35102B72BF9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FCA6B20C-4181-3046-B48B-AEC8A8D73E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D0C59E0-7B1A-A5D0-1FF4-71C577991A40}"/>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F6A0FF87-E885-030C-8D4B-CA8ABE7C54A0}"/>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8" name="Marcador de pie de página 7">
            <a:extLst>
              <a:ext uri="{FF2B5EF4-FFF2-40B4-BE49-F238E27FC236}">
                <a16:creationId xmlns:a16="http://schemas.microsoft.com/office/drawing/2014/main" id="{A9A164C0-6030-FFD9-4688-F3893424789D}"/>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A77BF1C6-E4CB-2890-1FEF-2734743EF8D4}"/>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589870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AEE7EB-7EC5-E81E-5AF4-450CBBBC638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395533EF-81F0-64DF-3F04-CF2DFE0EE424}"/>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4" name="Marcador de pie de página 3">
            <a:extLst>
              <a:ext uri="{FF2B5EF4-FFF2-40B4-BE49-F238E27FC236}">
                <a16:creationId xmlns:a16="http://schemas.microsoft.com/office/drawing/2014/main" id="{5C719DD2-714F-76F8-F771-76F1A1ED7C5F}"/>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5C9674A8-8CC8-4532-1318-2FC865A6B4DE}"/>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3378681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E020BD2-B93E-86C2-F8F6-29D3FE3F5898}"/>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3" name="Marcador de pie de página 2">
            <a:extLst>
              <a:ext uri="{FF2B5EF4-FFF2-40B4-BE49-F238E27FC236}">
                <a16:creationId xmlns:a16="http://schemas.microsoft.com/office/drawing/2014/main" id="{8CE274C7-43A9-5675-0A3F-C8ADA09F7286}"/>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C99FD740-7C6F-1FF1-93E8-CFF244E69C01}"/>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2289039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472B39-11C6-CA95-3C2E-EEEA2A84E7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E6E6A558-2CFE-3747-D2A9-526A94CB1D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271A5F49-20E2-CE1E-6E54-E97467AD1D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3BB6577-8A57-EA1F-E2AF-07DC5464815E}"/>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6" name="Marcador de pie de página 5">
            <a:extLst>
              <a:ext uri="{FF2B5EF4-FFF2-40B4-BE49-F238E27FC236}">
                <a16:creationId xmlns:a16="http://schemas.microsoft.com/office/drawing/2014/main" id="{A551D30C-260D-303A-85E1-F34D34EDF39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F848ED2-95C7-3999-1190-91682F544A35}"/>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751192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82B97C-8FF2-A2EE-1D77-15F942789E3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ED05D16A-9F62-F5E8-33FC-EE69B0E92C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C95709E8-290C-F070-62E3-0FCA44C8DB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47818EE-63C5-0D6A-9DC4-925BFF9927A4}"/>
              </a:ext>
            </a:extLst>
          </p:cNvPr>
          <p:cNvSpPr>
            <a:spLocks noGrp="1"/>
          </p:cNvSpPr>
          <p:nvPr>
            <p:ph type="dt" sz="half" idx="10"/>
          </p:nvPr>
        </p:nvSpPr>
        <p:spPr/>
        <p:txBody>
          <a:bodyPr/>
          <a:lstStyle/>
          <a:p>
            <a:fld id="{F9588824-1FCC-41AF-9F40-8EF518A6BE00}" type="datetimeFigureOut">
              <a:rPr lang="es-CO" smtClean="0"/>
              <a:t>8/02/2026</a:t>
            </a:fld>
            <a:endParaRPr lang="es-CO"/>
          </a:p>
        </p:txBody>
      </p:sp>
      <p:sp>
        <p:nvSpPr>
          <p:cNvPr id="6" name="Marcador de pie de página 5">
            <a:extLst>
              <a:ext uri="{FF2B5EF4-FFF2-40B4-BE49-F238E27FC236}">
                <a16:creationId xmlns:a16="http://schemas.microsoft.com/office/drawing/2014/main" id="{AC1142E6-908C-B51F-D840-B62EE4542BA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BE3D7FF8-9AFE-7B8A-0590-83A02B2904D3}"/>
              </a:ext>
            </a:extLst>
          </p:cNvPr>
          <p:cNvSpPr>
            <a:spLocks noGrp="1"/>
          </p:cNvSpPr>
          <p:nvPr>
            <p:ph type="sldNum" sz="quarter" idx="12"/>
          </p:nvPr>
        </p:nvSpPr>
        <p:spPr/>
        <p:txBody>
          <a:bodyPr/>
          <a:lstStyle/>
          <a:p>
            <a:fld id="{A8427BC6-56C7-452B-B8E9-034557495ADD}" type="slidenum">
              <a:rPr lang="es-CO" smtClean="0"/>
              <a:t>‹Nº›</a:t>
            </a:fld>
            <a:endParaRPr lang="es-CO"/>
          </a:p>
        </p:txBody>
      </p:sp>
    </p:spTree>
    <p:extLst>
      <p:ext uri="{BB962C8B-B14F-4D97-AF65-F5344CB8AC3E}">
        <p14:creationId xmlns:p14="http://schemas.microsoft.com/office/powerpoint/2010/main" val="2975121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36FAEA2F-F0A9-005D-FE84-B3F048FBB1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EABDF77-77AD-2B09-41FF-FDA9BDBE9A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5FB3E5F-1BFA-4034-8C10-FAD1582B39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9588824-1FCC-41AF-9F40-8EF518A6BE00}" type="datetimeFigureOut">
              <a:rPr lang="es-CO" smtClean="0"/>
              <a:t>8/02/2026</a:t>
            </a:fld>
            <a:endParaRPr lang="es-CO"/>
          </a:p>
        </p:txBody>
      </p:sp>
      <p:sp>
        <p:nvSpPr>
          <p:cNvPr id="5" name="Marcador de pie de página 4">
            <a:extLst>
              <a:ext uri="{FF2B5EF4-FFF2-40B4-BE49-F238E27FC236}">
                <a16:creationId xmlns:a16="http://schemas.microsoft.com/office/drawing/2014/main" id="{FB03DB79-04FF-F4D4-8A7E-2CCC3235C2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70BC1E76-2C6F-B79B-309E-4529AFB51D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8427BC6-56C7-452B-B8E9-034557495ADD}" type="slidenum">
              <a:rPr lang="es-CO" smtClean="0"/>
              <a:t>‹Nº›</a:t>
            </a:fld>
            <a:endParaRPr lang="es-CO"/>
          </a:p>
        </p:txBody>
      </p:sp>
    </p:spTree>
    <p:extLst>
      <p:ext uri="{BB962C8B-B14F-4D97-AF65-F5344CB8AC3E}">
        <p14:creationId xmlns:p14="http://schemas.microsoft.com/office/powerpoint/2010/main" val="5912220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slide" Target="slide1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9.sv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2.sv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0.jp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0.jp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0072E1-2332-6ED9-3208-8BF5E07B094D}"/>
              </a:ext>
            </a:extLst>
          </p:cNvPr>
          <p:cNvSpPr>
            <a:spLocks noGrp="1"/>
          </p:cNvSpPr>
          <p:nvPr>
            <p:ph type="ctrTitle"/>
          </p:nvPr>
        </p:nvSpPr>
        <p:spPr/>
        <p:txBody>
          <a:bodyPr>
            <a:normAutofit fontScale="90000"/>
          </a:bodyPr>
          <a:lstStyle/>
          <a:p>
            <a:r>
              <a:rPr lang="es-CO" sz="4000" dirty="0"/>
              <a:t>Secretaría Distrital de Desarrollo Económico</a:t>
            </a:r>
            <a:br>
              <a:rPr lang="es-CO" dirty="0"/>
            </a:br>
            <a:r>
              <a:rPr lang="es-CO" sz="5300" dirty="0">
                <a:solidFill>
                  <a:srgbClr val="0070C0"/>
                </a:solidFill>
              </a:rPr>
              <a:t>Diagnóstico Estructural y </a:t>
            </a:r>
            <a:br>
              <a:rPr lang="es-CO" sz="5300" dirty="0">
                <a:solidFill>
                  <a:srgbClr val="0070C0"/>
                </a:solidFill>
              </a:rPr>
            </a:br>
            <a:r>
              <a:rPr lang="es-CO" sz="5300" dirty="0">
                <a:solidFill>
                  <a:srgbClr val="0070C0"/>
                </a:solidFill>
              </a:rPr>
              <a:t>Modelo de Operación SDDE</a:t>
            </a:r>
            <a:endParaRPr lang="es-CO" dirty="0">
              <a:solidFill>
                <a:srgbClr val="0070C0"/>
              </a:solidFill>
            </a:endParaRPr>
          </a:p>
        </p:txBody>
      </p:sp>
      <p:sp>
        <p:nvSpPr>
          <p:cNvPr id="3" name="Subtítulo 2">
            <a:extLst>
              <a:ext uri="{FF2B5EF4-FFF2-40B4-BE49-F238E27FC236}">
                <a16:creationId xmlns:a16="http://schemas.microsoft.com/office/drawing/2014/main" id="{E59A01F1-9921-EA7B-4D0F-6DBD9A56E98A}"/>
              </a:ext>
            </a:extLst>
          </p:cNvPr>
          <p:cNvSpPr>
            <a:spLocks noGrp="1"/>
          </p:cNvSpPr>
          <p:nvPr>
            <p:ph type="subTitle" idx="1"/>
          </p:nvPr>
        </p:nvSpPr>
        <p:spPr>
          <a:xfrm>
            <a:off x="1604467" y="4998631"/>
            <a:ext cx="9144000" cy="737006"/>
          </a:xfrm>
        </p:spPr>
        <p:txBody>
          <a:bodyPr>
            <a:normAutofit/>
          </a:bodyPr>
          <a:lstStyle/>
          <a:p>
            <a:r>
              <a:rPr lang="es-CO" dirty="0"/>
              <a:t>Bogotá D.C. – Diciembre de 2025</a:t>
            </a:r>
          </a:p>
        </p:txBody>
      </p:sp>
      <p:sp>
        <p:nvSpPr>
          <p:cNvPr id="5" name="CuadroTexto 4">
            <a:extLst>
              <a:ext uri="{FF2B5EF4-FFF2-40B4-BE49-F238E27FC236}">
                <a16:creationId xmlns:a16="http://schemas.microsoft.com/office/drawing/2014/main" id="{6E073C5E-3FE7-2E6B-093A-2F60A2A00569}"/>
              </a:ext>
            </a:extLst>
          </p:cNvPr>
          <p:cNvSpPr txBox="1"/>
          <p:nvPr/>
        </p:nvSpPr>
        <p:spPr>
          <a:xfrm>
            <a:off x="4058086" y="3884965"/>
            <a:ext cx="4075827" cy="369332"/>
          </a:xfrm>
          <a:prstGeom prst="rect">
            <a:avLst/>
          </a:prstGeom>
          <a:noFill/>
        </p:spPr>
        <p:txBody>
          <a:bodyPr wrap="square">
            <a:spAutoFit/>
          </a:bodyPr>
          <a:lstStyle/>
          <a:p>
            <a:pPr algn="ctr"/>
            <a:r>
              <a:rPr lang="es-CO" sz="1800" dirty="0">
                <a:solidFill>
                  <a:srgbClr val="0070C0"/>
                </a:solidFill>
              </a:rPr>
              <a:t>(PRELIMINAR - Documento de Trabajo)</a:t>
            </a:r>
            <a:endParaRPr lang="es-CO" dirty="0"/>
          </a:p>
        </p:txBody>
      </p:sp>
      <p:pic>
        <p:nvPicPr>
          <p:cNvPr id="6" name="Imagen 5" descr="Texto&#10;&#10;El contenido generado por IA puede ser incorrecto.">
            <a:extLst>
              <a:ext uri="{FF2B5EF4-FFF2-40B4-BE49-F238E27FC236}">
                <a16:creationId xmlns:a16="http://schemas.microsoft.com/office/drawing/2014/main" id="{5A9CE758-5736-32AE-7AD2-F0A0690959DD}"/>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8" name="Imagen 7" descr="Un dibujo con letras&#10;&#10;El contenido generado por IA puede ser incorrecto.">
            <a:extLst>
              <a:ext uri="{FF2B5EF4-FFF2-40B4-BE49-F238E27FC236}">
                <a16:creationId xmlns:a16="http://schemas.microsoft.com/office/drawing/2014/main" id="{B5B753C9-C1A8-4299-27F5-3D1542E1DF90}"/>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7" name="CuadroTexto 6">
            <a:extLst>
              <a:ext uri="{FF2B5EF4-FFF2-40B4-BE49-F238E27FC236}">
                <a16:creationId xmlns:a16="http://schemas.microsoft.com/office/drawing/2014/main" id="{D6A49E7E-E1BE-D485-434B-483C10B8BC13}"/>
              </a:ext>
            </a:extLst>
          </p:cNvPr>
          <p:cNvSpPr txBox="1"/>
          <p:nvPr/>
        </p:nvSpPr>
        <p:spPr>
          <a:xfrm>
            <a:off x="1418789" y="6371554"/>
            <a:ext cx="9673133" cy="313034"/>
          </a:xfrm>
          <a:prstGeom prst="rect">
            <a:avLst/>
          </a:prstGeom>
          <a:noFill/>
        </p:spPr>
        <p:txBody>
          <a:bodyPr wrap="square">
            <a:spAutoFit/>
          </a:bodyPr>
          <a:lstStyle/>
          <a:p>
            <a:pPr>
              <a:lnSpc>
                <a:spcPct val="107000"/>
              </a:lnSpc>
              <a:spcAft>
                <a:spcPts val="800"/>
              </a:spcAft>
              <a:buNone/>
            </a:pPr>
            <a:r>
              <a:rPr lang="es-CO" sz="1400" kern="100" dirty="0">
                <a:effectLst/>
                <a:latin typeface="Segoe UI" panose="020B0502040204020203" pitchFamily="34" charset="0"/>
                <a:ea typeface="Aptos" panose="020B0004020202020204" pitchFamily="34" charset="0"/>
                <a:cs typeface="Times New Roman" panose="02020603050405020304" pitchFamily="18" charset="0"/>
              </a:rPr>
              <a:t>Equipo de trabajo: </a:t>
            </a:r>
            <a:r>
              <a:rPr lang="es-CO" sz="1400" dirty="0">
                <a:effectLst/>
                <a:latin typeface="Segoe UI" panose="020B0502040204020203" pitchFamily="34" charset="0"/>
                <a:ea typeface="Aptos" panose="020B0004020202020204" pitchFamily="34" charset="0"/>
              </a:rPr>
              <a:t>Pedro Rodríguez Tobo, Daniel Ochoa, Oscar Salamanca, Charlot Santiesteban, Angie Ruiz Rodriguez</a:t>
            </a:r>
            <a:endParaRPr lang="es-CO" sz="1400" dirty="0"/>
          </a:p>
        </p:txBody>
      </p:sp>
    </p:spTree>
    <p:extLst>
      <p:ext uri="{BB962C8B-B14F-4D97-AF65-F5344CB8AC3E}">
        <p14:creationId xmlns:p14="http://schemas.microsoft.com/office/powerpoint/2010/main" val="3784779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C603F-7C1B-2873-3AC1-9237A450F3D5}"/>
            </a:ext>
          </a:extLst>
        </p:cNvPr>
        <p:cNvGrpSpPr/>
        <p:nvPr/>
      </p:nvGrpSpPr>
      <p:grpSpPr>
        <a:xfrm>
          <a:off x="0" y="0"/>
          <a:ext cx="0" cy="0"/>
          <a:chOff x="0" y="0"/>
          <a:chExt cx="0" cy="0"/>
        </a:xfrm>
      </p:grpSpPr>
      <p:sp>
        <p:nvSpPr>
          <p:cNvPr id="4" name="Rectángulo 3">
            <a:extLst>
              <a:ext uri="{FF2B5EF4-FFF2-40B4-BE49-F238E27FC236}">
                <a16:creationId xmlns:a16="http://schemas.microsoft.com/office/drawing/2014/main" id="{5CBF0703-94E8-EF0B-13B0-F73B0C51E722}"/>
              </a:ext>
            </a:extLst>
          </p:cNvPr>
          <p:cNvSpPr/>
          <p:nvPr/>
        </p:nvSpPr>
        <p:spPr>
          <a:xfrm>
            <a:off x="1005219" y="939655"/>
            <a:ext cx="6787234" cy="620595"/>
          </a:xfrm>
          <a:prstGeom prst="rect">
            <a:avLst/>
          </a:prstGeom>
          <a:noFill/>
          <a:ln w="28575">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17" name="Grupo 16">
            <a:extLst>
              <a:ext uri="{FF2B5EF4-FFF2-40B4-BE49-F238E27FC236}">
                <a16:creationId xmlns:a16="http://schemas.microsoft.com/office/drawing/2014/main" id="{1024A65D-05EC-C91E-CB0F-DB5B70E60BA0}"/>
              </a:ext>
            </a:extLst>
          </p:cNvPr>
          <p:cNvGrpSpPr/>
          <p:nvPr/>
        </p:nvGrpSpPr>
        <p:grpSpPr>
          <a:xfrm>
            <a:off x="398559" y="879894"/>
            <a:ext cx="691241" cy="713014"/>
            <a:chOff x="1828801" y="1872343"/>
            <a:chExt cx="691241" cy="713014"/>
          </a:xfrm>
        </p:grpSpPr>
        <p:sp>
          <p:nvSpPr>
            <p:cNvPr id="3" name="Rectángulo: esquinas redondeadas 2">
              <a:extLst>
                <a:ext uri="{FF2B5EF4-FFF2-40B4-BE49-F238E27FC236}">
                  <a16:creationId xmlns:a16="http://schemas.microsoft.com/office/drawing/2014/main" id="{06C7584F-58B5-5585-E44B-243D9BA13534}"/>
                </a:ext>
              </a:extLst>
            </p:cNvPr>
            <p:cNvSpPr/>
            <p:nvPr/>
          </p:nvSpPr>
          <p:spPr>
            <a:xfrm>
              <a:off x="1828801" y="1872343"/>
              <a:ext cx="691241" cy="71301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5" name="Gráfico 9">
              <a:extLst>
                <a:ext uri="{FF2B5EF4-FFF2-40B4-BE49-F238E27FC236}">
                  <a16:creationId xmlns:a16="http://schemas.microsoft.com/office/drawing/2014/main" id="{A2394341-DD2C-0112-9E65-E89B1624A887}"/>
                </a:ext>
              </a:extLst>
            </p:cNvPr>
            <p:cNvGrpSpPr>
              <a:grpSpLocks noChangeAspect="1"/>
            </p:cNvGrpSpPr>
            <p:nvPr/>
          </p:nvGrpSpPr>
          <p:grpSpPr>
            <a:xfrm>
              <a:off x="1913381" y="1964762"/>
              <a:ext cx="522080" cy="522624"/>
              <a:chOff x="2641907" y="2352798"/>
              <a:chExt cx="226333" cy="226569"/>
            </a:xfrm>
            <a:solidFill>
              <a:schemeClr val="bg1"/>
            </a:solidFill>
          </p:grpSpPr>
          <p:sp>
            <p:nvSpPr>
              <p:cNvPr id="6" name="Forma libre: forma 5">
                <a:extLst>
                  <a:ext uri="{FF2B5EF4-FFF2-40B4-BE49-F238E27FC236}">
                    <a16:creationId xmlns:a16="http://schemas.microsoft.com/office/drawing/2014/main" id="{D371109B-5FA1-705F-2F7E-7837660FAF7D}"/>
                  </a:ext>
                </a:extLst>
              </p:cNvPr>
              <p:cNvSpPr/>
              <p:nvPr/>
            </p:nvSpPr>
            <p:spPr>
              <a:xfrm>
                <a:off x="2641907" y="2352798"/>
                <a:ext cx="226333" cy="226569"/>
              </a:xfrm>
              <a:custGeom>
                <a:avLst/>
                <a:gdLst>
                  <a:gd name="connsiteX0" fmla="*/ 223026 w 226333"/>
                  <a:gd name="connsiteY0" fmla="*/ 236 h 226569"/>
                  <a:gd name="connsiteX1" fmla="*/ 3544 w 226333"/>
                  <a:gd name="connsiteY1" fmla="*/ 236 h 226569"/>
                  <a:gd name="connsiteX2" fmla="*/ 0 w 226333"/>
                  <a:gd name="connsiteY2" fmla="*/ 3780 h 226569"/>
                  <a:gd name="connsiteX3" fmla="*/ 0 w 226333"/>
                  <a:gd name="connsiteY3" fmla="*/ 223026 h 226569"/>
                  <a:gd name="connsiteX4" fmla="*/ 3544 w 226333"/>
                  <a:gd name="connsiteY4" fmla="*/ 226570 h 226569"/>
                  <a:gd name="connsiteX5" fmla="*/ 223026 w 226333"/>
                  <a:gd name="connsiteY5" fmla="*/ 226570 h 226569"/>
                  <a:gd name="connsiteX6" fmla="*/ 226333 w 226333"/>
                  <a:gd name="connsiteY6" fmla="*/ 223026 h 226569"/>
                  <a:gd name="connsiteX7" fmla="*/ 226333 w 226333"/>
                  <a:gd name="connsiteY7" fmla="*/ 3544 h 226569"/>
                  <a:gd name="connsiteX8" fmla="*/ 223026 w 226333"/>
                  <a:gd name="connsiteY8" fmla="*/ 0 h 226569"/>
                  <a:gd name="connsiteX9" fmla="*/ 7088 w 226333"/>
                  <a:gd name="connsiteY9" fmla="*/ 7088 h 226569"/>
                  <a:gd name="connsiteX10" fmla="*/ 219718 w 226333"/>
                  <a:gd name="connsiteY10" fmla="*/ 7088 h 226569"/>
                  <a:gd name="connsiteX11" fmla="*/ 219718 w 226333"/>
                  <a:gd name="connsiteY11" fmla="*/ 34493 h 226569"/>
                  <a:gd name="connsiteX12" fmla="*/ 7088 w 226333"/>
                  <a:gd name="connsiteY12" fmla="*/ 34493 h 226569"/>
                  <a:gd name="connsiteX13" fmla="*/ 7088 w 226333"/>
                  <a:gd name="connsiteY13" fmla="*/ 7088 h 226569"/>
                  <a:gd name="connsiteX14" fmla="*/ 219718 w 226333"/>
                  <a:gd name="connsiteY14" fmla="*/ 219718 h 226569"/>
                  <a:gd name="connsiteX15" fmla="*/ 7088 w 226333"/>
                  <a:gd name="connsiteY15" fmla="*/ 219718 h 226569"/>
                  <a:gd name="connsiteX16" fmla="*/ 7088 w 226333"/>
                  <a:gd name="connsiteY16" fmla="*/ 41345 h 226569"/>
                  <a:gd name="connsiteX17" fmla="*/ 219718 w 226333"/>
                  <a:gd name="connsiteY17" fmla="*/ 41345 h 226569"/>
                  <a:gd name="connsiteX18" fmla="*/ 219718 w 226333"/>
                  <a:gd name="connsiteY18" fmla="*/ 219482 h 226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6333" h="226569">
                    <a:moveTo>
                      <a:pt x="223026" y="236"/>
                    </a:moveTo>
                    <a:lnTo>
                      <a:pt x="3544" y="236"/>
                    </a:lnTo>
                    <a:cubicBezTo>
                      <a:pt x="1654" y="236"/>
                      <a:pt x="0" y="1890"/>
                      <a:pt x="0" y="3780"/>
                    </a:cubicBezTo>
                    <a:lnTo>
                      <a:pt x="0" y="223026"/>
                    </a:lnTo>
                    <a:cubicBezTo>
                      <a:pt x="0" y="224916"/>
                      <a:pt x="1417" y="226570"/>
                      <a:pt x="3544" y="226570"/>
                    </a:cubicBezTo>
                    <a:lnTo>
                      <a:pt x="223026" y="226570"/>
                    </a:lnTo>
                    <a:cubicBezTo>
                      <a:pt x="224916" y="226570"/>
                      <a:pt x="226333" y="225152"/>
                      <a:pt x="226333" y="223026"/>
                    </a:cubicBezTo>
                    <a:lnTo>
                      <a:pt x="226333" y="3544"/>
                    </a:lnTo>
                    <a:cubicBezTo>
                      <a:pt x="226333" y="1654"/>
                      <a:pt x="224916" y="0"/>
                      <a:pt x="223026" y="0"/>
                    </a:cubicBezTo>
                    <a:close/>
                    <a:moveTo>
                      <a:pt x="7088" y="7088"/>
                    </a:moveTo>
                    <a:lnTo>
                      <a:pt x="219718" y="7088"/>
                    </a:lnTo>
                    <a:lnTo>
                      <a:pt x="219718" y="34493"/>
                    </a:lnTo>
                    <a:lnTo>
                      <a:pt x="7088" y="34493"/>
                    </a:lnTo>
                    <a:lnTo>
                      <a:pt x="7088" y="7088"/>
                    </a:lnTo>
                    <a:close/>
                    <a:moveTo>
                      <a:pt x="219718" y="219718"/>
                    </a:moveTo>
                    <a:lnTo>
                      <a:pt x="7088" y="219718"/>
                    </a:lnTo>
                    <a:lnTo>
                      <a:pt x="7088" y="41345"/>
                    </a:lnTo>
                    <a:lnTo>
                      <a:pt x="219718" y="41345"/>
                    </a:lnTo>
                    <a:lnTo>
                      <a:pt x="219718" y="219482"/>
                    </a:ln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40FC597F-34DC-A607-06FF-42BFA48BDFF4}"/>
                  </a:ext>
                </a:extLst>
              </p:cNvPr>
              <p:cNvSpPr/>
              <p:nvPr/>
            </p:nvSpPr>
            <p:spPr>
              <a:xfrm>
                <a:off x="2843670" y="2369926"/>
                <a:ext cx="6615" cy="6733"/>
              </a:xfrm>
              <a:custGeom>
                <a:avLst/>
                <a:gdLst>
                  <a:gd name="connsiteX0" fmla="*/ 945 w 6615"/>
                  <a:gd name="connsiteY0" fmla="*/ 1063 h 6733"/>
                  <a:gd name="connsiteX1" fmla="*/ 0 w 6615"/>
                  <a:gd name="connsiteY1" fmla="*/ 3426 h 6733"/>
                  <a:gd name="connsiteX2" fmla="*/ 945 w 6615"/>
                  <a:gd name="connsiteY2" fmla="*/ 5788 h 6733"/>
                  <a:gd name="connsiteX3" fmla="*/ 3308 w 6615"/>
                  <a:gd name="connsiteY3" fmla="*/ 6733 h 6733"/>
                  <a:gd name="connsiteX4" fmla="*/ 5670 w 6615"/>
                  <a:gd name="connsiteY4" fmla="*/ 5788 h 6733"/>
                  <a:gd name="connsiteX5" fmla="*/ 6615 w 6615"/>
                  <a:gd name="connsiteY5" fmla="*/ 3426 h 6733"/>
                  <a:gd name="connsiteX6" fmla="*/ 5670 w 6615"/>
                  <a:gd name="connsiteY6" fmla="*/ 1063 h 6733"/>
                  <a:gd name="connsiteX7" fmla="*/ 709 w 6615"/>
                  <a:gd name="connsiteY7" fmla="*/ 1063 h 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15" h="6733">
                    <a:moveTo>
                      <a:pt x="945" y="1063"/>
                    </a:moveTo>
                    <a:cubicBezTo>
                      <a:pt x="945" y="1063"/>
                      <a:pt x="0" y="2717"/>
                      <a:pt x="0" y="3426"/>
                    </a:cubicBezTo>
                    <a:cubicBezTo>
                      <a:pt x="0" y="4371"/>
                      <a:pt x="473" y="5316"/>
                      <a:pt x="945" y="5788"/>
                    </a:cubicBezTo>
                    <a:cubicBezTo>
                      <a:pt x="1654" y="6497"/>
                      <a:pt x="2363" y="6733"/>
                      <a:pt x="3308" y="6733"/>
                    </a:cubicBezTo>
                    <a:cubicBezTo>
                      <a:pt x="4253" y="6733"/>
                      <a:pt x="5198" y="6497"/>
                      <a:pt x="5670" y="5788"/>
                    </a:cubicBezTo>
                    <a:cubicBezTo>
                      <a:pt x="6379" y="5080"/>
                      <a:pt x="6615" y="4371"/>
                      <a:pt x="6615" y="3426"/>
                    </a:cubicBezTo>
                    <a:cubicBezTo>
                      <a:pt x="6615" y="2717"/>
                      <a:pt x="6143" y="1772"/>
                      <a:pt x="5670" y="1063"/>
                    </a:cubicBezTo>
                    <a:cubicBezTo>
                      <a:pt x="4489" y="-354"/>
                      <a:pt x="2126" y="-354"/>
                      <a:pt x="709" y="1063"/>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8881776C-98F5-F703-DAE1-842E3102E87F}"/>
                  </a:ext>
                </a:extLst>
              </p:cNvPr>
              <p:cNvSpPr/>
              <p:nvPr/>
            </p:nvSpPr>
            <p:spPr>
              <a:xfrm>
                <a:off x="2824769" y="2370281"/>
                <a:ext cx="6851" cy="6851"/>
              </a:xfrm>
              <a:custGeom>
                <a:avLst/>
                <a:gdLst>
                  <a:gd name="connsiteX0" fmla="*/ 3308 w 6851"/>
                  <a:gd name="connsiteY0" fmla="*/ 0 h 6851"/>
                  <a:gd name="connsiteX1" fmla="*/ 0 w 6851"/>
                  <a:gd name="connsiteY1" fmla="*/ 3308 h 6851"/>
                  <a:gd name="connsiteX2" fmla="*/ 3308 w 6851"/>
                  <a:gd name="connsiteY2" fmla="*/ 6851 h 6851"/>
                  <a:gd name="connsiteX3" fmla="*/ 6851 w 6851"/>
                  <a:gd name="connsiteY3" fmla="*/ 3308 h 6851"/>
                  <a:gd name="connsiteX4" fmla="*/ 3308 w 6851"/>
                  <a:gd name="connsiteY4" fmla="*/ 0 h 6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1" h="6851">
                    <a:moveTo>
                      <a:pt x="3308" y="0"/>
                    </a:moveTo>
                    <a:cubicBezTo>
                      <a:pt x="1417" y="0"/>
                      <a:pt x="0" y="1418"/>
                      <a:pt x="0" y="3308"/>
                    </a:cubicBezTo>
                    <a:cubicBezTo>
                      <a:pt x="0" y="5198"/>
                      <a:pt x="1654" y="6851"/>
                      <a:pt x="3308" y="6851"/>
                    </a:cubicBezTo>
                    <a:cubicBezTo>
                      <a:pt x="4961" y="6851"/>
                      <a:pt x="6851" y="5434"/>
                      <a:pt x="6851" y="3308"/>
                    </a:cubicBezTo>
                    <a:cubicBezTo>
                      <a:pt x="6851" y="1181"/>
                      <a:pt x="5198" y="0"/>
                      <a:pt x="3308" y="0"/>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08C3A1E0-AFFD-2348-5F10-1FEDFAEE0BCE}"/>
                  </a:ext>
                </a:extLst>
              </p:cNvPr>
              <p:cNvSpPr/>
              <p:nvPr/>
            </p:nvSpPr>
            <p:spPr>
              <a:xfrm>
                <a:off x="2805869" y="2370340"/>
                <a:ext cx="6615" cy="6556"/>
              </a:xfrm>
              <a:custGeom>
                <a:avLst/>
                <a:gdLst>
                  <a:gd name="connsiteX0" fmla="*/ 945 w 6615"/>
                  <a:gd name="connsiteY0" fmla="*/ 886 h 6556"/>
                  <a:gd name="connsiteX1" fmla="*/ 0 w 6615"/>
                  <a:gd name="connsiteY1" fmla="*/ 3249 h 6556"/>
                  <a:gd name="connsiteX2" fmla="*/ 945 w 6615"/>
                  <a:gd name="connsiteY2" fmla="*/ 5611 h 6556"/>
                  <a:gd name="connsiteX3" fmla="*/ 3308 w 6615"/>
                  <a:gd name="connsiteY3" fmla="*/ 6556 h 6556"/>
                  <a:gd name="connsiteX4" fmla="*/ 5670 w 6615"/>
                  <a:gd name="connsiteY4" fmla="*/ 5611 h 6556"/>
                  <a:gd name="connsiteX5" fmla="*/ 6615 w 6615"/>
                  <a:gd name="connsiteY5" fmla="*/ 3249 h 6556"/>
                  <a:gd name="connsiteX6" fmla="*/ 5670 w 6615"/>
                  <a:gd name="connsiteY6" fmla="*/ 886 h 6556"/>
                  <a:gd name="connsiteX7" fmla="*/ 709 w 6615"/>
                  <a:gd name="connsiteY7" fmla="*/ 886 h 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15" h="6556">
                    <a:moveTo>
                      <a:pt x="945" y="886"/>
                    </a:moveTo>
                    <a:cubicBezTo>
                      <a:pt x="945" y="886"/>
                      <a:pt x="0" y="2304"/>
                      <a:pt x="0" y="3249"/>
                    </a:cubicBezTo>
                    <a:cubicBezTo>
                      <a:pt x="0" y="4194"/>
                      <a:pt x="473" y="5139"/>
                      <a:pt x="945" y="5611"/>
                    </a:cubicBezTo>
                    <a:cubicBezTo>
                      <a:pt x="1654" y="6320"/>
                      <a:pt x="2599" y="6556"/>
                      <a:pt x="3308" y="6556"/>
                    </a:cubicBezTo>
                    <a:cubicBezTo>
                      <a:pt x="4016" y="6556"/>
                      <a:pt x="5198" y="6320"/>
                      <a:pt x="5670" y="5611"/>
                    </a:cubicBezTo>
                    <a:cubicBezTo>
                      <a:pt x="6379" y="4902"/>
                      <a:pt x="6615" y="4194"/>
                      <a:pt x="6615" y="3249"/>
                    </a:cubicBezTo>
                    <a:cubicBezTo>
                      <a:pt x="6615" y="2540"/>
                      <a:pt x="6143" y="1595"/>
                      <a:pt x="5670" y="886"/>
                    </a:cubicBezTo>
                    <a:cubicBezTo>
                      <a:pt x="4253" y="-295"/>
                      <a:pt x="2126" y="-295"/>
                      <a:pt x="709" y="886"/>
                    </a:cubicBez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107B68DE-0EED-179C-4EFD-D80FAF444A21}"/>
                  </a:ext>
                </a:extLst>
              </p:cNvPr>
              <p:cNvSpPr/>
              <p:nvPr/>
            </p:nvSpPr>
            <p:spPr>
              <a:xfrm>
                <a:off x="2681598" y="2425565"/>
                <a:ext cx="33075" cy="33075"/>
              </a:xfrm>
              <a:custGeom>
                <a:avLst/>
                <a:gdLst>
                  <a:gd name="connsiteX0" fmla="*/ 16538 w 33075"/>
                  <a:gd name="connsiteY0" fmla="*/ 33076 h 33075"/>
                  <a:gd name="connsiteX1" fmla="*/ 33076 w 33075"/>
                  <a:gd name="connsiteY1" fmla="*/ 16538 h 33075"/>
                  <a:gd name="connsiteX2" fmla="*/ 16538 w 33075"/>
                  <a:gd name="connsiteY2" fmla="*/ 0 h 33075"/>
                  <a:gd name="connsiteX3" fmla="*/ 0 w 33075"/>
                  <a:gd name="connsiteY3" fmla="*/ 16538 h 33075"/>
                  <a:gd name="connsiteX4" fmla="*/ 16538 w 33075"/>
                  <a:gd name="connsiteY4" fmla="*/ 33076 h 33075"/>
                  <a:gd name="connsiteX5" fmla="*/ 16538 w 33075"/>
                  <a:gd name="connsiteY5" fmla="*/ 6851 h 33075"/>
                  <a:gd name="connsiteX6" fmla="*/ 26224 w 33075"/>
                  <a:gd name="connsiteY6" fmla="*/ 16538 h 33075"/>
                  <a:gd name="connsiteX7" fmla="*/ 16538 w 33075"/>
                  <a:gd name="connsiteY7" fmla="*/ 26224 h 33075"/>
                  <a:gd name="connsiteX8" fmla="*/ 6851 w 33075"/>
                  <a:gd name="connsiteY8" fmla="*/ 16538 h 33075"/>
                  <a:gd name="connsiteX9" fmla="*/ 16538 w 33075"/>
                  <a:gd name="connsiteY9" fmla="*/ 6851 h 3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75" h="33075">
                    <a:moveTo>
                      <a:pt x="16538" y="33076"/>
                    </a:moveTo>
                    <a:cubicBezTo>
                      <a:pt x="25752" y="33076"/>
                      <a:pt x="33076" y="25752"/>
                      <a:pt x="33076" y="16538"/>
                    </a:cubicBezTo>
                    <a:cubicBezTo>
                      <a:pt x="33076" y="7324"/>
                      <a:pt x="25752" y="0"/>
                      <a:pt x="16538" y="0"/>
                    </a:cubicBezTo>
                    <a:cubicBezTo>
                      <a:pt x="7324" y="0"/>
                      <a:pt x="0" y="7324"/>
                      <a:pt x="0" y="16538"/>
                    </a:cubicBezTo>
                    <a:cubicBezTo>
                      <a:pt x="0" y="25752"/>
                      <a:pt x="7324" y="33076"/>
                      <a:pt x="16538" y="33076"/>
                    </a:cubicBezTo>
                    <a:close/>
                    <a:moveTo>
                      <a:pt x="16538" y="6851"/>
                    </a:moveTo>
                    <a:cubicBezTo>
                      <a:pt x="21972" y="6851"/>
                      <a:pt x="26224" y="11340"/>
                      <a:pt x="26224" y="16538"/>
                    </a:cubicBezTo>
                    <a:cubicBezTo>
                      <a:pt x="26224" y="21736"/>
                      <a:pt x="21972" y="26224"/>
                      <a:pt x="16538" y="26224"/>
                    </a:cubicBezTo>
                    <a:cubicBezTo>
                      <a:pt x="11104" y="26224"/>
                      <a:pt x="6851" y="21736"/>
                      <a:pt x="6851" y="16538"/>
                    </a:cubicBezTo>
                    <a:cubicBezTo>
                      <a:pt x="6851" y="11340"/>
                      <a:pt x="11104" y="6851"/>
                      <a:pt x="16538" y="6851"/>
                    </a:cubicBezTo>
                    <a:close/>
                  </a:path>
                </a:pathLst>
              </a:custGeom>
              <a:grpFill/>
              <a:ln w="23606" cap="flat">
                <a:noFill/>
                <a:prstDash val="solid"/>
                <a:miter/>
              </a:ln>
            </p:spPr>
            <p:txBody>
              <a:bodyPr rtlCol="0" anchor="ctr"/>
              <a:lstStyle/>
              <a:p>
                <a:endParaRPr lang="es-CO" sz="1050"/>
              </a:p>
            </p:txBody>
          </p:sp>
          <p:sp>
            <p:nvSpPr>
              <p:cNvPr id="11" name="Forma libre: forma 10">
                <a:extLst>
                  <a:ext uri="{FF2B5EF4-FFF2-40B4-BE49-F238E27FC236}">
                    <a16:creationId xmlns:a16="http://schemas.microsoft.com/office/drawing/2014/main" id="{E9B22BC7-1519-2690-7EA7-0842CDBA06DF}"/>
                  </a:ext>
                </a:extLst>
              </p:cNvPr>
              <p:cNvSpPr/>
              <p:nvPr/>
            </p:nvSpPr>
            <p:spPr>
              <a:xfrm>
                <a:off x="2672384" y="2467618"/>
                <a:ext cx="51740" cy="73711"/>
              </a:xfrm>
              <a:custGeom>
                <a:avLst/>
                <a:gdLst>
                  <a:gd name="connsiteX0" fmla="*/ 3544 w 51740"/>
                  <a:gd name="connsiteY0" fmla="*/ 66624 h 73711"/>
                  <a:gd name="connsiteX1" fmla="*/ 0 w 51740"/>
                  <a:gd name="connsiteY1" fmla="*/ 70168 h 73711"/>
                  <a:gd name="connsiteX2" fmla="*/ 3544 w 51740"/>
                  <a:gd name="connsiteY2" fmla="*/ 73712 h 73711"/>
                  <a:gd name="connsiteX3" fmla="*/ 48196 w 51740"/>
                  <a:gd name="connsiteY3" fmla="*/ 73712 h 73711"/>
                  <a:gd name="connsiteX4" fmla="*/ 51740 w 51740"/>
                  <a:gd name="connsiteY4" fmla="*/ 70168 h 73711"/>
                  <a:gd name="connsiteX5" fmla="*/ 48196 w 51740"/>
                  <a:gd name="connsiteY5" fmla="*/ 66624 h 73711"/>
                  <a:gd name="connsiteX6" fmla="*/ 42526 w 51740"/>
                  <a:gd name="connsiteY6" fmla="*/ 66624 h 73711"/>
                  <a:gd name="connsiteX7" fmla="*/ 42526 w 51740"/>
                  <a:gd name="connsiteY7" fmla="*/ 3308 h 73711"/>
                  <a:gd name="connsiteX8" fmla="*/ 39219 w 51740"/>
                  <a:gd name="connsiteY8" fmla="*/ 0 h 73711"/>
                  <a:gd name="connsiteX9" fmla="*/ 3780 w 51740"/>
                  <a:gd name="connsiteY9" fmla="*/ 0 h 73711"/>
                  <a:gd name="connsiteX10" fmla="*/ 236 w 51740"/>
                  <a:gd name="connsiteY10" fmla="*/ 3308 h 73711"/>
                  <a:gd name="connsiteX11" fmla="*/ 3780 w 51740"/>
                  <a:gd name="connsiteY11" fmla="*/ 6851 h 73711"/>
                  <a:gd name="connsiteX12" fmla="*/ 9450 w 51740"/>
                  <a:gd name="connsiteY12" fmla="*/ 6851 h 73711"/>
                  <a:gd name="connsiteX13" fmla="*/ 9450 w 51740"/>
                  <a:gd name="connsiteY13" fmla="*/ 66861 h 73711"/>
                  <a:gd name="connsiteX14" fmla="*/ 3780 w 51740"/>
                  <a:gd name="connsiteY14" fmla="*/ 66861 h 73711"/>
                  <a:gd name="connsiteX15" fmla="*/ 16065 w 51740"/>
                  <a:gd name="connsiteY15" fmla="*/ 6615 h 73711"/>
                  <a:gd name="connsiteX16" fmla="*/ 35438 w 51740"/>
                  <a:gd name="connsiteY16" fmla="*/ 6615 h 73711"/>
                  <a:gd name="connsiteX17" fmla="*/ 35438 w 51740"/>
                  <a:gd name="connsiteY17" fmla="*/ 66624 h 73711"/>
                  <a:gd name="connsiteX18" fmla="*/ 16065 w 51740"/>
                  <a:gd name="connsiteY18" fmla="*/ 66624 h 73711"/>
                  <a:gd name="connsiteX19" fmla="*/ 16065 w 51740"/>
                  <a:gd name="connsiteY19" fmla="*/ 6615 h 73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740" h="73711">
                    <a:moveTo>
                      <a:pt x="3544" y="66624"/>
                    </a:moveTo>
                    <a:cubicBezTo>
                      <a:pt x="1654" y="66624"/>
                      <a:pt x="0" y="68278"/>
                      <a:pt x="0" y="70168"/>
                    </a:cubicBezTo>
                    <a:cubicBezTo>
                      <a:pt x="0" y="72058"/>
                      <a:pt x="1418" y="73712"/>
                      <a:pt x="3544" y="73712"/>
                    </a:cubicBezTo>
                    <a:lnTo>
                      <a:pt x="48196" y="73712"/>
                    </a:lnTo>
                    <a:cubicBezTo>
                      <a:pt x="50086" y="73712"/>
                      <a:pt x="51740" y="72058"/>
                      <a:pt x="51740" y="70168"/>
                    </a:cubicBezTo>
                    <a:cubicBezTo>
                      <a:pt x="51740" y="68278"/>
                      <a:pt x="50323" y="66624"/>
                      <a:pt x="48196" y="66624"/>
                    </a:cubicBezTo>
                    <a:lnTo>
                      <a:pt x="42526" y="66624"/>
                    </a:lnTo>
                    <a:lnTo>
                      <a:pt x="42526" y="3308"/>
                    </a:lnTo>
                    <a:cubicBezTo>
                      <a:pt x="42526" y="1418"/>
                      <a:pt x="41109" y="0"/>
                      <a:pt x="39219" y="0"/>
                    </a:cubicBezTo>
                    <a:lnTo>
                      <a:pt x="3780" y="0"/>
                    </a:lnTo>
                    <a:cubicBezTo>
                      <a:pt x="1890" y="0"/>
                      <a:pt x="236" y="1418"/>
                      <a:pt x="236" y="3308"/>
                    </a:cubicBezTo>
                    <a:cubicBezTo>
                      <a:pt x="236" y="5198"/>
                      <a:pt x="1654" y="6851"/>
                      <a:pt x="3780" y="6851"/>
                    </a:cubicBezTo>
                    <a:lnTo>
                      <a:pt x="9450" y="6851"/>
                    </a:lnTo>
                    <a:lnTo>
                      <a:pt x="9450" y="66861"/>
                    </a:lnTo>
                    <a:lnTo>
                      <a:pt x="3780" y="66861"/>
                    </a:lnTo>
                    <a:close/>
                    <a:moveTo>
                      <a:pt x="16065" y="6615"/>
                    </a:moveTo>
                    <a:lnTo>
                      <a:pt x="35438" y="6615"/>
                    </a:lnTo>
                    <a:lnTo>
                      <a:pt x="35438" y="66624"/>
                    </a:lnTo>
                    <a:lnTo>
                      <a:pt x="16065" y="66624"/>
                    </a:lnTo>
                    <a:lnTo>
                      <a:pt x="16065" y="6615"/>
                    </a:lnTo>
                    <a:close/>
                  </a:path>
                </a:pathLst>
              </a:custGeom>
              <a:grpFill/>
              <a:ln w="23606" cap="flat">
                <a:noFill/>
                <a:prstDash val="solid"/>
                <a:miter/>
              </a:ln>
            </p:spPr>
            <p:txBody>
              <a:bodyPr rtlCol="0" anchor="ctr"/>
              <a:lstStyle/>
              <a:p>
                <a:endParaRPr lang="es-CO" sz="1050"/>
              </a:p>
            </p:txBody>
          </p:sp>
          <p:sp>
            <p:nvSpPr>
              <p:cNvPr id="12" name="Forma libre: forma 11">
                <a:extLst>
                  <a:ext uri="{FF2B5EF4-FFF2-40B4-BE49-F238E27FC236}">
                    <a16:creationId xmlns:a16="http://schemas.microsoft.com/office/drawing/2014/main" id="{4396ACEE-1E06-CF1E-CC06-3044C5D07099}"/>
                  </a:ext>
                </a:extLst>
              </p:cNvPr>
              <p:cNvSpPr/>
              <p:nvPr/>
            </p:nvSpPr>
            <p:spPr>
              <a:xfrm>
                <a:off x="2743497" y="2445410"/>
                <a:ext cx="90958" cy="7087"/>
              </a:xfrm>
              <a:custGeom>
                <a:avLst/>
                <a:gdLst>
                  <a:gd name="connsiteX0" fmla="*/ 3544 w 90958"/>
                  <a:gd name="connsiteY0" fmla="*/ 7088 h 7087"/>
                  <a:gd name="connsiteX1" fmla="*/ 87415 w 90958"/>
                  <a:gd name="connsiteY1" fmla="*/ 7088 h 7087"/>
                  <a:gd name="connsiteX2" fmla="*/ 90959 w 90958"/>
                  <a:gd name="connsiteY2" fmla="*/ 3544 h 7087"/>
                  <a:gd name="connsiteX3" fmla="*/ 87415 w 90958"/>
                  <a:gd name="connsiteY3" fmla="*/ 0 h 7087"/>
                  <a:gd name="connsiteX4" fmla="*/ 3544 w 90958"/>
                  <a:gd name="connsiteY4" fmla="*/ 0 h 7087"/>
                  <a:gd name="connsiteX5" fmla="*/ 0 w 90958"/>
                  <a:gd name="connsiteY5" fmla="*/ 3544 h 7087"/>
                  <a:gd name="connsiteX6" fmla="*/ 3544 w 90958"/>
                  <a:gd name="connsiteY6" fmla="*/ 7088 h 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58" h="7087">
                    <a:moveTo>
                      <a:pt x="3544" y="7088"/>
                    </a:moveTo>
                    <a:lnTo>
                      <a:pt x="87415" y="7088"/>
                    </a:lnTo>
                    <a:cubicBezTo>
                      <a:pt x="89305" y="7088"/>
                      <a:pt x="90959" y="5434"/>
                      <a:pt x="90959" y="3544"/>
                    </a:cubicBezTo>
                    <a:cubicBezTo>
                      <a:pt x="90959" y="1654"/>
                      <a:pt x="89305" y="0"/>
                      <a:pt x="87415" y="0"/>
                    </a:cubicBezTo>
                    <a:lnTo>
                      <a:pt x="3544" y="0"/>
                    </a:lnTo>
                    <a:cubicBezTo>
                      <a:pt x="1654" y="0"/>
                      <a:pt x="0" y="1418"/>
                      <a:pt x="0" y="3544"/>
                    </a:cubicBezTo>
                    <a:cubicBezTo>
                      <a:pt x="0" y="5434"/>
                      <a:pt x="1418" y="7088"/>
                      <a:pt x="3544" y="7088"/>
                    </a:cubicBezTo>
                    <a:close/>
                  </a:path>
                </a:pathLst>
              </a:custGeom>
              <a:grpFill/>
              <a:ln w="23606" cap="flat">
                <a:noFill/>
                <a:prstDash val="solid"/>
                <a:miter/>
              </a:ln>
            </p:spPr>
            <p:txBody>
              <a:bodyPr rtlCol="0" anchor="ctr"/>
              <a:lstStyle/>
              <a:p>
                <a:endParaRPr lang="es-CO" sz="1050"/>
              </a:p>
            </p:txBody>
          </p:sp>
          <p:sp>
            <p:nvSpPr>
              <p:cNvPr id="13" name="Forma libre: forma 12">
                <a:extLst>
                  <a:ext uri="{FF2B5EF4-FFF2-40B4-BE49-F238E27FC236}">
                    <a16:creationId xmlns:a16="http://schemas.microsoft.com/office/drawing/2014/main" id="{96A31B49-77B3-C302-5D94-7E77D92A9FF3}"/>
                  </a:ext>
                </a:extLst>
              </p:cNvPr>
              <p:cNvSpPr/>
              <p:nvPr/>
            </p:nvSpPr>
            <p:spPr>
              <a:xfrm>
                <a:off x="2791930" y="2468327"/>
                <a:ext cx="42762" cy="7087"/>
              </a:xfrm>
              <a:custGeom>
                <a:avLst/>
                <a:gdLst>
                  <a:gd name="connsiteX0" fmla="*/ 39218 w 42762"/>
                  <a:gd name="connsiteY0" fmla="*/ 0 h 7087"/>
                  <a:gd name="connsiteX1" fmla="*/ 3308 w 42762"/>
                  <a:gd name="connsiteY1" fmla="*/ 0 h 7087"/>
                  <a:gd name="connsiteX2" fmla="*/ 0 w 42762"/>
                  <a:gd name="connsiteY2" fmla="*/ 3544 h 7087"/>
                  <a:gd name="connsiteX3" fmla="*/ 3308 w 42762"/>
                  <a:gd name="connsiteY3" fmla="*/ 7088 h 7087"/>
                  <a:gd name="connsiteX4" fmla="*/ 39218 w 42762"/>
                  <a:gd name="connsiteY4" fmla="*/ 7088 h 7087"/>
                  <a:gd name="connsiteX5" fmla="*/ 42762 w 42762"/>
                  <a:gd name="connsiteY5" fmla="*/ 3544 h 7087"/>
                  <a:gd name="connsiteX6" fmla="*/ 39218 w 42762"/>
                  <a:gd name="connsiteY6" fmla="*/ 0 h 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62" h="7087">
                    <a:moveTo>
                      <a:pt x="39218" y="0"/>
                    </a:moveTo>
                    <a:lnTo>
                      <a:pt x="3308" y="0"/>
                    </a:lnTo>
                    <a:cubicBezTo>
                      <a:pt x="1417" y="0"/>
                      <a:pt x="0" y="1654"/>
                      <a:pt x="0" y="3544"/>
                    </a:cubicBezTo>
                    <a:cubicBezTo>
                      <a:pt x="0" y="5434"/>
                      <a:pt x="1417" y="7088"/>
                      <a:pt x="3308" y="7088"/>
                    </a:cubicBezTo>
                    <a:lnTo>
                      <a:pt x="39218" y="7088"/>
                    </a:lnTo>
                    <a:cubicBezTo>
                      <a:pt x="41109" y="7088"/>
                      <a:pt x="42762" y="5670"/>
                      <a:pt x="42762" y="3544"/>
                    </a:cubicBezTo>
                    <a:cubicBezTo>
                      <a:pt x="42762" y="1654"/>
                      <a:pt x="41109" y="0"/>
                      <a:pt x="39218" y="0"/>
                    </a:cubicBezTo>
                    <a:close/>
                  </a:path>
                </a:pathLst>
              </a:custGeom>
              <a:grpFill/>
              <a:ln w="23606" cap="flat">
                <a:noFill/>
                <a:prstDash val="solid"/>
                <a:miter/>
              </a:ln>
            </p:spPr>
            <p:txBody>
              <a:bodyPr rtlCol="0" anchor="ctr"/>
              <a:lstStyle/>
              <a:p>
                <a:endParaRPr lang="es-CO" sz="1050"/>
              </a:p>
            </p:txBody>
          </p:sp>
          <p:sp>
            <p:nvSpPr>
              <p:cNvPr id="14" name="Forma libre: forma 13">
                <a:extLst>
                  <a:ext uri="{FF2B5EF4-FFF2-40B4-BE49-F238E27FC236}">
                    <a16:creationId xmlns:a16="http://schemas.microsoft.com/office/drawing/2014/main" id="{03C6ABCD-B75A-415D-01F5-7E3FEDA91AB8}"/>
                  </a:ext>
                </a:extLst>
              </p:cNvPr>
              <p:cNvSpPr/>
              <p:nvPr/>
            </p:nvSpPr>
            <p:spPr>
              <a:xfrm>
                <a:off x="2743497" y="2468327"/>
                <a:ext cx="36147" cy="7087"/>
              </a:xfrm>
              <a:custGeom>
                <a:avLst/>
                <a:gdLst>
                  <a:gd name="connsiteX0" fmla="*/ 3544 w 36147"/>
                  <a:gd name="connsiteY0" fmla="*/ 7088 h 7087"/>
                  <a:gd name="connsiteX1" fmla="*/ 32603 w 36147"/>
                  <a:gd name="connsiteY1" fmla="*/ 7088 h 7087"/>
                  <a:gd name="connsiteX2" fmla="*/ 36147 w 36147"/>
                  <a:gd name="connsiteY2" fmla="*/ 3544 h 7087"/>
                  <a:gd name="connsiteX3" fmla="*/ 32603 w 36147"/>
                  <a:gd name="connsiteY3" fmla="*/ 0 h 7087"/>
                  <a:gd name="connsiteX4" fmla="*/ 3544 w 36147"/>
                  <a:gd name="connsiteY4" fmla="*/ 0 h 7087"/>
                  <a:gd name="connsiteX5" fmla="*/ 0 w 36147"/>
                  <a:gd name="connsiteY5" fmla="*/ 3544 h 7087"/>
                  <a:gd name="connsiteX6" fmla="*/ 3544 w 36147"/>
                  <a:gd name="connsiteY6" fmla="*/ 7088 h 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7" h="7087">
                    <a:moveTo>
                      <a:pt x="3544" y="7088"/>
                    </a:moveTo>
                    <a:lnTo>
                      <a:pt x="32603" y="7088"/>
                    </a:lnTo>
                    <a:cubicBezTo>
                      <a:pt x="34493" y="7088"/>
                      <a:pt x="36147" y="5670"/>
                      <a:pt x="36147" y="3544"/>
                    </a:cubicBezTo>
                    <a:cubicBezTo>
                      <a:pt x="36147" y="1654"/>
                      <a:pt x="34730" y="0"/>
                      <a:pt x="32603" y="0"/>
                    </a:cubicBezTo>
                    <a:lnTo>
                      <a:pt x="3544" y="0"/>
                    </a:lnTo>
                    <a:cubicBezTo>
                      <a:pt x="1654" y="0"/>
                      <a:pt x="0" y="1654"/>
                      <a:pt x="0" y="3544"/>
                    </a:cubicBezTo>
                    <a:cubicBezTo>
                      <a:pt x="0" y="5434"/>
                      <a:pt x="1418" y="7088"/>
                      <a:pt x="3544" y="7088"/>
                    </a:cubicBezTo>
                    <a:close/>
                  </a:path>
                </a:pathLst>
              </a:custGeom>
              <a:grpFill/>
              <a:ln w="23606" cap="flat">
                <a:noFill/>
                <a:prstDash val="solid"/>
                <a:miter/>
              </a:ln>
            </p:spPr>
            <p:txBody>
              <a:bodyPr rtlCol="0" anchor="ctr"/>
              <a:lstStyle/>
              <a:p>
                <a:endParaRPr lang="es-CO" sz="1050"/>
              </a:p>
            </p:txBody>
          </p:sp>
          <p:sp>
            <p:nvSpPr>
              <p:cNvPr id="15" name="Forma libre: forma 14">
                <a:extLst>
                  <a:ext uri="{FF2B5EF4-FFF2-40B4-BE49-F238E27FC236}">
                    <a16:creationId xmlns:a16="http://schemas.microsoft.com/office/drawing/2014/main" id="{B0D6EDC3-9060-2587-66A8-AE6243EF061E}"/>
                  </a:ext>
                </a:extLst>
              </p:cNvPr>
              <p:cNvSpPr/>
              <p:nvPr/>
            </p:nvSpPr>
            <p:spPr>
              <a:xfrm>
                <a:off x="2743497" y="2491244"/>
                <a:ext cx="90958" cy="6851"/>
              </a:xfrm>
              <a:custGeom>
                <a:avLst/>
                <a:gdLst>
                  <a:gd name="connsiteX0" fmla="*/ 3544 w 90958"/>
                  <a:gd name="connsiteY0" fmla="*/ 6851 h 6851"/>
                  <a:gd name="connsiteX1" fmla="*/ 87415 w 90958"/>
                  <a:gd name="connsiteY1" fmla="*/ 6851 h 6851"/>
                  <a:gd name="connsiteX2" fmla="*/ 90959 w 90958"/>
                  <a:gd name="connsiteY2" fmla="*/ 3544 h 6851"/>
                  <a:gd name="connsiteX3" fmla="*/ 87415 w 90958"/>
                  <a:gd name="connsiteY3" fmla="*/ 0 h 6851"/>
                  <a:gd name="connsiteX4" fmla="*/ 3544 w 90958"/>
                  <a:gd name="connsiteY4" fmla="*/ 0 h 6851"/>
                  <a:gd name="connsiteX5" fmla="*/ 0 w 90958"/>
                  <a:gd name="connsiteY5" fmla="*/ 3544 h 6851"/>
                  <a:gd name="connsiteX6" fmla="*/ 3544 w 90958"/>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58" h="6851">
                    <a:moveTo>
                      <a:pt x="3544" y="6851"/>
                    </a:moveTo>
                    <a:lnTo>
                      <a:pt x="87415" y="6851"/>
                    </a:lnTo>
                    <a:cubicBezTo>
                      <a:pt x="89305" y="6851"/>
                      <a:pt x="90959" y="5434"/>
                      <a:pt x="90959" y="3544"/>
                    </a:cubicBezTo>
                    <a:cubicBezTo>
                      <a:pt x="90959" y="1654"/>
                      <a:pt x="89305" y="0"/>
                      <a:pt x="87415" y="0"/>
                    </a:cubicBezTo>
                    <a:lnTo>
                      <a:pt x="3544" y="0"/>
                    </a:lnTo>
                    <a:cubicBezTo>
                      <a:pt x="1654" y="0"/>
                      <a:pt x="0" y="1418"/>
                      <a:pt x="0" y="3544"/>
                    </a:cubicBezTo>
                    <a:cubicBezTo>
                      <a:pt x="0" y="5670"/>
                      <a:pt x="1418" y="6851"/>
                      <a:pt x="3544" y="6851"/>
                    </a:cubicBezTo>
                    <a:close/>
                  </a:path>
                </a:pathLst>
              </a:custGeom>
              <a:grpFill/>
              <a:ln w="23606" cap="flat">
                <a:noFill/>
                <a:prstDash val="solid"/>
                <a:miter/>
              </a:ln>
            </p:spPr>
            <p:txBody>
              <a:bodyPr rtlCol="0" anchor="ctr"/>
              <a:lstStyle/>
              <a:p>
                <a:endParaRPr lang="es-CO" sz="1050"/>
              </a:p>
            </p:txBody>
          </p:sp>
          <p:sp>
            <p:nvSpPr>
              <p:cNvPr id="16" name="Forma libre: forma 15">
                <a:extLst>
                  <a:ext uri="{FF2B5EF4-FFF2-40B4-BE49-F238E27FC236}">
                    <a16:creationId xmlns:a16="http://schemas.microsoft.com/office/drawing/2014/main" id="{F6F5B1E6-AD36-E2E0-6D61-26654EBF9609}"/>
                  </a:ext>
                </a:extLst>
              </p:cNvPr>
              <p:cNvSpPr/>
              <p:nvPr/>
            </p:nvSpPr>
            <p:spPr>
              <a:xfrm>
                <a:off x="2743497" y="2514161"/>
                <a:ext cx="68986" cy="6851"/>
              </a:xfrm>
              <a:custGeom>
                <a:avLst/>
                <a:gdLst>
                  <a:gd name="connsiteX0" fmla="*/ 3544 w 68986"/>
                  <a:gd name="connsiteY0" fmla="*/ 6851 h 6851"/>
                  <a:gd name="connsiteX1" fmla="*/ 65679 w 68986"/>
                  <a:gd name="connsiteY1" fmla="*/ 6851 h 6851"/>
                  <a:gd name="connsiteX2" fmla="*/ 68987 w 68986"/>
                  <a:gd name="connsiteY2" fmla="*/ 3544 h 6851"/>
                  <a:gd name="connsiteX3" fmla="*/ 65679 w 68986"/>
                  <a:gd name="connsiteY3" fmla="*/ 0 h 6851"/>
                  <a:gd name="connsiteX4" fmla="*/ 3544 w 68986"/>
                  <a:gd name="connsiteY4" fmla="*/ 0 h 6851"/>
                  <a:gd name="connsiteX5" fmla="*/ 0 w 68986"/>
                  <a:gd name="connsiteY5" fmla="*/ 3544 h 6851"/>
                  <a:gd name="connsiteX6" fmla="*/ 3544 w 68986"/>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86" h="6851">
                    <a:moveTo>
                      <a:pt x="3544" y="6851"/>
                    </a:moveTo>
                    <a:lnTo>
                      <a:pt x="65679" y="6851"/>
                    </a:lnTo>
                    <a:cubicBezTo>
                      <a:pt x="67569" y="6851"/>
                      <a:pt x="68987" y="5434"/>
                      <a:pt x="68987" y="3544"/>
                    </a:cubicBezTo>
                    <a:cubicBezTo>
                      <a:pt x="68987" y="1654"/>
                      <a:pt x="67569" y="0"/>
                      <a:pt x="65679" y="0"/>
                    </a:cubicBezTo>
                    <a:lnTo>
                      <a:pt x="3544" y="0"/>
                    </a:lnTo>
                    <a:cubicBezTo>
                      <a:pt x="1654" y="0"/>
                      <a:pt x="0" y="1418"/>
                      <a:pt x="0" y="3544"/>
                    </a:cubicBezTo>
                    <a:cubicBezTo>
                      <a:pt x="0" y="5434"/>
                      <a:pt x="1418" y="6851"/>
                      <a:pt x="3544" y="6851"/>
                    </a:cubicBezTo>
                    <a:close/>
                  </a:path>
                </a:pathLst>
              </a:custGeom>
              <a:grpFill/>
              <a:ln w="23606" cap="flat">
                <a:noFill/>
                <a:prstDash val="solid"/>
                <a:miter/>
              </a:ln>
            </p:spPr>
            <p:txBody>
              <a:bodyPr rtlCol="0" anchor="ctr"/>
              <a:lstStyle/>
              <a:p>
                <a:endParaRPr lang="es-CO" sz="1050"/>
              </a:p>
            </p:txBody>
          </p:sp>
        </p:grpSp>
      </p:grpSp>
      <p:sp>
        <p:nvSpPr>
          <p:cNvPr id="18" name="CuadroTexto 17">
            <a:extLst>
              <a:ext uri="{FF2B5EF4-FFF2-40B4-BE49-F238E27FC236}">
                <a16:creationId xmlns:a16="http://schemas.microsoft.com/office/drawing/2014/main" id="{E1248E13-B34C-AEE5-319E-7EC9890DEB4A}"/>
              </a:ext>
            </a:extLst>
          </p:cNvPr>
          <p:cNvSpPr txBox="1"/>
          <p:nvPr/>
        </p:nvSpPr>
        <p:spPr>
          <a:xfrm>
            <a:off x="1096774" y="1071551"/>
            <a:ext cx="6518202" cy="338554"/>
          </a:xfrm>
          <a:prstGeom prst="rect">
            <a:avLst/>
          </a:prstGeom>
          <a:noFill/>
        </p:spPr>
        <p:txBody>
          <a:bodyPr wrap="square" rtlCol="0">
            <a:spAutoFit/>
          </a:bodyPr>
          <a:lstStyle/>
          <a:p>
            <a:r>
              <a:rPr lang="es-CO" sz="1600" dirty="0">
                <a:ln w="0"/>
                <a:solidFill>
                  <a:schemeClr val="accent1"/>
                </a:solidFill>
                <a:effectLst>
                  <a:outerShdw blurRad="38100" dist="25400" dir="5400000" algn="ctr" rotWithShape="0">
                    <a:srgbClr val="6E747A">
                      <a:alpha val="43000"/>
                    </a:srgbClr>
                  </a:outerShdw>
                </a:effectLst>
              </a:rPr>
              <a:t>¿ CÓMO OPERA SEGÚN LAS NORMAS DE CREACIÓN Y ESTRUCTURA?</a:t>
            </a:r>
          </a:p>
        </p:txBody>
      </p:sp>
      <p:grpSp>
        <p:nvGrpSpPr>
          <p:cNvPr id="80" name="Grupo 79">
            <a:extLst>
              <a:ext uri="{FF2B5EF4-FFF2-40B4-BE49-F238E27FC236}">
                <a16:creationId xmlns:a16="http://schemas.microsoft.com/office/drawing/2014/main" id="{E552540B-4935-4EEF-E061-32AAF8C864EA}"/>
              </a:ext>
            </a:extLst>
          </p:cNvPr>
          <p:cNvGrpSpPr/>
          <p:nvPr/>
        </p:nvGrpSpPr>
        <p:grpSpPr>
          <a:xfrm>
            <a:off x="672788" y="2930013"/>
            <a:ext cx="3076476" cy="3801957"/>
            <a:chOff x="608780" y="2253357"/>
            <a:chExt cx="3076476" cy="3801957"/>
          </a:xfrm>
        </p:grpSpPr>
        <p:sp>
          <p:nvSpPr>
            <p:cNvPr id="19" name="CuadroTexto 18">
              <a:extLst>
                <a:ext uri="{FF2B5EF4-FFF2-40B4-BE49-F238E27FC236}">
                  <a16:creationId xmlns:a16="http://schemas.microsoft.com/office/drawing/2014/main" id="{8EC1F252-7AA2-9459-5754-D2B7A1BBDD3D}"/>
                </a:ext>
              </a:extLst>
            </p:cNvPr>
            <p:cNvSpPr txBox="1"/>
            <p:nvPr/>
          </p:nvSpPr>
          <p:spPr>
            <a:xfrm>
              <a:off x="1131121" y="3563318"/>
              <a:ext cx="1858146" cy="400110"/>
            </a:xfrm>
            <a:prstGeom prst="rect">
              <a:avLst/>
            </a:prstGeom>
            <a:noFill/>
          </p:spPr>
          <p:txBody>
            <a:bodyPr wrap="square" rtlCol="0">
              <a:spAutoFit/>
            </a:bodyPr>
            <a:lstStyle/>
            <a:p>
              <a:pPr algn="ctr"/>
              <a:r>
                <a:rPr lang="es-CO" sz="2000" dirty="0"/>
                <a:t>Artículo 39 </a:t>
              </a:r>
            </a:p>
          </p:txBody>
        </p:sp>
        <p:grpSp>
          <p:nvGrpSpPr>
            <p:cNvPr id="20" name="Google Shape;951;p35">
              <a:extLst>
                <a:ext uri="{FF2B5EF4-FFF2-40B4-BE49-F238E27FC236}">
                  <a16:creationId xmlns:a16="http://schemas.microsoft.com/office/drawing/2014/main" id="{88F998D3-A14E-89C9-D380-4AED105C9E16}"/>
                </a:ext>
              </a:extLst>
            </p:cNvPr>
            <p:cNvGrpSpPr/>
            <p:nvPr/>
          </p:nvGrpSpPr>
          <p:grpSpPr>
            <a:xfrm>
              <a:off x="608780" y="2253357"/>
              <a:ext cx="3076476" cy="3801957"/>
              <a:chOff x="1232288" y="1960313"/>
              <a:chExt cx="2040775" cy="2504324"/>
            </a:xfrm>
          </p:grpSpPr>
          <p:sp>
            <p:nvSpPr>
              <p:cNvPr id="21" name="Google Shape;952;p35">
                <a:extLst>
                  <a:ext uri="{FF2B5EF4-FFF2-40B4-BE49-F238E27FC236}">
                    <a16:creationId xmlns:a16="http://schemas.microsoft.com/office/drawing/2014/main" id="{1843EBDA-A6DF-50F2-EA66-923D7637B81E}"/>
                  </a:ext>
                </a:extLst>
              </p:cNvPr>
              <p:cNvSpPr/>
              <p:nvPr/>
            </p:nvSpPr>
            <p:spPr>
              <a:xfrm>
                <a:off x="2018488" y="1960313"/>
                <a:ext cx="518250" cy="518250"/>
              </a:xfrm>
              <a:custGeom>
                <a:avLst/>
                <a:gdLst/>
                <a:ahLst/>
                <a:cxnLst/>
                <a:rect l="l" t="t" r="r" b="b"/>
                <a:pathLst>
                  <a:path w="20730" h="20730" extrusionOk="0">
                    <a:moveTo>
                      <a:pt x="10371" y="1"/>
                    </a:moveTo>
                    <a:cubicBezTo>
                      <a:pt x="4644" y="1"/>
                      <a:pt x="1" y="4644"/>
                      <a:pt x="1" y="10371"/>
                    </a:cubicBezTo>
                    <a:cubicBezTo>
                      <a:pt x="1" y="16086"/>
                      <a:pt x="4644" y="20730"/>
                      <a:pt x="10371" y="20730"/>
                    </a:cubicBezTo>
                    <a:cubicBezTo>
                      <a:pt x="16086" y="20730"/>
                      <a:pt x="20729" y="16086"/>
                      <a:pt x="20729" y="10371"/>
                    </a:cubicBezTo>
                    <a:cubicBezTo>
                      <a:pt x="20729" y="4644"/>
                      <a:pt x="16086" y="1"/>
                      <a:pt x="103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050" dirty="0">
                    <a:solidFill>
                      <a:srgbClr val="FFFFFF"/>
                    </a:solidFill>
                    <a:latin typeface="Fira Sans Extra Condensed Medium"/>
                    <a:ea typeface="Fira Sans Extra Condensed Medium"/>
                    <a:cs typeface="Fira Sans Extra Condensed Medium"/>
                    <a:sym typeface="Fira Sans Extra Condensed Medium"/>
                  </a:rPr>
                  <a:t>LEY 489 DE 1998</a:t>
                </a:r>
                <a:endParaRPr sz="1050" dirty="0"/>
              </a:p>
            </p:txBody>
          </p:sp>
          <p:sp>
            <p:nvSpPr>
              <p:cNvPr id="22" name="Google Shape;953;p35">
                <a:extLst>
                  <a:ext uri="{FF2B5EF4-FFF2-40B4-BE49-F238E27FC236}">
                    <a16:creationId xmlns:a16="http://schemas.microsoft.com/office/drawing/2014/main" id="{F432F8C2-873F-1979-2245-DBC7B5ACA2DA}"/>
                  </a:ext>
                </a:extLst>
              </p:cNvPr>
              <p:cNvSpPr/>
              <p:nvPr/>
            </p:nvSpPr>
            <p:spPr>
              <a:xfrm>
                <a:off x="2277738" y="2018663"/>
                <a:ext cx="359000" cy="559925"/>
              </a:xfrm>
              <a:custGeom>
                <a:avLst/>
                <a:gdLst/>
                <a:ahLst/>
                <a:cxnLst/>
                <a:rect l="l" t="t" r="r" b="b"/>
                <a:pathLst>
                  <a:path w="14360" h="22397" fill="none" extrusionOk="0">
                    <a:moveTo>
                      <a:pt x="11907" y="1"/>
                    </a:moveTo>
                    <a:cubicBezTo>
                      <a:pt x="13455" y="2298"/>
                      <a:pt x="14360" y="5061"/>
                      <a:pt x="14360" y="8037"/>
                    </a:cubicBezTo>
                    <a:cubicBezTo>
                      <a:pt x="14360" y="15967"/>
                      <a:pt x="7930" y="22396"/>
                      <a:pt x="1" y="22396"/>
                    </a:cubicBezTo>
                  </a:path>
                </a:pathLst>
              </a:custGeom>
              <a:noFill/>
              <a:ln w="81550" cap="flat" cmpd="sng">
                <a:solidFill>
                  <a:schemeClr val="accent3"/>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 name="Google Shape;954;p35">
                <a:extLst>
                  <a:ext uri="{FF2B5EF4-FFF2-40B4-BE49-F238E27FC236}">
                    <a16:creationId xmlns:a16="http://schemas.microsoft.com/office/drawing/2014/main" id="{EED84BA2-C447-513D-8087-E115B6D35A3F}"/>
                  </a:ext>
                </a:extLst>
              </p:cNvPr>
              <p:cNvGrpSpPr/>
              <p:nvPr/>
            </p:nvGrpSpPr>
            <p:grpSpPr>
              <a:xfrm>
                <a:off x="1479938" y="2094138"/>
                <a:ext cx="1793125" cy="1395125"/>
                <a:chOff x="1597088" y="2023550"/>
                <a:chExt cx="1793125" cy="1395125"/>
              </a:xfrm>
            </p:grpSpPr>
            <p:sp>
              <p:nvSpPr>
                <p:cNvPr id="31" name="Google Shape;955;p35">
                  <a:extLst>
                    <a:ext uri="{FF2B5EF4-FFF2-40B4-BE49-F238E27FC236}">
                      <a16:creationId xmlns:a16="http://schemas.microsoft.com/office/drawing/2014/main" id="{CE010CFE-5C65-4A5F-2062-AC02D6EA57E0}"/>
                    </a:ext>
                  </a:extLst>
                </p:cNvPr>
                <p:cNvSpPr/>
                <p:nvPr/>
              </p:nvSpPr>
              <p:spPr>
                <a:xfrm>
                  <a:off x="2968088" y="2088450"/>
                  <a:ext cx="367050" cy="126225"/>
                </a:xfrm>
                <a:custGeom>
                  <a:avLst/>
                  <a:gdLst/>
                  <a:ahLst/>
                  <a:cxnLst/>
                  <a:rect l="l" t="t" r="r" b="b"/>
                  <a:pathLst>
                    <a:path w="14682" h="5049" fill="none" extrusionOk="0">
                      <a:moveTo>
                        <a:pt x="14681" y="0"/>
                      </a:moveTo>
                      <a:lnTo>
                        <a:pt x="5037" y="0"/>
                      </a:lnTo>
                      <a:cubicBezTo>
                        <a:pt x="2251" y="0"/>
                        <a:pt x="1" y="2262"/>
                        <a:pt x="1" y="5048"/>
                      </a:cubicBezTo>
                    </a:path>
                  </a:pathLst>
                </a:custGeom>
                <a:solidFill>
                  <a:schemeClr val="accent1"/>
                </a:solidFill>
                <a:ln w="40775" cap="flat" cmpd="sng">
                  <a:solidFill>
                    <a:schemeClr val="accent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956;p35">
                  <a:extLst>
                    <a:ext uri="{FF2B5EF4-FFF2-40B4-BE49-F238E27FC236}">
                      <a16:creationId xmlns:a16="http://schemas.microsoft.com/office/drawing/2014/main" id="{F8D4EF8B-5CF6-AFCD-DFE4-76440C13A38B}"/>
                    </a:ext>
                  </a:extLst>
                </p:cNvPr>
                <p:cNvSpPr/>
                <p:nvPr/>
              </p:nvSpPr>
              <p:spPr>
                <a:xfrm>
                  <a:off x="1597088" y="2214650"/>
                  <a:ext cx="1371025" cy="1204025"/>
                </a:xfrm>
                <a:custGeom>
                  <a:avLst/>
                  <a:gdLst/>
                  <a:ahLst/>
                  <a:cxnLst/>
                  <a:rect l="l" t="t" r="r" b="b"/>
                  <a:pathLst>
                    <a:path w="54841" h="48161" fill="none" extrusionOk="0">
                      <a:moveTo>
                        <a:pt x="13872" y="1905"/>
                      </a:moveTo>
                      <a:lnTo>
                        <a:pt x="5037" y="1905"/>
                      </a:lnTo>
                      <a:cubicBezTo>
                        <a:pt x="2251" y="1905"/>
                        <a:pt x="1" y="4167"/>
                        <a:pt x="1" y="6954"/>
                      </a:cubicBezTo>
                      <a:lnTo>
                        <a:pt x="1" y="34671"/>
                      </a:lnTo>
                      <a:cubicBezTo>
                        <a:pt x="1" y="37457"/>
                        <a:pt x="2251" y="39719"/>
                        <a:pt x="5037" y="39719"/>
                      </a:cubicBezTo>
                      <a:lnTo>
                        <a:pt x="20372" y="39719"/>
                      </a:lnTo>
                      <a:cubicBezTo>
                        <a:pt x="21015" y="39719"/>
                        <a:pt x="21634" y="40029"/>
                        <a:pt x="22015" y="40553"/>
                      </a:cubicBezTo>
                      <a:lnTo>
                        <a:pt x="25766" y="47054"/>
                      </a:lnTo>
                      <a:cubicBezTo>
                        <a:pt x="26587" y="48161"/>
                        <a:pt x="28254" y="48161"/>
                        <a:pt x="29064" y="47054"/>
                      </a:cubicBezTo>
                      <a:lnTo>
                        <a:pt x="32814" y="40553"/>
                      </a:lnTo>
                      <a:cubicBezTo>
                        <a:pt x="33207" y="40029"/>
                        <a:pt x="33815" y="39719"/>
                        <a:pt x="34469" y="39719"/>
                      </a:cubicBezTo>
                      <a:lnTo>
                        <a:pt x="49793" y="39719"/>
                      </a:lnTo>
                      <a:cubicBezTo>
                        <a:pt x="52579" y="39719"/>
                        <a:pt x="54841" y="37457"/>
                        <a:pt x="54841" y="34671"/>
                      </a:cubicBezTo>
                      <a:lnTo>
                        <a:pt x="54841" y="0"/>
                      </a:lnTo>
                    </a:path>
                  </a:pathLst>
                </a:custGeom>
                <a:solidFill>
                  <a:schemeClr val="accent1"/>
                </a:solidFill>
                <a:ln w="40775" cap="flat" cmpd="sng">
                  <a:solidFill>
                    <a:schemeClr val="accent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957;p35">
                  <a:extLst>
                    <a:ext uri="{FF2B5EF4-FFF2-40B4-BE49-F238E27FC236}">
                      <a16:creationId xmlns:a16="http://schemas.microsoft.com/office/drawing/2014/main" id="{C92747FF-FBDA-4EFD-5122-DF87B167C925}"/>
                    </a:ext>
                  </a:extLst>
                </p:cNvPr>
                <p:cNvSpPr/>
                <p:nvPr/>
              </p:nvSpPr>
              <p:spPr>
                <a:xfrm>
                  <a:off x="3280038" y="2023550"/>
                  <a:ext cx="110175" cy="129800"/>
                </a:xfrm>
                <a:custGeom>
                  <a:avLst/>
                  <a:gdLst/>
                  <a:ahLst/>
                  <a:cxnLst/>
                  <a:rect l="l" t="t" r="r" b="b"/>
                  <a:pathLst>
                    <a:path w="4407" h="5192" extrusionOk="0">
                      <a:moveTo>
                        <a:pt x="25" y="0"/>
                      </a:moveTo>
                      <a:lnTo>
                        <a:pt x="2263" y="2572"/>
                      </a:lnTo>
                      <a:lnTo>
                        <a:pt x="1" y="5180"/>
                      </a:lnTo>
                      <a:lnTo>
                        <a:pt x="13" y="5192"/>
                      </a:lnTo>
                      <a:lnTo>
                        <a:pt x="2120" y="5192"/>
                      </a:lnTo>
                      <a:lnTo>
                        <a:pt x="3334" y="3799"/>
                      </a:lnTo>
                      <a:lnTo>
                        <a:pt x="4406" y="2572"/>
                      </a:lnTo>
                      <a:lnTo>
                        <a:pt x="2168" y="0"/>
                      </a:ln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 name="Google Shape;958;p35">
                <a:extLst>
                  <a:ext uri="{FF2B5EF4-FFF2-40B4-BE49-F238E27FC236}">
                    <a16:creationId xmlns:a16="http://schemas.microsoft.com/office/drawing/2014/main" id="{92A5D06A-B162-2305-D6BA-BDB37CCD839A}"/>
                  </a:ext>
                </a:extLst>
              </p:cNvPr>
              <p:cNvGrpSpPr/>
              <p:nvPr/>
            </p:nvGrpSpPr>
            <p:grpSpPr>
              <a:xfrm>
                <a:off x="2143250" y="3673163"/>
                <a:ext cx="44375" cy="263450"/>
                <a:chOff x="2260263" y="3508250"/>
                <a:chExt cx="44375" cy="263450"/>
              </a:xfrm>
            </p:grpSpPr>
            <p:sp>
              <p:nvSpPr>
                <p:cNvPr id="27" name="Google Shape;959;p35">
                  <a:extLst>
                    <a:ext uri="{FF2B5EF4-FFF2-40B4-BE49-F238E27FC236}">
                      <a16:creationId xmlns:a16="http://schemas.microsoft.com/office/drawing/2014/main" id="{9A4D72BC-946E-88DB-B630-11B2A7A3E91A}"/>
                    </a:ext>
                  </a:extLst>
                </p:cNvPr>
                <p:cNvSpPr/>
                <p:nvPr/>
              </p:nvSpPr>
              <p:spPr>
                <a:xfrm>
                  <a:off x="2260263" y="3508250"/>
                  <a:ext cx="44375" cy="44375"/>
                </a:xfrm>
                <a:custGeom>
                  <a:avLst/>
                  <a:gdLst/>
                  <a:ahLst/>
                  <a:cxnLst/>
                  <a:rect l="l" t="t" r="r" b="b"/>
                  <a:pathLst>
                    <a:path w="1775" h="1775" extrusionOk="0">
                      <a:moveTo>
                        <a:pt x="894" y="1"/>
                      </a:moveTo>
                      <a:cubicBezTo>
                        <a:pt x="406" y="1"/>
                        <a:pt x="1" y="394"/>
                        <a:pt x="1" y="894"/>
                      </a:cubicBezTo>
                      <a:cubicBezTo>
                        <a:pt x="1" y="1382"/>
                        <a:pt x="406" y="1775"/>
                        <a:pt x="894" y="1775"/>
                      </a:cubicBezTo>
                      <a:cubicBezTo>
                        <a:pt x="1382" y="1775"/>
                        <a:pt x="1775" y="1382"/>
                        <a:pt x="1775" y="894"/>
                      </a:cubicBezTo>
                      <a:cubicBezTo>
                        <a:pt x="1775" y="394"/>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960;p35">
                  <a:extLst>
                    <a:ext uri="{FF2B5EF4-FFF2-40B4-BE49-F238E27FC236}">
                      <a16:creationId xmlns:a16="http://schemas.microsoft.com/office/drawing/2014/main" id="{58670DB8-3DF6-547B-DE35-32D3283B5492}"/>
                    </a:ext>
                  </a:extLst>
                </p:cNvPr>
                <p:cNvSpPr/>
                <p:nvPr/>
              </p:nvSpPr>
              <p:spPr>
                <a:xfrm>
                  <a:off x="2260263" y="3584450"/>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61;p35">
                  <a:extLst>
                    <a:ext uri="{FF2B5EF4-FFF2-40B4-BE49-F238E27FC236}">
                      <a16:creationId xmlns:a16="http://schemas.microsoft.com/office/drawing/2014/main" id="{AE1B32B2-6BA9-20AE-A2B4-AA26AFA50835}"/>
                    </a:ext>
                  </a:extLst>
                </p:cNvPr>
                <p:cNvSpPr/>
                <p:nvPr/>
              </p:nvSpPr>
              <p:spPr>
                <a:xfrm>
                  <a:off x="2260263" y="3660650"/>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962;p35">
                  <a:extLst>
                    <a:ext uri="{FF2B5EF4-FFF2-40B4-BE49-F238E27FC236}">
                      <a16:creationId xmlns:a16="http://schemas.microsoft.com/office/drawing/2014/main" id="{623E6911-07AD-B67B-C905-D3EC1431A648}"/>
                    </a:ext>
                  </a:extLst>
                </p:cNvPr>
                <p:cNvSpPr/>
                <p:nvPr/>
              </p:nvSpPr>
              <p:spPr>
                <a:xfrm>
                  <a:off x="2260263" y="3727025"/>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Google Shape;964;p35">
                <a:extLst>
                  <a:ext uri="{FF2B5EF4-FFF2-40B4-BE49-F238E27FC236}">
                    <a16:creationId xmlns:a16="http://schemas.microsoft.com/office/drawing/2014/main" id="{35342675-8C88-9E12-31F0-B06E0675B6D6}"/>
                  </a:ext>
                </a:extLst>
              </p:cNvPr>
              <p:cNvSpPr txBox="1"/>
              <p:nvPr/>
            </p:nvSpPr>
            <p:spPr>
              <a:xfrm>
                <a:off x="1232288" y="3891937"/>
                <a:ext cx="1866300" cy="57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sz="1400" dirty="0">
                    <a:solidFill>
                      <a:schemeClr val="accent1"/>
                    </a:solidFill>
                    <a:latin typeface="Roboto"/>
                    <a:ea typeface="Roboto"/>
                    <a:cs typeface="Roboto"/>
                    <a:sym typeface="Roboto"/>
                  </a:rPr>
                  <a:t>Define la Naturaleza Jurídica:</a:t>
                </a:r>
              </a:p>
              <a:p>
                <a:pPr marL="0" lvl="0" indent="0" algn="ctr" rtl="0">
                  <a:lnSpc>
                    <a:spcPct val="100000"/>
                  </a:lnSpc>
                  <a:spcBef>
                    <a:spcPts val="0"/>
                  </a:spcBef>
                  <a:spcAft>
                    <a:spcPts val="0"/>
                  </a:spcAft>
                  <a:buNone/>
                </a:pPr>
                <a:r>
                  <a:rPr lang="en" sz="1400" dirty="0">
                    <a:solidFill>
                      <a:schemeClr val="accent1"/>
                    </a:solidFill>
                    <a:latin typeface="Roboto"/>
                    <a:ea typeface="Roboto"/>
                    <a:cs typeface="Roboto"/>
                    <a:sym typeface="Roboto"/>
                  </a:rPr>
                  <a:t> </a:t>
                </a:r>
                <a:r>
                  <a:rPr lang="es-CO" sz="1400" dirty="0">
                    <a:solidFill>
                      <a:schemeClr val="accent1"/>
                    </a:solidFill>
                    <a:latin typeface="Roboto"/>
                    <a:ea typeface="Roboto"/>
                    <a:cs typeface="Roboto"/>
                    <a:sym typeface="Roboto"/>
                  </a:rPr>
                  <a:t>Sector Central del Nivel Distrital</a:t>
                </a:r>
              </a:p>
              <a:p>
                <a:pPr marL="0" lvl="0" indent="0" algn="ctr" rtl="0">
                  <a:lnSpc>
                    <a:spcPct val="100000"/>
                  </a:lnSpc>
                  <a:spcBef>
                    <a:spcPts val="0"/>
                  </a:spcBef>
                  <a:spcAft>
                    <a:spcPts val="0"/>
                  </a:spcAft>
                  <a:buNone/>
                </a:pPr>
                <a:r>
                  <a:rPr lang="es-CO" sz="1400" dirty="0">
                    <a:solidFill>
                      <a:schemeClr val="accent1"/>
                    </a:solidFill>
                    <a:latin typeface="Roboto"/>
                    <a:ea typeface="Roboto"/>
                    <a:cs typeface="Roboto"/>
                    <a:sym typeface="Roboto"/>
                  </a:rPr>
                  <a:t>Crea la Cabeza de Sector </a:t>
                </a:r>
                <a:endParaRPr sz="1400" dirty="0">
                  <a:solidFill>
                    <a:schemeClr val="accent1"/>
                  </a:solidFill>
                  <a:latin typeface="Roboto"/>
                  <a:ea typeface="Roboto"/>
                  <a:cs typeface="Roboto"/>
                  <a:sym typeface="Roboto"/>
                </a:endParaRPr>
              </a:p>
            </p:txBody>
          </p:sp>
        </p:grpSp>
      </p:grpSp>
      <p:grpSp>
        <p:nvGrpSpPr>
          <p:cNvPr id="81" name="Grupo 80">
            <a:extLst>
              <a:ext uri="{FF2B5EF4-FFF2-40B4-BE49-F238E27FC236}">
                <a16:creationId xmlns:a16="http://schemas.microsoft.com/office/drawing/2014/main" id="{2E7146D3-20CD-4201-D6CD-51FEAC755C3D}"/>
              </a:ext>
            </a:extLst>
          </p:cNvPr>
          <p:cNvGrpSpPr/>
          <p:nvPr/>
        </p:nvGrpSpPr>
        <p:grpSpPr>
          <a:xfrm>
            <a:off x="2993082" y="1701990"/>
            <a:ext cx="3101231" cy="3877055"/>
            <a:chOff x="2929074" y="1025334"/>
            <a:chExt cx="3101231" cy="3877055"/>
          </a:xfrm>
        </p:grpSpPr>
        <p:grpSp>
          <p:nvGrpSpPr>
            <p:cNvPr id="34" name="Google Shape;965;p35">
              <a:extLst>
                <a:ext uri="{FF2B5EF4-FFF2-40B4-BE49-F238E27FC236}">
                  <a16:creationId xmlns:a16="http://schemas.microsoft.com/office/drawing/2014/main" id="{74EC8C5D-86B1-61C8-0B24-825EEF6A446F}"/>
                </a:ext>
              </a:extLst>
            </p:cNvPr>
            <p:cNvGrpSpPr/>
            <p:nvPr/>
          </p:nvGrpSpPr>
          <p:grpSpPr>
            <a:xfrm>
              <a:off x="2929074" y="1025334"/>
              <a:ext cx="3101231" cy="3877055"/>
              <a:chOff x="2764425" y="1151422"/>
              <a:chExt cx="2057196" cy="2553791"/>
            </a:xfrm>
          </p:grpSpPr>
          <p:sp>
            <p:nvSpPr>
              <p:cNvPr id="35" name="Google Shape;966;p35">
                <a:extLst>
                  <a:ext uri="{FF2B5EF4-FFF2-40B4-BE49-F238E27FC236}">
                    <a16:creationId xmlns:a16="http://schemas.microsoft.com/office/drawing/2014/main" id="{3589DFFA-47AD-8312-28ED-3F8524D73F08}"/>
                  </a:ext>
                </a:extLst>
              </p:cNvPr>
              <p:cNvSpPr/>
              <p:nvPr/>
            </p:nvSpPr>
            <p:spPr>
              <a:xfrm>
                <a:off x="3660816" y="3029496"/>
                <a:ext cx="646401" cy="617162"/>
              </a:xfrm>
              <a:custGeom>
                <a:avLst/>
                <a:gdLst/>
                <a:ahLst/>
                <a:cxnLst/>
                <a:rect l="l" t="t" r="r" b="b"/>
                <a:pathLst>
                  <a:path w="20730" h="20718" extrusionOk="0">
                    <a:moveTo>
                      <a:pt x="10359" y="1"/>
                    </a:moveTo>
                    <a:cubicBezTo>
                      <a:pt x="4644" y="1"/>
                      <a:pt x="1" y="4633"/>
                      <a:pt x="1" y="10359"/>
                    </a:cubicBezTo>
                    <a:cubicBezTo>
                      <a:pt x="1" y="16074"/>
                      <a:pt x="4644" y="20718"/>
                      <a:pt x="10359" y="20718"/>
                    </a:cubicBezTo>
                    <a:cubicBezTo>
                      <a:pt x="16086" y="20718"/>
                      <a:pt x="20729" y="16074"/>
                      <a:pt x="20729" y="10359"/>
                    </a:cubicBezTo>
                    <a:cubicBezTo>
                      <a:pt x="20729" y="4633"/>
                      <a:pt x="16086" y="1"/>
                      <a:pt x="103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s-CO" sz="900" dirty="0">
                    <a:solidFill>
                      <a:srgbClr val="FFFFFF"/>
                    </a:solidFill>
                    <a:latin typeface="Fira Sans Extra Condensed Medium"/>
                    <a:ea typeface="Fira Sans Extra Condensed Medium"/>
                    <a:cs typeface="Fira Sans Extra Condensed Medium"/>
                    <a:sym typeface="Fira Sans Extra Condensed Medium"/>
                  </a:rPr>
                  <a:t>DECRETO LEY 1421 </a:t>
                </a:r>
              </a:p>
              <a:p>
                <a:pPr marL="0" lvl="0" indent="0" algn="ctr" rtl="0">
                  <a:spcBef>
                    <a:spcPts val="0"/>
                  </a:spcBef>
                  <a:spcAft>
                    <a:spcPts val="0"/>
                  </a:spcAft>
                  <a:buClr>
                    <a:schemeClr val="dk1"/>
                  </a:buClr>
                  <a:buSzPts val="1100"/>
                  <a:buFont typeface="Arial"/>
                  <a:buNone/>
                </a:pPr>
                <a:r>
                  <a:rPr lang="es-CO" sz="900" dirty="0">
                    <a:solidFill>
                      <a:srgbClr val="FFFFFF"/>
                    </a:solidFill>
                    <a:latin typeface="Fira Sans Extra Condensed Medium"/>
                    <a:ea typeface="Fira Sans Extra Condensed Medium"/>
                    <a:cs typeface="Fira Sans Extra Condensed Medium"/>
                    <a:sym typeface="Fira Sans Extra Condensed Medium"/>
                  </a:rPr>
                  <a:t>DE 1993 Y LEY 2116 DE 2021</a:t>
                </a:r>
                <a:endParaRPr sz="600" dirty="0"/>
              </a:p>
            </p:txBody>
          </p:sp>
          <p:sp>
            <p:nvSpPr>
              <p:cNvPr id="36" name="Google Shape;967;p35">
                <a:extLst>
                  <a:ext uri="{FF2B5EF4-FFF2-40B4-BE49-F238E27FC236}">
                    <a16:creationId xmlns:a16="http://schemas.microsoft.com/office/drawing/2014/main" id="{713C631C-B8DA-8DAC-78FD-BEC5FFA976D1}"/>
                  </a:ext>
                </a:extLst>
              </p:cNvPr>
              <p:cNvSpPr/>
              <p:nvPr/>
            </p:nvSpPr>
            <p:spPr>
              <a:xfrm>
                <a:off x="3526163" y="3098563"/>
                <a:ext cx="325650" cy="606650"/>
              </a:xfrm>
              <a:custGeom>
                <a:avLst/>
                <a:gdLst/>
                <a:ahLst/>
                <a:cxnLst/>
                <a:rect l="l" t="t" r="r" b="b"/>
                <a:pathLst>
                  <a:path w="13026" h="24266" fill="none" extrusionOk="0">
                    <a:moveTo>
                      <a:pt x="13026" y="24265"/>
                    </a:moveTo>
                    <a:cubicBezTo>
                      <a:pt x="10311" y="23742"/>
                      <a:pt x="7716" y="22420"/>
                      <a:pt x="5608" y="20313"/>
                    </a:cubicBezTo>
                    <a:cubicBezTo>
                      <a:pt x="0" y="14705"/>
                      <a:pt x="0" y="5608"/>
                      <a:pt x="5608" y="1"/>
                    </a:cubicBezTo>
                  </a:path>
                </a:pathLst>
              </a:custGeom>
              <a:noFill/>
              <a:ln w="81550" cap="flat" cmpd="sng">
                <a:solidFill>
                  <a:schemeClr val="accent3"/>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968;p35">
                <a:extLst>
                  <a:ext uri="{FF2B5EF4-FFF2-40B4-BE49-F238E27FC236}">
                    <a16:creationId xmlns:a16="http://schemas.microsoft.com/office/drawing/2014/main" id="{5CE4275D-7560-39E7-1E55-3B1C188F0866}"/>
                  </a:ext>
                </a:extLst>
              </p:cNvPr>
              <p:cNvGrpSpPr/>
              <p:nvPr/>
            </p:nvGrpSpPr>
            <p:grpSpPr>
              <a:xfrm flipH="1">
                <a:off x="3028521" y="2170175"/>
                <a:ext cx="1793100" cy="1395450"/>
                <a:chOff x="2679963" y="2089625"/>
                <a:chExt cx="1793100" cy="1395450"/>
              </a:xfrm>
            </p:grpSpPr>
            <p:sp>
              <p:nvSpPr>
                <p:cNvPr id="45" name="Google Shape;969;p35">
                  <a:extLst>
                    <a:ext uri="{FF2B5EF4-FFF2-40B4-BE49-F238E27FC236}">
                      <a16:creationId xmlns:a16="http://schemas.microsoft.com/office/drawing/2014/main" id="{62F82251-1027-A19C-067B-14F9DED85BDD}"/>
                    </a:ext>
                  </a:extLst>
                </p:cNvPr>
                <p:cNvSpPr/>
                <p:nvPr/>
              </p:nvSpPr>
              <p:spPr>
                <a:xfrm>
                  <a:off x="2735038" y="3293950"/>
                  <a:ext cx="367025" cy="126225"/>
                </a:xfrm>
                <a:custGeom>
                  <a:avLst/>
                  <a:gdLst/>
                  <a:ahLst/>
                  <a:cxnLst/>
                  <a:rect l="l" t="t" r="r" b="b"/>
                  <a:pathLst>
                    <a:path w="14681" h="5049" fill="none" extrusionOk="0">
                      <a:moveTo>
                        <a:pt x="0" y="5048"/>
                      </a:moveTo>
                      <a:lnTo>
                        <a:pt x="9633" y="5048"/>
                      </a:lnTo>
                      <a:cubicBezTo>
                        <a:pt x="12419" y="5048"/>
                        <a:pt x="14681" y="2786"/>
                        <a:pt x="14681" y="0"/>
                      </a:cubicBezTo>
                    </a:path>
                  </a:pathLst>
                </a:custGeom>
                <a:noFill/>
                <a:ln w="40775" cap="flat" cmpd="sng">
                  <a:solidFill>
                    <a:schemeClr val="accent2"/>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970;p35">
                  <a:extLst>
                    <a:ext uri="{FF2B5EF4-FFF2-40B4-BE49-F238E27FC236}">
                      <a16:creationId xmlns:a16="http://schemas.microsoft.com/office/drawing/2014/main" id="{B1516FBF-CC5C-D971-9384-166A93789CB9}"/>
                    </a:ext>
                  </a:extLst>
                </p:cNvPr>
                <p:cNvSpPr/>
                <p:nvPr/>
              </p:nvSpPr>
              <p:spPr>
                <a:xfrm>
                  <a:off x="3102038" y="2089625"/>
                  <a:ext cx="1371025" cy="1204350"/>
                </a:xfrm>
                <a:custGeom>
                  <a:avLst/>
                  <a:gdLst/>
                  <a:ahLst/>
                  <a:cxnLst/>
                  <a:rect l="l" t="t" r="r" b="b"/>
                  <a:pathLst>
                    <a:path w="54841" h="48174" fill="none" extrusionOk="0">
                      <a:moveTo>
                        <a:pt x="40958" y="46268"/>
                      </a:moveTo>
                      <a:lnTo>
                        <a:pt x="49793" y="46268"/>
                      </a:lnTo>
                      <a:cubicBezTo>
                        <a:pt x="52579" y="46268"/>
                        <a:pt x="54841" y="44006"/>
                        <a:pt x="54841" y="41220"/>
                      </a:cubicBezTo>
                      <a:lnTo>
                        <a:pt x="54841" y="13490"/>
                      </a:lnTo>
                      <a:cubicBezTo>
                        <a:pt x="54841" y="10704"/>
                        <a:pt x="52579" y="8454"/>
                        <a:pt x="49793" y="8454"/>
                      </a:cubicBezTo>
                      <a:lnTo>
                        <a:pt x="34469" y="8454"/>
                      </a:lnTo>
                      <a:cubicBezTo>
                        <a:pt x="33815" y="8454"/>
                        <a:pt x="33207" y="8145"/>
                        <a:pt x="32814" y="7621"/>
                      </a:cubicBezTo>
                      <a:lnTo>
                        <a:pt x="29064" y="1120"/>
                      </a:lnTo>
                      <a:cubicBezTo>
                        <a:pt x="28254" y="1"/>
                        <a:pt x="26587" y="1"/>
                        <a:pt x="25766" y="1120"/>
                      </a:cubicBezTo>
                      <a:lnTo>
                        <a:pt x="22015" y="7621"/>
                      </a:lnTo>
                      <a:cubicBezTo>
                        <a:pt x="21634" y="8145"/>
                        <a:pt x="21027" y="8454"/>
                        <a:pt x="20372" y="8454"/>
                      </a:cubicBezTo>
                      <a:lnTo>
                        <a:pt x="5037" y="8454"/>
                      </a:lnTo>
                      <a:cubicBezTo>
                        <a:pt x="2251" y="8454"/>
                        <a:pt x="1" y="10704"/>
                        <a:pt x="1" y="13490"/>
                      </a:cubicBezTo>
                      <a:lnTo>
                        <a:pt x="1" y="48173"/>
                      </a:lnTo>
                    </a:path>
                  </a:pathLst>
                </a:custGeom>
                <a:solidFill>
                  <a:schemeClr val="accent2"/>
                </a:solidFill>
                <a:ln w="40775" cap="flat" cmpd="sng">
                  <a:solidFill>
                    <a:schemeClr val="accent2"/>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71;p35">
                  <a:extLst>
                    <a:ext uri="{FF2B5EF4-FFF2-40B4-BE49-F238E27FC236}">
                      <a16:creationId xmlns:a16="http://schemas.microsoft.com/office/drawing/2014/main" id="{78BBB135-7197-B61D-F9C8-A0259302CB53}"/>
                    </a:ext>
                  </a:extLst>
                </p:cNvPr>
                <p:cNvSpPr/>
                <p:nvPr/>
              </p:nvSpPr>
              <p:spPr>
                <a:xfrm>
                  <a:off x="2679963" y="3354975"/>
                  <a:ext cx="110175" cy="130100"/>
                </a:xfrm>
                <a:custGeom>
                  <a:avLst/>
                  <a:gdLst/>
                  <a:ahLst/>
                  <a:cxnLst/>
                  <a:rect l="l" t="t" r="r" b="b"/>
                  <a:pathLst>
                    <a:path w="4407" h="5204" extrusionOk="0">
                      <a:moveTo>
                        <a:pt x="2287" y="0"/>
                      </a:moveTo>
                      <a:lnTo>
                        <a:pt x="1060" y="1405"/>
                      </a:lnTo>
                      <a:lnTo>
                        <a:pt x="1" y="2631"/>
                      </a:lnTo>
                      <a:lnTo>
                        <a:pt x="2239" y="5203"/>
                      </a:lnTo>
                      <a:lnTo>
                        <a:pt x="4370" y="5203"/>
                      </a:lnTo>
                      <a:lnTo>
                        <a:pt x="2132" y="2631"/>
                      </a:lnTo>
                      <a:lnTo>
                        <a:pt x="4406" y="12"/>
                      </a:lnTo>
                      <a:lnTo>
                        <a:pt x="439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 name="Google Shape;972;p35">
                <a:extLst>
                  <a:ext uri="{FF2B5EF4-FFF2-40B4-BE49-F238E27FC236}">
                    <a16:creationId xmlns:a16="http://schemas.microsoft.com/office/drawing/2014/main" id="{A9251376-C97C-2866-ABB2-474F923BC320}"/>
                  </a:ext>
                </a:extLst>
              </p:cNvPr>
              <p:cNvGrpSpPr/>
              <p:nvPr/>
            </p:nvGrpSpPr>
            <p:grpSpPr>
              <a:xfrm>
                <a:off x="3675238" y="1724113"/>
                <a:ext cx="44675" cy="263450"/>
                <a:chOff x="3765213" y="1736900"/>
                <a:chExt cx="44675" cy="263450"/>
              </a:xfrm>
            </p:grpSpPr>
            <p:sp>
              <p:nvSpPr>
                <p:cNvPr id="41" name="Google Shape;973;p35">
                  <a:extLst>
                    <a:ext uri="{FF2B5EF4-FFF2-40B4-BE49-F238E27FC236}">
                      <a16:creationId xmlns:a16="http://schemas.microsoft.com/office/drawing/2014/main" id="{AB6C36C2-1D68-B08A-E174-131D79205912}"/>
                    </a:ext>
                  </a:extLst>
                </p:cNvPr>
                <p:cNvSpPr/>
                <p:nvPr/>
              </p:nvSpPr>
              <p:spPr>
                <a:xfrm>
                  <a:off x="3765213" y="1955675"/>
                  <a:ext cx="44675" cy="44675"/>
                </a:xfrm>
                <a:custGeom>
                  <a:avLst/>
                  <a:gdLst/>
                  <a:ahLst/>
                  <a:cxnLst/>
                  <a:rect l="l" t="t"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974;p35">
                  <a:extLst>
                    <a:ext uri="{FF2B5EF4-FFF2-40B4-BE49-F238E27FC236}">
                      <a16:creationId xmlns:a16="http://schemas.microsoft.com/office/drawing/2014/main" id="{1C640778-60DB-1DD6-52B0-432C2B339B54}"/>
                    </a:ext>
                  </a:extLst>
                </p:cNvPr>
                <p:cNvSpPr/>
                <p:nvPr/>
              </p:nvSpPr>
              <p:spPr>
                <a:xfrm>
                  <a:off x="3765213" y="1879475"/>
                  <a:ext cx="44675" cy="44375"/>
                </a:xfrm>
                <a:custGeom>
                  <a:avLst/>
                  <a:gdLst/>
                  <a:ahLst/>
                  <a:cxnLst/>
                  <a:rect l="l" t="t"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975;p35">
                  <a:extLst>
                    <a:ext uri="{FF2B5EF4-FFF2-40B4-BE49-F238E27FC236}">
                      <a16:creationId xmlns:a16="http://schemas.microsoft.com/office/drawing/2014/main" id="{2CD19BE8-9AF1-5834-0156-EF9F8BFACBF7}"/>
                    </a:ext>
                  </a:extLst>
                </p:cNvPr>
                <p:cNvSpPr/>
                <p:nvPr/>
              </p:nvSpPr>
              <p:spPr>
                <a:xfrm>
                  <a:off x="3765213" y="1803275"/>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976;p35">
                  <a:extLst>
                    <a:ext uri="{FF2B5EF4-FFF2-40B4-BE49-F238E27FC236}">
                      <a16:creationId xmlns:a16="http://schemas.microsoft.com/office/drawing/2014/main" id="{8A088033-C41D-CAB6-B37C-A932E934FCCB}"/>
                    </a:ext>
                  </a:extLst>
                </p:cNvPr>
                <p:cNvSpPr/>
                <p:nvPr/>
              </p:nvSpPr>
              <p:spPr>
                <a:xfrm>
                  <a:off x="3765213" y="1736900"/>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 name="Google Shape;978;p35">
                <a:extLst>
                  <a:ext uri="{FF2B5EF4-FFF2-40B4-BE49-F238E27FC236}">
                    <a16:creationId xmlns:a16="http://schemas.microsoft.com/office/drawing/2014/main" id="{5B9F6ADE-243F-AE60-C018-B0D123B68D9E}"/>
                  </a:ext>
                </a:extLst>
              </p:cNvPr>
              <p:cNvSpPr txBox="1"/>
              <p:nvPr/>
            </p:nvSpPr>
            <p:spPr>
              <a:xfrm>
                <a:off x="2764425" y="1151422"/>
                <a:ext cx="1866300" cy="57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sz="1600" dirty="0">
                    <a:solidFill>
                      <a:srgbClr val="C00000"/>
                    </a:solidFill>
                    <a:latin typeface="Roboto"/>
                    <a:ea typeface="Roboto"/>
                    <a:cs typeface="Roboto"/>
                    <a:sym typeface="Roboto"/>
                  </a:rPr>
                  <a:t>Fija el </a:t>
                </a:r>
                <a:r>
                  <a:rPr lang="es-CO" sz="1600" dirty="0">
                    <a:solidFill>
                      <a:srgbClr val="C00000"/>
                    </a:solidFill>
                    <a:latin typeface="Roboto"/>
                    <a:ea typeface="Roboto"/>
                    <a:cs typeface="Roboto"/>
                    <a:sym typeface="Roboto"/>
                  </a:rPr>
                  <a:t>Gobierno y Administración Distrital</a:t>
                </a:r>
                <a:endParaRPr sz="1600" dirty="0">
                  <a:solidFill>
                    <a:srgbClr val="C00000"/>
                  </a:solidFill>
                  <a:latin typeface="Roboto"/>
                  <a:ea typeface="Roboto"/>
                  <a:cs typeface="Roboto"/>
                  <a:sym typeface="Roboto"/>
                </a:endParaRPr>
              </a:p>
            </p:txBody>
          </p:sp>
        </p:grpSp>
        <p:sp>
          <p:nvSpPr>
            <p:cNvPr id="77" name="CuadroTexto 76">
              <a:extLst>
                <a:ext uri="{FF2B5EF4-FFF2-40B4-BE49-F238E27FC236}">
                  <a16:creationId xmlns:a16="http://schemas.microsoft.com/office/drawing/2014/main" id="{47EA9DA9-5987-B971-F925-BB3DC53DDAEE}"/>
                </a:ext>
              </a:extLst>
            </p:cNvPr>
            <p:cNvSpPr txBox="1"/>
            <p:nvPr/>
          </p:nvSpPr>
          <p:spPr>
            <a:xfrm>
              <a:off x="3422234" y="3398488"/>
              <a:ext cx="1858146" cy="400110"/>
            </a:xfrm>
            <a:prstGeom prst="rect">
              <a:avLst/>
            </a:prstGeom>
            <a:noFill/>
          </p:spPr>
          <p:txBody>
            <a:bodyPr wrap="square" rtlCol="0">
              <a:spAutoFit/>
            </a:bodyPr>
            <a:lstStyle/>
            <a:p>
              <a:pPr algn="ctr"/>
              <a:r>
                <a:rPr lang="es-CO" sz="2000" dirty="0"/>
                <a:t>Artículo 53 y 54</a:t>
              </a:r>
            </a:p>
          </p:txBody>
        </p:sp>
      </p:grpSp>
      <p:grpSp>
        <p:nvGrpSpPr>
          <p:cNvPr id="82" name="Grupo 81">
            <a:extLst>
              <a:ext uri="{FF2B5EF4-FFF2-40B4-BE49-F238E27FC236}">
                <a16:creationId xmlns:a16="http://schemas.microsoft.com/office/drawing/2014/main" id="{C0E3A341-114D-81D3-9D55-8E4039CD3533}"/>
              </a:ext>
            </a:extLst>
          </p:cNvPr>
          <p:cNvGrpSpPr/>
          <p:nvPr/>
        </p:nvGrpSpPr>
        <p:grpSpPr>
          <a:xfrm>
            <a:off x="5352333" y="2970282"/>
            <a:ext cx="3076437" cy="3798205"/>
            <a:chOff x="5288325" y="2293626"/>
            <a:chExt cx="3076437" cy="3798205"/>
          </a:xfrm>
        </p:grpSpPr>
        <p:grpSp>
          <p:nvGrpSpPr>
            <p:cNvPr id="48" name="Google Shape;979;p35">
              <a:extLst>
                <a:ext uri="{FF2B5EF4-FFF2-40B4-BE49-F238E27FC236}">
                  <a16:creationId xmlns:a16="http://schemas.microsoft.com/office/drawing/2014/main" id="{87D46DD5-E24C-B536-2436-8C4A66BE5CFD}"/>
                </a:ext>
              </a:extLst>
            </p:cNvPr>
            <p:cNvGrpSpPr/>
            <p:nvPr/>
          </p:nvGrpSpPr>
          <p:grpSpPr>
            <a:xfrm>
              <a:off x="5288325" y="2293626"/>
              <a:ext cx="3076437" cy="3798205"/>
              <a:chOff x="4329430" y="1986838"/>
              <a:chExt cx="2040749" cy="2501853"/>
            </a:xfrm>
          </p:grpSpPr>
          <p:sp>
            <p:nvSpPr>
              <p:cNvPr id="49" name="Google Shape;980;p35">
                <a:extLst>
                  <a:ext uri="{FF2B5EF4-FFF2-40B4-BE49-F238E27FC236}">
                    <a16:creationId xmlns:a16="http://schemas.microsoft.com/office/drawing/2014/main" id="{CC320F89-E6AA-BB53-5B68-BFF8FDA3DA6A}"/>
                  </a:ext>
                </a:extLst>
              </p:cNvPr>
              <p:cNvSpPr/>
              <p:nvPr/>
            </p:nvSpPr>
            <p:spPr>
              <a:xfrm>
                <a:off x="5123462" y="1986838"/>
                <a:ext cx="517950" cy="518250"/>
              </a:xfrm>
              <a:custGeom>
                <a:avLst/>
                <a:gdLst/>
                <a:ahLst/>
                <a:cxnLst/>
                <a:rect l="l" t="t" r="r" b="b"/>
                <a:pathLst>
                  <a:path w="20718" h="20730" extrusionOk="0">
                    <a:moveTo>
                      <a:pt x="10359" y="1"/>
                    </a:moveTo>
                    <a:cubicBezTo>
                      <a:pt x="4632" y="1"/>
                      <a:pt x="1" y="4644"/>
                      <a:pt x="1" y="10371"/>
                    </a:cubicBezTo>
                    <a:cubicBezTo>
                      <a:pt x="1" y="16086"/>
                      <a:pt x="4632" y="20730"/>
                      <a:pt x="10359" y="20730"/>
                    </a:cubicBezTo>
                    <a:cubicBezTo>
                      <a:pt x="16086" y="20730"/>
                      <a:pt x="20718" y="16086"/>
                      <a:pt x="20718" y="10371"/>
                    </a:cubicBezTo>
                    <a:cubicBezTo>
                      <a:pt x="20718" y="4644"/>
                      <a:pt x="16086" y="1"/>
                      <a:pt x="103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s-CO" sz="1200" dirty="0">
                    <a:solidFill>
                      <a:srgbClr val="FFFFFF"/>
                    </a:solidFill>
                    <a:latin typeface="Fira Sans Extra Condensed Medium"/>
                    <a:ea typeface="Fira Sans Extra Condensed Medium"/>
                    <a:cs typeface="Fira Sans Extra Condensed Medium"/>
                    <a:sym typeface="Fira Sans Extra Condensed Medium"/>
                  </a:rPr>
                  <a:t>Acuerdo 257 de 2006</a:t>
                </a:r>
                <a:endParaRPr sz="600" dirty="0"/>
              </a:p>
            </p:txBody>
          </p:sp>
          <p:sp>
            <p:nvSpPr>
              <p:cNvPr id="50" name="Google Shape;981;p35">
                <a:extLst>
                  <a:ext uri="{FF2B5EF4-FFF2-40B4-BE49-F238E27FC236}">
                    <a16:creationId xmlns:a16="http://schemas.microsoft.com/office/drawing/2014/main" id="{2662243F-8DA0-467A-8AD7-E5E95E493B8F}"/>
                  </a:ext>
                </a:extLst>
              </p:cNvPr>
              <p:cNvSpPr/>
              <p:nvPr/>
            </p:nvSpPr>
            <p:spPr>
              <a:xfrm>
                <a:off x="5375013" y="2018663"/>
                <a:ext cx="359275" cy="559925"/>
              </a:xfrm>
              <a:custGeom>
                <a:avLst/>
                <a:gdLst/>
                <a:ahLst/>
                <a:cxnLst/>
                <a:rect l="l" t="t" r="r" b="b"/>
                <a:pathLst>
                  <a:path w="14371" h="22397" fill="none" extrusionOk="0">
                    <a:moveTo>
                      <a:pt x="11918" y="1"/>
                    </a:moveTo>
                    <a:cubicBezTo>
                      <a:pt x="13466" y="2298"/>
                      <a:pt x="14371" y="5061"/>
                      <a:pt x="14371" y="8037"/>
                    </a:cubicBezTo>
                    <a:cubicBezTo>
                      <a:pt x="14371" y="15967"/>
                      <a:pt x="7930" y="22396"/>
                      <a:pt x="0" y="22396"/>
                    </a:cubicBezTo>
                  </a:path>
                </a:pathLst>
              </a:custGeom>
              <a:noFill/>
              <a:ln w="81550" cap="flat" cmpd="sng">
                <a:solidFill>
                  <a:schemeClr val="accent3"/>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 name="Google Shape;982;p35">
                <a:extLst>
                  <a:ext uri="{FF2B5EF4-FFF2-40B4-BE49-F238E27FC236}">
                    <a16:creationId xmlns:a16="http://schemas.microsoft.com/office/drawing/2014/main" id="{961569E4-EEF3-2BB5-72F0-521D741FFE64}"/>
                  </a:ext>
                </a:extLst>
              </p:cNvPr>
              <p:cNvGrpSpPr/>
              <p:nvPr/>
            </p:nvGrpSpPr>
            <p:grpSpPr>
              <a:xfrm>
                <a:off x="4577079" y="2094138"/>
                <a:ext cx="1793100" cy="1395125"/>
                <a:chOff x="4618913" y="2023550"/>
                <a:chExt cx="1793100" cy="1395125"/>
              </a:xfrm>
            </p:grpSpPr>
            <p:sp>
              <p:nvSpPr>
                <p:cNvPr id="59" name="Google Shape;983;p35">
                  <a:extLst>
                    <a:ext uri="{FF2B5EF4-FFF2-40B4-BE49-F238E27FC236}">
                      <a16:creationId xmlns:a16="http://schemas.microsoft.com/office/drawing/2014/main" id="{C6D09AB5-CE92-1B4F-9787-2D9CF8B38293}"/>
                    </a:ext>
                  </a:extLst>
                </p:cNvPr>
                <p:cNvSpPr/>
                <p:nvPr/>
              </p:nvSpPr>
              <p:spPr>
                <a:xfrm>
                  <a:off x="5989913" y="2088450"/>
                  <a:ext cx="367025" cy="126225"/>
                </a:xfrm>
                <a:custGeom>
                  <a:avLst/>
                  <a:gdLst/>
                  <a:ahLst/>
                  <a:cxnLst/>
                  <a:rect l="l" t="t" r="r" b="b"/>
                  <a:pathLst>
                    <a:path w="14681" h="5049" fill="none" extrusionOk="0">
                      <a:moveTo>
                        <a:pt x="14681" y="0"/>
                      </a:moveTo>
                      <a:lnTo>
                        <a:pt x="5037" y="0"/>
                      </a:lnTo>
                      <a:cubicBezTo>
                        <a:pt x="2262" y="0"/>
                        <a:pt x="0" y="2262"/>
                        <a:pt x="0" y="5048"/>
                      </a:cubicBezTo>
                    </a:path>
                  </a:pathLst>
                </a:custGeom>
                <a:noFill/>
                <a:ln w="40775" cap="flat" cmpd="sng">
                  <a:solidFill>
                    <a:schemeClr val="accent5"/>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984;p35">
                  <a:extLst>
                    <a:ext uri="{FF2B5EF4-FFF2-40B4-BE49-F238E27FC236}">
                      <a16:creationId xmlns:a16="http://schemas.microsoft.com/office/drawing/2014/main" id="{3DE8F222-CE31-A8D6-BAA2-D9F6F35DD0AD}"/>
                    </a:ext>
                  </a:extLst>
                </p:cNvPr>
                <p:cNvSpPr/>
                <p:nvPr/>
              </p:nvSpPr>
              <p:spPr>
                <a:xfrm>
                  <a:off x="4618913" y="2214650"/>
                  <a:ext cx="1371025" cy="1204025"/>
                </a:xfrm>
                <a:custGeom>
                  <a:avLst/>
                  <a:gdLst/>
                  <a:ahLst/>
                  <a:cxnLst/>
                  <a:rect l="l" t="t" r="r" b="b"/>
                  <a:pathLst>
                    <a:path w="54841" h="48161" fill="none" extrusionOk="0">
                      <a:moveTo>
                        <a:pt x="13883" y="1905"/>
                      </a:moveTo>
                      <a:lnTo>
                        <a:pt x="5036" y="1905"/>
                      </a:lnTo>
                      <a:cubicBezTo>
                        <a:pt x="2250" y="1905"/>
                        <a:pt x="0" y="4167"/>
                        <a:pt x="0" y="6954"/>
                      </a:cubicBezTo>
                      <a:lnTo>
                        <a:pt x="0" y="34671"/>
                      </a:lnTo>
                      <a:cubicBezTo>
                        <a:pt x="0" y="37457"/>
                        <a:pt x="2250" y="39719"/>
                        <a:pt x="5036" y="39719"/>
                      </a:cubicBezTo>
                      <a:lnTo>
                        <a:pt x="20372" y="39719"/>
                      </a:lnTo>
                      <a:cubicBezTo>
                        <a:pt x="21027" y="39719"/>
                        <a:pt x="21634" y="40029"/>
                        <a:pt x="22015" y="40553"/>
                      </a:cubicBezTo>
                      <a:lnTo>
                        <a:pt x="25765" y="47054"/>
                      </a:lnTo>
                      <a:cubicBezTo>
                        <a:pt x="26587" y="48161"/>
                        <a:pt x="28254" y="48161"/>
                        <a:pt x="29063" y="47054"/>
                      </a:cubicBezTo>
                      <a:lnTo>
                        <a:pt x="32814" y="40553"/>
                      </a:lnTo>
                      <a:cubicBezTo>
                        <a:pt x="33207" y="40029"/>
                        <a:pt x="33814" y="39719"/>
                        <a:pt x="34469" y="39719"/>
                      </a:cubicBezTo>
                      <a:lnTo>
                        <a:pt x="49792" y="39719"/>
                      </a:lnTo>
                      <a:cubicBezTo>
                        <a:pt x="52578" y="39719"/>
                        <a:pt x="54840" y="37457"/>
                        <a:pt x="54840" y="34671"/>
                      </a:cubicBezTo>
                      <a:lnTo>
                        <a:pt x="54840" y="0"/>
                      </a:lnTo>
                    </a:path>
                  </a:pathLst>
                </a:custGeom>
                <a:noFill/>
                <a:ln w="40775" cap="flat" cmpd="sng">
                  <a:solidFill>
                    <a:schemeClr val="accent5"/>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985;p35">
                  <a:extLst>
                    <a:ext uri="{FF2B5EF4-FFF2-40B4-BE49-F238E27FC236}">
                      <a16:creationId xmlns:a16="http://schemas.microsoft.com/office/drawing/2014/main" id="{30CF5293-EC92-5E0A-FDBB-0A0C0C080D9D}"/>
                    </a:ext>
                  </a:extLst>
                </p:cNvPr>
                <p:cNvSpPr/>
                <p:nvPr/>
              </p:nvSpPr>
              <p:spPr>
                <a:xfrm>
                  <a:off x="6301863" y="2023550"/>
                  <a:ext cx="110150" cy="129800"/>
                </a:xfrm>
                <a:custGeom>
                  <a:avLst/>
                  <a:gdLst/>
                  <a:ahLst/>
                  <a:cxnLst/>
                  <a:rect l="l" t="t" r="r" b="b"/>
                  <a:pathLst>
                    <a:path w="4406" h="5192" extrusionOk="0">
                      <a:moveTo>
                        <a:pt x="24" y="0"/>
                      </a:moveTo>
                      <a:lnTo>
                        <a:pt x="2274" y="2572"/>
                      </a:lnTo>
                      <a:lnTo>
                        <a:pt x="0" y="5180"/>
                      </a:lnTo>
                      <a:lnTo>
                        <a:pt x="12" y="5192"/>
                      </a:lnTo>
                      <a:lnTo>
                        <a:pt x="2119" y="5192"/>
                      </a:lnTo>
                      <a:lnTo>
                        <a:pt x="3334" y="3799"/>
                      </a:lnTo>
                      <a:lnTo>
                        <a:pt x="4405" y="2572"/>
                      </a:lnTo>
                      <a:lnTo>
                        <a:pt x="216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 name="Google Shape;986;p35">
                <a:extLst>
                  <a:ext uri="{FF2B5EF4-FFF2-40B4-BE49-F238E27FC236}">
                    <a16:creationId xmlns:a16="http://schemas.microsoft.com/office/drawing/2014/main" id="{42FE022A-49F7-A033-285E-3C0198EAA129}"/>
                  </a:ext>
                </a:extLst>
              </p:cNvPr>
              <p:cNvGrpSpPr/>
              <p:nvPr/>
            </p:nvGrpSpPr>
            <p:grpSpPr>
              <a:xfrm>
                <a:off x="5240393" y="3673163"/>
                <a:ext cx="44375" cy="263450"/>
                <a:chOff x="5282088" y="3508250"/>
                <a:chExt cx="44375" cy="263450"/>
              </a:xfrm>
            </p:grpSpPr>
            <p:sp>
              <p:nvSpPr>
                <p:cNvPr id="55" name="Google Shape;987;p35">
                  <a:extLst>
                    <a:ext uri="{FF2B5EF4-FFF2-40B4-BE49-F238E27FC236}">
                      <a16:creationId xmlns:a16="http://schemas.microsoft.com/office/drawing/2014/main" id="{D077DAC3-4EFC-A766-BD34-36ADE5A283A5}"/>
                    </a:ext>
                  </a:extLst>
                </p:cNvPr>
                <p:cNvSpPr/>
                <p:nvPr/>
              </p:nvSpPr>
              <p:spPr>
                <a:xfrm>
                  <a:off x="5282088" y="3508250"/>
                  <a:ext cx="44375" cy="44375"/>
                </a:xfrm>
                <a:custGeom>
                  <a:avLst/>
                  <a:gdLst/>
                  <a:ahLst/>
                  <a:cxnLst/>
                  <a:rect l="l" t="t" r="r" b="b"/>
                  <a:pathLst>
                    <a:path w="1775" h="1775" extrusionOk="0">
                      <a:moveTo>
                        <a:pt x="893" y="1"/>
                      </a:moveTo>
                      <a:cubicBezTo>
                        <a:pt x="405" y="1"/>
                        <a:pt x="0" y="394"/>
                        <a:pt x="0" y="894"/>
                      </a:cubicBezTo>
                      <a:cubicBezTo>
                        <a:pt x="0" y="1382"/>
                        <a:pt x="405" y="1775"/>
                        <a:pt x="893" y="1775"/>
                      </a:cubicBezTo>
                      <a:cubicBezTo>
                        <a:pt x="1381" y="1775"/>
                        <a:pt x="1774" y="1382"/>
                        <a:pt x="1774" y="894"/>
                      </a:cubicBezTo>
                      <a:cubicBezTo>
                        <a:pt x="1774" y="394"/>
                        <a:pt x="1381" y="1"/>
                        <a:pt x="8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988;p35">
                  <a:extLst>
                    <a:ext uri="{FF2B5EF4-FFF2-40B4-BE49-F238E27FC236}">
                      <a16:creationId xmlns:a16="http://schemas.microsoft.com/office/drawing/2014/main" id="{925A65A9-D5BD-7BDF-FA68-8382FBD3DD4D}"/>
                    </a:ext>
                  </a:extLst>
                </p:cNvPr>
                <p:cNvSpPr/>
                <p:nvPr/>
              </p:nvSpPr>
              <p:spPr>
                <a:xfrm>
                  <a:off x="5282088" y="3584450"/>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989;p35">
                  <a:extLst>
                    <a:ext uri="{FF2B5EF4-FFF2-40B4-BE49-F238E27FC236}">
                      <a16:creationId xmlns:a16="http://schemas.microsoft.com/office/drawing/2014/main" id="{A88AB24F-1A86-4F3C-3929-FDFA3D68B52B}"/>
                    </a:ext>
                  </a:extLst>
                </p:cNvPr>
                <p:cNvSpPr/>
                <p:nvPr/>
              </p:nvSpPr>
              <p:spPr>
                <a:xfrm>
                  <a:off x="5282088" y="3660650"/>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990;p35">
                  <a:extLst>
                    <a:ext uri="{FF2B5EF4-FFF2-40B4-BE49-F238E27FC236}">
                      <a16:creationId xmlns:a16="http://schemas.microsoft.com/office/drawing/2014/main" id="{7CCCA743-A256-177E-45BA-540813251BCE}"/>
                    </a:ext>
                  </a:extLst>
                </p:cNvPr>
                <p:cNvSpPr/>
                <p:nvPr/>
              </p:nvSpPr>
              <p:spPr>
                <a:xfrm>
                  <a:off x="5282088" y="3727025"/>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 name="Google Shape;992;p35">
                <a:extLst>
                  <a:ext uri="{FF2B5EF4-FFF2-40B4-BE49-F238E27FC236}">
                    <a16:creationId xmlns:a16="http://schemas.microsoft.com/office/drawing/2014/main" id="{95333F00-A136-3941-E099-D563D2FE8A4A}"/>
                  </a:ext>
                </a:extLst>
              </p:cNvPr>
              <p:cNvSpPr txBox="1"/>
              <p:nvPr/>
            </p:nvSpPr>
            <p:spPr>
              <a:xfrm>
                <a:off x="4329430" y="3915991"/>
                <a:ext cx="1866300" cy="57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sz="1600" dirty="0">
                    <a:solidFill>
                      <a:schemeClr val="accent5">
                        <a:lumMod val="50000"/>
                      </a:schemeClr>
                    </a:solidFill>
                    <a:latin typeface="Roboto"/>
                    <a:ea typeface="Roboto"/>
                    <a:cs typeface="Roboto"/>
                    <a:sym typeface="Roboto"/>
                  </a:rPr>
                  <a:t>Crea la SDDE y establece funciones originales</a:t>
                </a:r>
                <a:endParaRPr sz="1600" dirty="0">
                  <a:solidFill>
                    <a:schemeClr val="accent5">
                      <a:lumMod val="50000"/>
                    </a:schemeClr>
                  </a:solidFill>
                  <a:latin typeface="Roboto"/>
                  <a:ea typeface="Roboto"/>
                  <a:cs typeface="Roboto"/>
                  <a:sym typeface="Roboto"/>
                </a:endParaRPr>
              </a:p>
            </p:txBody>
          </p:sp>
        </p:grpSp>
        <p:sp>
          <p:nvSpPr>
            <p:cNvPr id="78" name="CuadroTexto 77">
              <a:extLst>
                <a:ext uri="{FF2B5EF4-FFF2-40B4-BE49-F238E27FC236}">
                  <a16:creationId xmlns:a16="http://schemas.microsoft.com/office/drawing/2014/main" id="{062FD046-B1A8-70CE-809D-67E218BB5ACB}"/>
                </a:ext>
              </a:extLst>
            </p:cNvPr>
            <p:cNvSpPr txBox="1"/>
            <p:nvPr/>
          </p:nvSpPr>
          <p:spPr>
            <a:xfrm>
              <a:off x="5765979" y="3433662"/>
              <a:ext cx="1858146" cy="400110"/>
            </a:xfrm>
            <a:prstGeom prst="rect">
              <a:avLst/>
            </a:prstGeom>
            <a:noFill/>
          </p:spPr>
          <p:txBody>
            <a:bodyPr wrap="square" rtlCol="0">
              <a:spAutoFit/>
            </a:bodyPr>
            <a:lstStyle/>
            <a:p>
              <a:pPr algn="ctr"/>
              <a:r>
                <a:rPr lang="es-CO" sz="2000" dirty="0"/>
                <a:t>Artículo 78</a:t>
              </a:r>
            </a:p>
          </p:txBody>
        </p:sp>
      </p:grpSp>
      <p:grpSp>
        <p:nvGrpSpPr>
          <p:cNvPr id="83" name="Grupo 82">
            <a:extLst>
              <a:ext uri="{FF2B5EF4-FFF2-40B4-BE49-F238E27FC236}">
                <a16:creationId xmlns:a16="http://schemas.microsoft.com/office/drawing/2014/main" id="{6200868D-F221-A0B4-7FB1-D5DD471A9587}"/>
              </a:ext>
            </a:extLst>
          </p:cNvPr>
          <p:cNvGrpSpPr/>
          <p:nvPr/>
        </p:nvGrpSpPr>
        <p:grpSpPr>
          <a:xfrm>
            <a:off x="7783721" y="1529046"/>
            <a:ext cx="2979507" cy="4049999"/>
            <a:chOff x="7719713" y="852390"/>
            <a:chExt cx="2979507" cy="4049999"/>
          </a:xfrm>
        </p:grpSpPr>
        <p:grpSp>
          <p:nvGrpSpPr>
            <p:cNvPr id="62" name="Google Shape;993;p35">
              <a:extLst>
                <a:ext uri="{FF2B5EF4-FFF2-40B4-BE49-F238E27FC236}">
                  <a16:creationId xmlns:a16="http://schemas.microsoft.com/office/drawing/2014/main" id="{4A38CD0F-DE16-F5C1-9738-C4F2FE48F0C3}"/>
                </a:ext>
              </a:extLst>
            </p:cNvPr>
            <p:cNvGrpSpPr/>
            <p:nvPr/>
          </p:nvGrpSpPr>
          <p:grpSpPr>
            <a:xfrm>
              <a:off x="7719713" y="852390"/>
              <a:ext cx="2979507" cy="4049999"/>
              <a:chOff x="5942287" y="1037505"/>
              <a:chExt cx="1976451" cy="2667708"/>
            </a:xfrm>
          </p:grpSpPr>
          <p:sp>
            <p:nvSpPr>
              <p:cNvPr id="63" name="Google Shape;994;p35">
                <a:extLst>
                  <a:ext uri="{FF2B5EF4-FFF2-40B4-BE49-F238E27FC236}">
                    <a16:creationId xmlns:a16="http://schemas.microsoft.com/office/drawing/2014/main" id="{91F6C755-918D-29C9-6DC5-1E5F20EB1FD6}"/>
                  </a:ext>
                </a:extLst>
              </p:cNvPr>
              <p:cNvSpPr/>
              <p:nvPr/>
            </p:nvSpPr>
            <p:spPr>
              <a:xfrm>
                <a:off x="6805888" y="3084563"/>
                <a:ext cx="518250" cy="517950"/>
              </a:xfrm>
              <a:custGeom>
                <a:avLst/>
                <a:gdLst/>
                <a:ahLst/>
                <a:cxnLst/>
                <a:rect l="l" t="t" r="r" b="b"/>
                <a:pathLst>
                  <a:path w="20730" h="20718" extrusionOk="0">
                    <a:moveTo>
                      <a:pt x="10371" y="1"/>
                    </a:moveTo>
                    <a:cubicBezTo>
                      <a:pt x="4644" y="1"/>
                      <a:pt x="0" y="4633"/>
                      <a:pt x="0" y="10359"/>
                    </a:cubicBezTo>
                    <a:cubicBezTo>
                      <a:pt x="0" y="16074"/>
                      <a:pt x="4644" y="20718"/>
                      <a:pt x="10371" y="20718"/>
                    </a:cubicBezTo>
                    <a:cubicBezTo>
                      <a:pt x="16086" y="20718"/>
                      <a:pt x="20729" y="16074"/>
                      <a:pt x="20729" y="10359"/>
                    </a:cubicBezTo>
                    <a:cubicBezTo>
                      <a:pt x="20729" y="4633"/>
                      <a:pt x="16086" y="1"/>
                      <a:pt x="103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s-CO" sz="1200" dirty="0">
                    <a:solidFill>
                      <a:srgbClr val="FFFFFF"/>
                    </a:solidFill>
                    <a:latin typeface="Fira Sans Extra Condensed Medium"/>
                    <a:ea typeface="Fira Sans Extra Condensed Medium"/>
                    <a:cs typeface="Fira Sans Extra Condensed Medium"/>
                    <a:sym typeface="Fira Sans Extra Condensed Medium"/>
                  </a:rPr>
                  <a:t>Decreto 437 de 2016</a:t>
                </a:r>
                <a:endParaRPr sz="300" dirty="0"/>
              </a:p>
            </p:txBody>
          </p:sp>
          <p:sp>
            <p:nvSpPr>
              <p:cNvPr id="64" name="Google Shape;995;p35">
                <a:extLst>
                  <a:ext uri="{FF2B5EF4-FFF2-40B4-BE49-F238E27FC236}">
                    <a16:creationId xmlns:a16="http://schemas.microsoft.com/office/drawing/2014/main" id="{E57E940B-DE55-49CB-5972-F4B7DCAAB390}"/>
                  </a:ext>
                </a:extLst>
              </p:cNvPr>
              <p:cNvSpPr/>
              <p:nvPr/>
            </p:nvSpPr>
            <p:spPr>
              <a:xfrm>
                <a:off x="6625513" y="3098563"/>
                <a:ext cx="325950" cy="606650"/>
              </a:xfrm>
              <a:custGeom>
                <a:avLst/>
                <a:gdLst/>
                <a:ahLst/>
                <a:cxnLst/>
                <a:rect l="l" t="t" r="r" b="b"/>
                <a:pathLst>
                  <a:path w="13038" h="24266" fill="none" extrusionOk="0">
                    <a:moveTo>
                      <a:pt x="13038" y="24265"/>
                    </a:moveTo>
                    <a:cubicBezTo>
                      <a:pt x="10311" y="23742"/>
                      <a:pt x="7716" y="22420"/>
                      <a:pt x="5620" y="20313"/>
                    </a:cubicBezTo>
                    <a:cubicBezTo>
                      <a:pt x="0" y="14705"/>
                      <a:pt x="0" y="5608"/>
                      <a:pt x="5620" y="1"/>
                    </a:cubicBezTo>
                  </a:path>
                </a:pathLst>
              </a:custGeom>
              <a:noFill/>
              <a:ln w="81550" cap="flat" cmpd="sng">
                <a:solidFill>
                  <a:schemeClr val="accent3"/>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 name="Google Shape;996;p35">
                <a:extLst>
                  <a:ext uri="{FF2B5EF4-FFF2-40B4-BE49-F238E27FC236}">
                    <a16:creationId xmlns:a16="http://schemas.microsoft.com/office/drawing/2014/main" id="{82932B68-1C99-D558-66F3-71F1B952E4A8}"/>
                  </a:ext>
                </a:extLst>
              </p:cNvPr>
              <p:cNvGrpSpPr/>
              <p:nvPr/>
            </p:nvGrpSpPr>
            <p:grpSpPr>
              <a:xfrm flipH="1">
                <a:off x="6125638" y="2170175"/>
                <a:ext cx="1793100" cy="1395450"/>
                <a:chOff x="5753863" y="2089625"/>
                <a:chExt cx="1793100" cy="1395450"/>
              </a:xfrm>
            </p:grpSpPr>
            <p:sp>
              <p:nvSpPr>
                <p:cNvPr id="73" name="Google Shape;997;p35">
                  <a:extLst>
                    <a:ext uri="{FF2B5EF4-FFF2-40B4-BE49-F238E27FC236}">
                      <a16:creationId xmlns:a16="http://schemas.microsoft.com/office/drawing/2014/main" id="{FD9A6F47-0253-7E65-2349-A85BC6341D62}"/>
                    </a:ext>
                  </a:extLst>
                </p:cNvPr>
                <p:cNvSpPr/>
                <p:nvPr/>
              </p:nvSpPr>
              <p:spPr>
                <a:xfrm>
                  <a:off x="5808938" y="3293950"/>
                  <a:ext cx="367025" cy="126225"/>
                </a:xfrm>
                <a:custGeom>
                  <a:avLst/>
                  <a:gdLst/>
                  <a:ahLst/>
                  <a:cxnLst/>
                  <a:rect l="l" t="t" r="r" b="b"/>
                  <a:pathLst>
                    <a:path w="14681" h="5049" fill="none" extrusionOk="0">
                      <a:moveTo>
                        <a:pt x="0" y="5048"/>
                      </a:moveTo>
                      <a:lnTo>
                        <a:pt x="9632" y="5048"/>
                      </a:lnTo>
                      <a:cubicBezTo>
                        <a:pt x="12418" y="5048"/>
                        <a:pt x="14681" y="2786"/>
                        <a:pt x="14681" y="0"/>
                      </a:cubicBezTo>
                    </a:path>
                  </a:pathLst>
                </a:custGeom>
                <a:noFill/>
                <a:ln w="40775" cap="flat" cmpd="sng">
                  <a:solidFill>
                    <a:schemeClr val="accent4"/>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998;p35">
                  <a:extLst>
                    <a:ext uri="{FF2B5EF4-FFF2-40B4-BE49-F238E27FC236}">
                      <a16:creationId xmlns:a16="http://schemas.microsoft.com/office/drawing/2014/main" id="{8F63E1DA-D858-BBD2-FAAC-34139A6DC6FC}"/>
                    </a:ext>
                  </a:extLst>
                </p:cNvPr>
                <p:cNvSpPr/>
                <p:nvPr/>
              </p:nvSpPr>
              <p:spPr>
                <a:xfrm>
                  <a:off x="6175938" y="2089625"/>
                  <a:ext cx="1371025" cy="1204350"/>
                </a:xfrm>
                <a:custGeom>
                  <a:avLst/>
                  <a:gdLst/>
                  <a:ahLst/>
                  <a:cxnLst/>
                  <a:rect l="l" t="t" r="r" b="b"/>
                  <a:pathLst>
                    <a:path w="54841" h="48174" fill="none" extrusionOk="0">
                      <a:moveTo>
                        <a:pt x="40958" y="46268"/>
                      </a:moveTo>
                      <a:lnTo>
                        <a:pt x="49805" y="46268"/>
                      </a:lnTo>
                      <a:cubicBezTo>
                        <a:pt x="52591" y="46268"/>
                        <a:pt x="54841" y="44006"/>
                        <a:pt x="54841" y="41220"/>
                      </a:cubicBezTo>
                      <a:lnTo>
                        <a:pt x="54841" y="13490"/>
                      </a:lnTo>
                      <a:cubicBezTo>
                        <a:pt x="54841" y="10704"/>
                        <a:pt x="52591" y="8454"/>
                        <a:pt x="49805" y="8454"/>
                      </a:cubicBezTo>
                      <a:lnTo>
                        <a:pt x="34469" y="8454"/>
                      </a:lnTo>
                      <a:cubicBezTo>
                        <a:pt x="33814" y="8454"/>
                        <a:pt x="33207" y="8145"/>
                        <a:pt x="32826" y="7621"/>
                      </a:cubicBezTo>
                      <a:lnTo>
                        <a:pt x="29076" y="1120"/>
                      </a:lnTo>
                      <a:cubicBezTo>
                        <a:pt x="28254" y="1"/>
                        <a:pt x="26587" y="1"/>
                        <a:pt x="25778" y="1120"/>
                      </a:cubicBezTo>
                      <a:lnTo>
                        <a:pt x="22027" y="7621"/>
                      </a:lnTo>
                      <a:cubicBezTo>
                        <a:pt x="21634" y="8145"/>
                        <a:pt x="21027" y="8454"/>
                        <a:pt x="20372" y="8454"/>
                      </a:cubicBezTo>
                      <a:lnTo>
                        <a:pt x="5049" y="8454"/>
                      </a:lnTo>
                      <a:cubicBezTo>
                        <a:pt x="2263" y="8454"/>
                        <a:pt x="1" y="10704"/>
                        <a:pt x="1" y="13490"/>
                      </a:cubicBezTo>
                      <a:lnTo>
                        <a:pt x="1" y="48173"/>
                      </a:lnTo>
                    </a:path>
                  </a:pathLst>
                </a:custGeom>
                <a:noFill/>
                <a:ln w="40775" cap="flat" cmpd="sng">
                  <a:solidFill>
                    <a:schemeClr val="accent4"/>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999;p35">
                  <a:extLst>
                    <a:ext uri="{FF2B5EF4-FFF2-40B4-BE49-F238E27FC236}">
                      <a16:creationId xmlns:a16="http://schemas.microsoft.com/office/drawing/2014/main" id="{BA76A250-1F1F-EA86-8445-D2E79615E1C7}"/>
                    </a:ext>
                  </a:extLst>
                </p:cNvPr>
                <p:cNvSpPr/>
                <p:nvPr/>
              </p:nvSpPr>
              <p:spPr>
                <a:xfrm>
                  <a:off x="5753863" y="3354975"/>
                  <a:ext cx="110150" cy="130100"/>
                </a:xfrm>
                <a:custGeom>
                  <a:avLst/>
                  <a:gdLst/>
                  <a:ahLst/>
                  <a:cxnLst/>
                  <a:rect l="l" t="t" r="r" b="b"/>
                  <a:pathLst>
                    <a:path w="4406" h="5204" extrusionOk="0">
                      <a:moveTo>
                        <a:pt x="2287" y="0"/>
                      </a:moveTo>
                      <a:lnTo>
                        <a:pt x="1072" y="1405"/>
                      </a:lnTo>
                      <a:lnTo>
                        <a:pt x="1" y="2631"/>
                      </a:lnTo>
                      <a:lnTo>
                        <a:pt x="2239" y="5203"/>
                      </a:lnTo>
                      <a:lnTo>
                        <a:pt x="4382" y="5203"/>
                      </a:lnTo>
                      <a:lnTo>
                        <a:pt x="2132" y="2631"/>
                      </a:lnTo>
                      <a:lnTo>
                        <a:pt x="4406" y="12"/>
                      </a:lnTo>
                      <a:lnTo>
                        <a:pt x="439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 name="Google Shape;1000;p35">
                <a:extLst>
                  <a:ext uri="{FF2B5EF4-FFF2-40B4-BE49-F238E27FC236}">
                    <a16:creationId xmlns:a16="http://schemas.microsoft.com/office/drawing/2014/main" id="{B6790A44-DFA7-A335-E3D4-D7D9A4947037}"/>
                  </a:ext>
                </a:extLst>
              </p:cNvPr>
              <p:cNvGrpSpPr/>
              <p:nvPr/>
            </p:nvGrpSpPr>
            <p:grpSpPr>
              <a:xfrm>
                <a:off x="6788818" y="1724113"/>
                <a:ext cx="44675" cy="263450"/>
                <a:chOff x="6839113" y="1736900"/>
                <a:chExt cx="44675" cy="263450"/>
              </a:xfrm>
            </p:grpSpPr>
            <p:sp>
              <p:nvSpPr>
                <p:cNvPr id="69" name="Google Shape;1001;p35">
                  <a:extLst>
                    <a:ext uri="{FF2B5EF4-FFF2-40B4-BE49-F238E27FC236}">
                      <a16:creationId xmlns:a16="http://schemas.microsoft.com/office/drawing/2014/main" id="{65E37402-D638-283E-04B5-8E3AA5F9B59D}"/>
                    </a:ext>
                  </a:extLst>
                </p:cNvPr>
                <p:cNvSpPr/>
                <p:nvPr/>
              </p:nvSpPr>
              <p:spPr>
                <a:xfrm>
                  <a:off x="6839113" y="1955675"/>
                  <a:ext cx="44675" cy="44675"/>
                </a:xfrm>
                <a:custGeom>
                  <a:avLst/>
                  <a:gdLst/>
                  <a:ahLst/>
                  <a:cxnLst/>
                  <a:rect l="l" t="t"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02;p35">
                  <a:extLst>
                    <a:ext uri="{FF2B5EF4-FFF2-40B4-BE49-F238E27FC236}">
                      <a16:creationId xmlns:a16="http://schemas.microsoft.com/office/drawing/2014/main" id="{F6802703-F413-2481-A4FE-A9771BCB5FE5}"/>
                    </a:ext>
                  </a:extLst>
                </p:cNvPr>
                <p:cNvSpPr/>
                <p:nvPr/>
              </p:nvSpPr>
              <p:spPr>
                <a:xfrm>
                  <a:off x="6839113" y="1879475"/>
                  <a:ext cx="44675" cy="44375"/>
                </a:xfrm>
                <a:custGeom>
                  <a:avLst/>
                  <a:gdLst/>
                  <a:ahLst/>
                  <a:cxnLst/>
                  <a:rect l="l" t="t"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03;p35">
                  <a:extLst>
                    <a:ext uri="{FF2B5EF4-FFF2-40B4-BE49-F238E27FC236}">
                      <a16:creationId xmlns:a16="http://schemas.microsoft.com/office/drawing/2014/main" id="{BFA0FD50-D544-FA36-20AB-C6AC3366EE4F}"/>
                    </a:ext>
                  </a:extLst>
                </p:cNvPr>
                <p:cNvSpPr/>
                <p:nvPr/>
              </p:nvSpPr>
              <p:spPr>
                <a:xfrm>
                  <a:off x="6839113" y="1803275"/>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04;p35">
                  <a:extLst>
                    <a:ext uri="{FF2B5EF4-FFF2-40B4-BE49-F238E27FC236}">
                      <a16:creationId xmlns:a16="http://schemas.microsoft.com/office/drawing/2014/main" id="{824A7F61-1D2E-BEC5-0442-7CE10B9D8804}"/>
                    </a:ext>
                  </a:extLst>
                </p:cNvPr>
                <p:cNvSpPr/>
                <p:nvPr/>
              </p:nvSpPr>
              <p:spPr>
                <a:xfrm>
                  <a:off x="6839113" y="1736900"/>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8" name="Google Shape;1006;p35">
                <a:extLst>
                  <a:ext uri="{FF2B5EF4-FFF2-40B4-BE49-F238E27FC236}">
                    <a16:creationId xmlns:a16="http://schemas.microsoft.com/office/drawing/2014/main" id="{D7BEB2C0-32F8-2A0B-E487-36CF738CE30A}"/>
                  </a:ext>
                </a:extLst>
              </p:cNvPr>
              <p:cNvSpPr txBox="1"/>
              <p:nvPr/>
            </p:nvSpPr>
            <p:spPr>
              <a:xfrm>
                <a:off x="5942287" y="1037505"/>
                <a:ext cx="1866300" cy="572700"/>
              </a:xfrm>
              <a:prstGeom prst="rect">
                <a:avLst/>
              </a:prstGeom>
              <a:noFill/>
              <a:ln>
                <a:noFill/>
              </a:ln>
            </p:spPr>
            <p:txBody>
              <a:bodyPr spcFirstLastPara="1" wrap="square" lIns="91425" tIns="91425" rIns="91425" bIns="91425" anchor="ctr" anchorCtr="0">
                <a:noAutofit/>
              </a:bodyPr>
              <a:lstStyle/>
              <a:p>
                <a:pPr lvl="0" algn="ctr"/>
                <a:r>
                  <a:rPr lang="en" sz="1600" dirty="0">
                    <a:solidFill>
                      <a:schemeClr val="accent1">
                        <a:lumMod val="50000"/>
                      </a:schemeClr>
                    </a:solidFill>
                    <a:latin typeface="Roboto"/>
                    <a:ea typeface="Roboto"/>
                    <a:cs typeface="Roboto"/>
                    <a:sym typeface="Roboto"/>
                  </a:rPr>
                  <a:t>Reestructura las obligaciones de las dependencias de la SDDE modificando el </a:t>
                </a:r>
                <a:r>
                  <a:rPr lang="es-CO" sz="1600" dirty="0">
                    <a:solidFill>
                      <a:schemeClr val="accent1">
                        <a:lumMod val="50000"/>
                      </a:schemeClr>
                    </a:solidFill>
                    <a:latin typeface="Roboto"/>
                    <a:ea typeface="Roboto"/>
                    <a:cs typeface="Roboto"/>
                    <a:sym typeface="Roboto"/>
                  </a:rPr>
                  <a:t>Decreto 552 de 2006</a:t>
                </a:r>
                <a:endParaRPr sz="1600" dirty="0">
                  <a:solidFill>
                    <a:schemeClr val="accent1">
                      <a:lumMod val="50000"/>
                    </a:schemeClr>
                  </a:solidFill>
                  <a:latin typeface="Roboto"/>
                  <a:ea typeface="Roboto"/>
                  <a:cs typeface="Roboto"/>
                  <a:sym typeface="Roboto"/>
                </a:endParaRPr>
              </a:p>
            </p:txBody>
          </p:sp>
        </p:grpSp>
        <p:sp>
          <p:nvSpPr>
            <p:cNvPr id="79" name="CuadroTexto 78">
              <a:extLst>
                <a:ext uri="{FF2B5EF4-FFF2-40B4-BE49-F238E27FC236}">
                  <a16:creationId xmlns:a16="http://schemas.microsoft.com/office/drawing/2014/main" id="{2743BDDB-20BC-1838-0274-4009F4DF07F4}"/>
                </a:ext>
              </a:extLst>
            </p:cNvPr>
            <p:cNvSpPr txBox="1"/>
            <p:nvPr/>
          </p:nvSpPr>
          <p:spPr>
            <a:xfrm>
              <a:off x="8092521" y="3187402"/>
              <a:ext cx="1858146" cy="707886"/>
            </a:xfrm>
            <a:prstGeom prst="rect">
              <a:avLst/>
            </a:prstGeom>
            <a:noFill/>
          </p:spPr>
          <p:txBody>
            <a:bodyPr wrap="square" rtlCol="0">
              <a:spAutoFit/>
            </a:bodyPr>
            <a:lstStyle/>
            <a:p>
              <a:pPr algn="ctr"/>
              <a:r>
                <a:rPr lang="es-CO" sz="2000" dirty="0"/>
                <a:t>Todo el articulado</a:t>
              </a:r>
            </a:p>
          </p:txBody>
        </p:sp>
      </p:grpSp>
      <p:sp>
        <p:nvSpPr>
          <p:cNvPr id="25" name="Rectángulo: esquinas redondeadas 24">
            <a:extLst>
              <a:ext uri="{FF2B5EF4-FFF2-40B4-BE49-F238E27FC236}">
                <a16:creationId xmlns:a16="http://schemas.microsoft.com/office/drawing/2014/main" id="{A88F34C8-F8DB-E4E0-3DF5-20D7A2C62876}"/>
              </a:ext>
            </a:extLst>
          </p:cNvPr>
          <p:cNvSpPr/>
          <p:nvPr/>
        </p:nvSpPr>
        <p:spPr>
          <a:xfrm>
            <a:off x="1304014" y="71427"/>
            <a:ext cx="9022743"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2000" b="1" dirty="0">
                <a:solidFill>
                  <a:schemeClr val="tx1"/>
                </a:solidFill>
              </a:rPr>
              <a:t>2. DIAGNÓSTICO JURÍDICO DE LA EVOLUCIÓN ESTRUCTURAL DE LA SDDE</a:t>
            </a:r>
          </a:p>
        </p:txBody>
      </p:sp>
      <p:pic>
        <p:nvPicPr>
          <p:cNvPr id="39" name="Imagen 38" descr="Texto&#10;&#10;El contenido generado por IA puede ser incorrecto.">
            <a:extLst>
              <a:ext uri="{FF2B5EF4-FFF2-40B4-BE49-F238E27FC236}">
                <a16:creationId xmlns:a16="http://schemas.microsoft.com/office/drawing/2014/main" id="{26A05B5C-E3E7-187D-890C-689474D706E6}"/>
              </a:ext>
            </a:extLst>
          </p:cNvPr>
          <p:cNvPicPr>
            <a:picLocks noChangeAspect="1"/>
          </p:cNvPicPr>
          <p:nvPr/>
        </p:nvPicPr>
        <p:blipFill>
          <a:blip r:embed="rId2"/>
          <a:stretch>
            <a:fillRect/>
          </a:stretch>
        </p:blipFill>
        <p:spPr>
          <a:xfrm>
            <a:off x="10326757" y="70336"/>
            <a:ext cx="1794008" cy="588199"/>
          </a:xfrm>
          <a:prstGeom prst="rect">
            <a:avLst/>
          </a:prstGeom>
        </p:spPr>
      </p:pic>
    </p:spTree>
    <p:extLst>
      <p:ext uri="{BB962C8B-B14F-4D97-AF65-F5344CB8AC3E}">
        <p14:creationId xmlns:p14="http://schemas.microsoft.com/office/powerpoint/2010/main" val="438001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3A743-CB62-9BC2-852B-3A36FA074DAD}"/>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653DC37E-8C13-D10A-A99C-821293C560E5}"/>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248A3A11-71B2-0D40-81FF-8602C6AEF3A5}"/>
              </a:ext>
            </a:extLst>
          </p:cNvPr>
          <p:cNvPicPr>
            <a:picLocks noChangeAspect="1"/>
          </p:cNvPicPr>
          <p:nvPr/>
        </p:nvPicPr>
        <p:blipFill>
          <a:blip r:embed="rId4"/>
          <a:stretch>
            <a:fillRect/>
          </a:stretch>
        </p:blipFill>
        <p:spPr>
          <a:xfrm>
            <a:off x="11091922" y="6268479"/>
            <a:ext cx="1028843" cy="519185"/>
          </a:xfrm>
          <a:prstGeom prst="rect">
            <a:avLst/>
          </a:prstGeom>
        </p:spPr>
      </p:pic>
      <p:pic>
        <p:nvPicPr>
          <p:cNvPr id="2" name="Imagen 1">
            <a:extLst>
              <a:ext uri="{FF2B5EF4-FFF2-40B4-BE49-F238E27FC236}">
                <a16:creationId xmlns:a16="http://schemas.microsoft.com/office/drawing/2014/main" id="{73C026B0-D649-BCB1-4E7E-E4BEB0CB07B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360" y="1147589"/>
            <a:ext cx="5120890" cy="5120890"/>
          </a:xfrm>
          <a:prstGeom prst="rect">
            <a:avLst/>
          </a:prstGeom>
          <a:noFill/>
          <a:ln>
            <a:noFill/>
          </a:ln>
        </p:spPr>
      </p:pic>
      <p:sp>
        <p:nvSpPr>
          <p:cNvPr id="6" name="Rectángulo: esquinas redondeadas 5">
            <a:extLst>
              <a:ext uri="{FF2B5EF4-FFF2-40B4-BE49-F238E27FC236}">
                <a16:creationId xmlns:a16="http://schemas.microsoft.com/office/drawing/2014/main" id="{603FCE94-6F76-7B7F-228A-9D84B871B16B}"/>
              </a:ext>
            </a:extLst>
          </p:cNvPr>
          <p:cNvSpPr/>
          <p:nvPr/>
        </p:nvSpPr>
        <p:spPr>
          <a:xfrm>
            <a:off x="1304014" y="71427"/>
            <a:ext cx="9022743"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2000" b="1" dirty="0">
                <a:solidFill>
                  <a:schemeClr val="tx1"/>
                </a:solidFill>
              </a:rPr>
              <a:t>2. DIAGNÓSTICO JURÍDICO DE LA EVOLUCIÓN ESTRUCTURAL DE LA SDDE</a:t>
            </a:r>
          </a:p>
        </p:txBody>
      </p:sp>
      <p:pic>
        <p:nvPicPr>
          <p:cNvPr id="5" name="Imagen 4">
            <a:extLst>
              <a:ext uri="{FF2B5EF4-FFF2-40B4-BE49-F238E27FC236}">
                <a16:creationId xmlns:a16="http://schemas.microsoft.com/office/drawing/2014/main" id="{4D435270-23AD-4E96-DD6A-E757BDA7F16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19994" y="1216459"/>
            <a:ext cx="5120890" cy="5120890"/>
          </a:xfrm>
          <a:prstGeom prst="rect">
            <a:avLst/>
          </a:prstGeom>
          <a:noFill/>
          <a:ln>
            <a:noFill/>
          </a:ln>
        </p:spPr>
      </p:pic>
      <p:sp>
        <p:nvSpPr>
          <p:cNvPr id="7" name="Rectángulo 6">
            <a:extLst>
              <a:ext uri="{FF2B5EF4-FFF2-40B4-BE49-F238E27FC236}">
                <a16:creationId xmlns:a16="http://schemas.microsoft.com/office/drawing/2014/main" id="{8C9ADD38-5EC1-9C7D-7F40-CEE6B81B18CE}"/>
              </a:ext>
            </a:extLst>
          </p:cNvPr>
          <p:cNvSpPr/>
          <p:nvPr/>
        </p:nvSpPr>
        <p:spPr>
          <a:xfrm>
            <a:off x="3870679" y="658535"/>
            <a:ext cx="4450642" cy="400110"/>
          </a:xfrm>
          <a:prstGeom prst="rect">
            <a:avLst/>
          </a:prstGeom>
          <a:noFill/>
        </p:spPr>
        <p:txBody>
          <a:bodyPr wrap="none" lIns="91440" tIns="45720" rIns="91440" bIns="45720">
            <a:spAutoFit/>
          </a:bodyPr>
          <a:lstStyle/>
          <a:p>
            <a:pPr algn="ctr"/>
            <a:r>
              <a:rPr lang="es-ES" sz="2000" b="0" cap="none" spc="0" dirty="0">
                <a:ln w="0"/>
                <a:solidFill>
                  <a:schemeClr val="accent1"/>
                </a:solidFill>
                <a:effectLst>
                  <a:outerShdw blurRad="38100" dist="25400" dir="5400000" algn="ctr" rotWithShape="0">
                    <a:srgbClr val="6E747A">
                      <a:alpha val="43000"/>
                    </a:srgbClr>
                  </a:outerShdw>
                </a:effectLst>
              </a:rPr>
              <a:t>¿CUÁL ES LA VOCACIÓN DE LA SDDE?</a:t>
            </a:r>
          </a:p>
        </p:txBody>
      </p:sp>
    </p:spTree>
    <p:extLst>
      <p:ext uri="{BB962C8B-B14F-4D97-AF65-F5344CB8AC3E}">
        <p14:creationId xmlns:p14="http://schemas.microsoft.com/office/powerpoint/2010/main" val="2412652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B071C-07AD-9090-7658-B0A8B9A41AE0}"/>
            </a:ext>
          </a:extLst>
        </p:cNvPr>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85E0EE10-AA09-ED98-A09C-BC2A4DCCE0D3}"/>
              </a:ext>
            </a:extLst>
          </p:cNvPr>
          <p:cNvGraphicFramePr>
            <a:graphicFrameLocks noGrp="1"/>
          </p:cNvGraphicFramePr>
          <p:nvPr>
            <p:extLst>
              <p:ext uri="{D42A27DB-BD31-4B8C-83A1-F6EECF244321}">
                <p14:modId xmlns:p14="http://schemas.microsoft.com/office/powerpoint/2010/main" val="3408186911"/>
              </p:ext>
            </p:extLst>
          </p:nvPr>
        </p:nvGraphicFramePr>
        <p:xfrm>
          <a:off x="636814" y="1038471"/>
          <a:ext cx="10918371" cy="5706240"/>
        </p:xfrm>
        <a:graphic>
          <a:graphicData uri="http://schemas.openxmlformats.org/drawingml/2006/table">
            <a:tbl>
              <a:tblPr firstRow="1" firstCol="1" bandRow="1">
                <a:tableStyleId>{5C22544A-7EE6-4342-B048-85BDC9FD1C3A}</a:tableStyleId>
              </a:tblPr>
              <a:tblGrid>
                <a:gridCol w="3031671">
                  <a:extLst>
                    <a:ext uri="{9D8B030D-6E8A-4147-A177-3AD203B41FA5}">
                      <a16:colId xmlns:a16="http://schemas.microsoft.com/office/drawing/2014/main" val="348573267"/>
                    </a:ext>
                  </a:extLst>
                </a:gridCol>
                <a:gridCol w="2628900">
                  <a:extLst>
                    <a:ext uri="{9D8B030D-6E8A-4147-A177-3AD203B41FA5}">
                      <a16:colId xmlns:a16="http://schemas.microsoft.com/office/drawing/2014/main" val="3269034129"/>
                    </a:ext>
                  </a:extLst>
                </a:gridCol>
                <a:gridCol w="2628900">
                  <a:extLst>
                    <a:ext uri="{9D8B030D-6E8A-4147-A177-3AD203B41FA5}">
                      <a16:colId xmlns:a16="http://schemas.microsoft.com/office/drawing/2014/main" val="3700137724"/>
                    </a:ext>
                  </a:extLst>
                </a:gridCol>
                <a:gridCol w="2628900">
                  <a:extLst>
                    <a:ext uri="{9D8B030D-6E8A-4147-A177-3AD203B41FA5}">
                      <a16:colId xmlns:a16="http://schemas.microsoft.com/office/drawing/2014/main" val="3736222242"/>
                    </a:ext>
                  </a:extLst>
                </a:gridCol>
              </a:tblGrid>
              <a:tr h="0">
                <a:tc>
                  <a:txBody>
                    <a:bodyPr/>
                    <a:lstStyle/>
                    <a:p>
                      <a:pPr algn="ctr">
                        <a:lnSpc>
                          <a:spcPct val="107000"/>
                        </a:lnSpc>
                        <a:spcAft>
                          <a:spcPts val="800"/>
                        </a:spcAft>
                        <a:buNone/>
                      </a:pPr>
                      <a:r>
                        <a:rPr lang="es-CO" sz="1100" kern="0">
                          <a:effectLst/>
                        </a:rPr>
                        <a:t>Año/Decreto</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Cambio Principal</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Motivación Principal</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Impacto en Estructura</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46756334"/>
                  </a:ext>
                </a:extLst>
              </a:tr>
              <a:tr h="0">
                <a:tc>
                  <a:txBody>
                    <a:bodyPr/>
                    <a:lstStyle/>
                    <a:p>
                      <a:pPr>
                        <a:lnSpc>
                          <a:spcPct val="107000"/>
                        </a:lnSpc>
                        <a:spcAft>
                          <a:spcPts val="800"/>
                        </a:spcAft>
                        <a:buNone/>
                      </a:pPr>
                      <a:r>
                        <a:rPr lang="es-CO" sz="1100" kern="0">
                          <a:effectLst/>
                        </a:rPr>
                        <a:t>2006 (Acuerdo 257 &amp; Decreto 552)</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Creación y estructura inicial: 17 funciones básicas, Despacho, Subsecretaría, Dependencias   de Competitividad, Formación Empresarial, Estudios, Economía Rural, Turismo y Gestión Corporativa.</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Centralizar políticas económicas para competitividad y empleo en un Bogotá en recuperación postconflicto armado.</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dirty="0">
                          <a:effectLst/>
                        </a:rPr>
                        <a:t>~209 funciones detalladas (incluyendo subfunciones); enfoque amplio en turismo y ruralidad.</a:t>
                      </a:r>
                      <a:endParaRPr lang="es-CO"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976822421"/>
                  </a:ext>
                </a:extLst>
              </a:tr>
              <a:tr h="0">
                <a:tc>
                  <a:txBody>
                    <a:bodyPr/>
                    <a:lstStyle/>
                    <a:p>
                      <a:pPr>
                        <a:lnSpc>
                          <a:spcPct val="107000"/>
                        </a:lnSpc>
                        <a:spcAft>
                          <a:spcPts val="800"/>
                        </a:spcAft>
                        <a:buNone/>
                      </a:pPr>
                      <a:r>
                        <a:rPr lang="es-CO" sz="1100" kern="0">
                          <a:effectLst/>
                        </a:rPr>
                        <a:t>2007 (Decreto 91)</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Supresión de Dirección de Turismo (transferida al IDT); ajustes en funciones de desarrollo sostenible.</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Especialización sectorial para eficiencia; turismo como prioridad independiente.</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dirty="0">
                          <a:effectLst/>
                        </a:rPr>
                        <a:t>Reducción de funciones; mayor foco en industria, agro y comercio.</a:t>
                      </a:r>
                      <a:endParaRPr lang="es-CO"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47781976"/>
                  </a:ext>
                </a:extLst>
              </a:tr>
              <a:tr h="0">
                <a:tc>
                  <a:txBody>
                    <a:bodyPr/>
                    <a:lstStyle/>
                    <a:p>
                      <a:pPr>
                        <a:lnSpc>
                          <a:spcPct val="107000"/>
                        </a:lnSpc>
                        <a:spcAft>
                          <a:spcPts val="800"/>
                        </a:spcAft>
                        <a:buNone/>
                      </a:pPr>
                      <a:r>
                        <a:rPr lang="es-CO" sz="1100" kern="0">
                          <a:effectLst/>
                        </a:rPr>
                        <a:t>2007 (Decreto 342)</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Cambio de nombre y funciones de Subsecretaría a "Desarrollo Económico y Control Disciplinario".</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Integrar control interno para mayor seguimiento y precisión de la gestión.</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Fortalecimiento administrativo sin alterar núcleo productivo.</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315391315"/>
                  </a:ext>
                </a:extLst>
              </a:tr>
              <a:tr h="0">
                <a:tc>
                  <a:txBody>
                    <a:bodyPr/>
                    <a:lstStyle/>
                    <a:p>
                      <a:pPr>
                        <a:lnSpc>
                          <a:spcPct val="107000"/>
                        </a:lnSpc>
                        <a:spcAft>
                          <a:spcPts val="800"/>
                        </a:spcAft>
                        <a:buNone/>
                      </a:pPr>
                      <a:r>
                        <a:rPr lang="es-CO" sz="1100" kern="0">
                          <a:effectLst/>
                        </a:rPr>
                        <a:t>2008 (Decreto 35)</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Adecuación de la  sección Administrativa (8 funciones nuevas).</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Responder a necesidades de gestión interna post-creación.</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Adición de soporte logístico. </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933321886"/>
                  </a:ext>
                </a:extLst>
              </a:tr>
              <a:tr h="0">
                <a:tc>
                  <a:txBody>
                    <a:bodyPr/>
                    <a:lstStyle/>
                    <a:p>
                      <a:pPr>
                        <a:lnSpc>
                          <a:spcPct val="107000"/>
                        </a:lnSpc>
                        <a:spcAft>
                          <a:spcPts val="800"/>
                        </a:spcAft>
                        <a:buNone/>
                      </a:pPr>
                      <a:r>
                        <a:rPr lang="es-CO" sz="1100" kern="0">
                          <a:effectLst/>
                        </a:rPr>
                        <a:t>2010 (Decreto 375)</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Modificaciones a Oficina de Planeación; creación de  </a:t>
                      </a:r>
                      <a:r>
                        <a:rPr lang="es-CO" sz="1200" kern="0">
                          <a:effectLst/>
                        </a:rPr>
                        <a:t>Subdirección </a:t>
                      </a:r>
                      <a:r>
                        <a:rPr lang="es-CO" sz="1100" kern="0">
                          <a:effectLst/>
                        </a:rPr>
                        <a:t>de Informática y Sistemas.</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Modernización tecnológica y alineación con NTCGP 1000 (gestión de calidad).</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Enfoque en TI para racionalización; ~25 funciones agregadas en soporte.</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138385346"/>
                  </a:ext>
                </a:extLst>
              </a:tr>
              <a:tr h="0">
                <a:tc>
                  <a:txBody>
                    <a:bodyPr/>
                    <a:lstStyle/>
                    <a:p>
                      <a:pPr>
                        <a:lnSpc>
                          <a:spcPct val="107000"/>
                        </a:lnSpc>
                        <a:spcAft>
                          <a:spcPts val="800"/>
                        </a:spcAft>
                        <a:buNone/>
                      </a:pPr>
                      <a:r>
                        <a:rPr lang="es-CO" sz="1100" kern="0" dirty="0">
                          <a:solidFill>
                            <a:srgbClr val="FFFF00"/>
                          </a:solidFill>
                          <a:effectLst/>
                        </a:rPr>
                        <a:t>2016 (Decreto 437)</a:t>
                      </a:r>
                      <a:endParaRPr lang="es-CO" sz="2000" kern="100" dirty="0">
                        <a:solidFill>
                          <a:srgbClr val="FFFF00"/>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Rediseño integral y completo de la entidad: Nuevas dependencias  (erg., Innovación, Internacionalización); ajustes en ruralidad y empleo.</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Actualizar el funcionamiento y la operación de la SDDE de conformidad con las nuevas políticas de empoderamiento y productividad económica</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dirty="0">
                          <a:effectLst/>
                        </a:rPr>
                        <a:t>Aumento a ~35 funciones clave; énfasis en inclusión e innovación. Reformula el funcionamiento de la SDDE. </a:t>
                      </a:r>
                      <a:endParaRPr lang="es-CO"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26627848"/>
                  </a:ext>
                </a:extLst>
              </a:tr>
              <a:tr h="0">
                <a:tc>
                  <a:txBody>
                    <a:bodyPr/>
                    <a:lstStyle/>
                    <a:p>
                      <a:pPr>
                        <a:lnSpc>
                          <a:spcPct val="107000"/>
                        </a:lnSpc>
                        <a:spcAft>
                          <a:spcPts val="800"/>
                        </a:spcAft>
                        <a:buNone/>
                      </a:pPr>
                      <a:r>
                        <a:rPr lang="es-CO" sz="1100" kern="0">
                          <a:effectLst/>
                        </a:rPr>
                        <a:t>2021 (Decretos 314 &amp; 443)</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Ajustes menores en   unidades funcionales  de empleo y financiamiento.</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Alineación con Plan de Desarrollo 2020-2024 ("Un Nuevo Contrato Social").</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Refuerzo en formalización post-pandemia; sin cambios estructurales mayores.</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565681029"/>
                  </a:ext>
                </a:extLst>
              </a:tr>
              <a:tr h="0">
                <a:tc>
                  <a:txBody>
                    <a:bodyPr/>
                    <a:lstStyle/>
                    <a:p>
                      <a:pPr>
                        <a:lnSpc>
                          <a:spcPct val="107000"/>
                        </a:lnSpc>
                        <a:spcAft>
                          <a:spcPts val="800"/>
                        </a:spcAft>
                        <a:buNone/>
                      </a:pPr>
                      <a:r>
                        <a:rPr lang="es-CO" sz="1100" kern="0">
                          <a:effectLst/>
                        </a:rPr>
                        <a:t>2023 (Decreto 100)</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Actualizaciones en políticas de CTI y bancarización.</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Respuesta a recuperación económica post-COVID y ODS.</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Integración digital; ~40 funciones actuales.</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618305666"/>
                  </a:ext>
                </a:extLst>
              </a:tr>
              <a:tr h="0">
                <a:tc>
                  <a:txBody>
                    <a:bodyPr/>
                    <a:lstStyle/>
                    <a:p>
                      <a:pPr>
                        <a:lnSpc>
                          <a:spcPct val="107000"/>
                        </a:lnSpc>
                        <a:spcAft>
                          <a:spcPts val="800"/>
                        </a:spcAft>
                        <a:buNone/>
                      </a:pPr>
                      <a:r>
                        <a:rPr lang="es-CO" sz="1100" kern="0" dirty="0">
                          <a:effectLst/>
                        </a:rPr>
                        <a:t>2025 (Organigrama vigente)</a:t>
                      </a:r>
                      <a:endParaRPr lang="es-CO"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a:effectLst/>
                        </a:rPr>
                        <a:t>Estructura con 5 Oficinas Asesoras, Dirección de Gestión Corporativa, Subsecretaría, y 4 Dependencias   principales (Competitividad, Desarrollo Empresarial, Estudios, Economía Rural).</a:t>
                      </a:r>
                      <a:endParaRPr lang="es-CO" sz="2000" kern="10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dirty="0">
                          <a:effectLst/>
                        </a:rPr>
                        <a:t>Alineación con Plan de Desarrollo 2024-2027 ("Bogotá Camina Segura").</a:t>
                      </a:r>
                      <a:endParaRPr lang="es-CO"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gn="just">
                        <a:lnSpc>
                          <a:spcPct val="107000"/>
                        </a:lnSpc>
                        <a:spcAft>
                          <a:spcPts val="800"/>
                        </a:spcAft>
                        <a:buNone/>
                      </a:pPr>
                      <a:r>
                        <a:rPr lang="es-CO" sz="1100" kern="0" dirty="0">
                          <a:effectLst/>
                        </a:rPr>
                        <a:t>Enfoque en productividad, inclusión financiera y sostenibilidad.</a:t>
                      </a:r>
                      <a:endParaRPr lang="es-CO"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424945195"/>
                  </a:ext>
                </a:extLst>
              </a:tr>
            </a:tbl>
          </a:graphicData>
        </a:graphic>
      </p:graphicFrame>
      <p:sp>
        <p:nvSpPr>
          <p:cNvPr id="4" name="Rectángulo 3">
            <a:extLst>
              <a:ext uri="{FF2B5EF4-FFF2-40B4-BE49-F238E27FC236}">
                <a16:creationId xmlns:a16="http://schemas.microsoft.com/office/drawing/2014/main" id="{507F1DD1-1F02-09ED-9AEE-72F4DA6F1E00}"/>
              </a:ext>
            </a:extLst>
          </p:cNvPr>
          <p:cNvSpPr/>
          <p:nvPr/>
        </p:nvSpPr>
        <p:spPr>
          <a:xfrm>
            <a:off x="4031597" y="540000"/>
            <a:ext cx="4663521" cy="400110"/>
          </a:xfrm>
          <a:prstGeom prst="rect">
            <a:avLst/>
          </a:prstGeom>
          <a:noFill/>
        </p:spPr>
        <p:txBody>
          <a:bodyPr wrap="none" lIns="91440" tIns="45720" rIns="91440" bIns="45720">
            <a:spAutoFit/>
          </a:bodyPr>
          <a:lstStyle/>
          <a:p>
            <a:pPr algn="ctr"/>
            <a:r>
              <a:rPr lang="es-ES" sz="2000" b="0" cap="none" spc="0" dirty="0">
                <a:ln w="0"/>
                <a:solidFill>
                  <a:schemeClr val="accent1"/>
                </a:solidFill>
                <a:effectLst>
                  <a:outerShdw blurRad="38100" dist="25400" dir="5400000" algn="ctr" rotWithShape="0">
                    <a:srgbClr val="6E747A">
                      <a:alpha val="43000"/>
                    </a:srgbClr>
                  </a:outerShdw>
                </a:effectLst>
              </a:rPr>
              <a:t>EVOLUCIÓN ESTRUCTURAL DE LA SDDE</a:t>
            </a:r>
          </a:p>
        </p:txBody>
      </p:sp>
      <p:sp>
        <p:nvSpPr>
          <p:cNvPr id="5" name="Rectángulo: esquinas redondeadas 4">
            <a:extLst>
              <a:ext uri="{FF2B5EF4-FFF2-40B4-BE49-F238E27FC236}">
                <a16:creationId xmlns:a16="http://schemas.microsoft.com/office/drawing/2014/main" id="{09F60E99-EBE1-FC31-5A71-5830057CC941}"/>
              </a:ext>
            </a:extLst>
          </p:cNvPr>
          <p:cNvSpPr/>
          <p:nvPr/>
        </p:nvSpPr>
        <p:spPr>
          <a:xfrm>
            <a:off x="1422987" y="0"/>
            <a:ext cx="9022743"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2000" b="1" dirty="0">
                <a:solidFill>
                  <a:schemeClr val="tx1"/>
                </a:solidFill>
              </a:rPr>
              <a:t>2. DIAGNÓSTICO JURÍDICO DE LA EVOLUCIÓN ESTRUCTURAL DE LA SDDE</a:t>
            </a:r>
          </a:p>
        </p:txBody>
      </p:sp>
      <p:pic>
        <p:nvPicPr>
          <p:cNvPr id="2" name="Imagen 1" descr="Texto&#10;&#10;El contenido generado por IA puede ser incorrecto.">
            <a:extLst>
              <a:ext uri="{FF2B5EF4-FFF2-40B4-BE49-F238E27FC236}">
                <a16:creationId xmlns:a16="http://schemas.microsoft.com/office/drawing/2014/main" id="{7AC0CA8E-4B67-CDE1-170D-B54844500D39}"/>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6" name="Imagen 5" descr="Un dibujo con letras&#10;&#10;El contenido generado por IA puede ser incorrecto.">
            <a:extLst>
              <a:ext uri="{FF2B5EF4-FFF2-40B4-BE49-F238E27FC236}">
                <a16:creationId xmlns:a16="http://schemas.microsoft.com/office/drawing/2014/main" id="{98F4ECC9-E347-BBA8-E655-E1470CA3B660}"/>
              </a:ext>
            </a:extLst>
          </p:cNvPr>
          <p:cNvPicPr>
            <a:picLocks noChangeAspect="1"/>
          </p:cNvPicPr>
          <p:nvPr/>
        </p:nvPicPr>
        <p:blipFill>
          <a:blip r:embed="rId3"/>
          <a:stretch>
            <a:fillRect/>
          </a:stretch>
        </p:blipFill>
        <p:spPr>
          <a:xfrm>
            <a:off x="11091922" y="6268479"/>
            <a:ext cx="1028843" cy="519185"/>
          </a:xfrm>
          <a:prstGeom prst="rect">
            <a:avLst/>
          </a:prstGeom>
        </p:spPr>
      </p:pic>
    </p:spTree>
    <p:extLst>
      <p:ext uri="{BB962C8B-B14F-4D97-AF65-F5344CB8AC3E}">
        <p14:creationId xmlns:p14="http://schemas.microsoft.com/office/powerpoint/2010/main" val="2714331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4A2C1-5D1A-BC1E-F60D-C3CAED653D9D}"/>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8AF90B1E-43AC-7F98-F80F-A6952394C9E0}"/>
              </a:ext>
            </a:extLst>
          </p:cNvPr>
          <p:cNvGrpSpPr/>
          <p:nvPr/>
        </p:nvGrpSpPr>
        <p:grpSpPr>
          <a:xfrm>
            <a:off x="2689803" y="1899945"/>
            <a:ext cx="4015129" cy="3660477"/>
            <a:chOff x="302777" y="3515038"/>
            <a:chExt cx="2598370" cy="1913848"/>
          </a:xfrm>
        </p:grpSpPr>
        <p:grpSp>
          <p:nvGrpSpPr>
            <p:cNvPr id="28" name="Google Shape;8091;p55">
              <a:extLst>
                <a:ext uri="{FF2B5EF4-FFF2-40B4-BE49-F238E27FC236}">
                  <a16:creationId xmlns:a16="http://schemas.microsoft.com/office/drawing/2014/main" id="{06467BF2-1181-8D4E-EF40-BF405FD2949E}"/>
                </a:ext>
              </a:extLst>
            </p:cNvPr>
            <p:cNvGrpSpPr/>
            <p:nvPr/>
          </p:nvGrpSpPr>
          <p:grpSpPr>
            <a:xfrm rot="5400000">
              <a:off x="1038599" y="3048877"/>
              <a:ext cx="1078366" cy="2080945"/>
              <a:chOff x="844912" y="1819635"/>
              <a:chExt cx="329836" cy="510016"/>
            </a:xfrm>
            <a:solidFill>
              <a:schemeClr val="accent1"/>
            </a:solidFill>
          </p:grpSpPr>
          <p:sp>
            <p:nvSpPr>
              <p:cNvPr id="32" name="Google Shape;8092;p55">
                <a:extLst>
                  <a:ext uri="{FF2B5EF4-FFF2-40B4-BE49-F238E27FC236}">
                    <a16:creationId xmlns:a16="http://schemas.microsoft.com/office/drawing/2014/main" id="{91727177-41D1-470F-7C6E-5DC78EEEDEA3}"/>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grp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8093;p55">
                <a:extLst>
                  <a:ext uri="{FF2B5EF4-FFF2-40B4-BE49-F238E27FC236}">
                    <a16:creationId xmlns:a16="http://schemas.microsoft.com/office/drawing/2014/main" id="{9088888D-0BE5-29E5-F6C0-B6C917FF666B}"/>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grp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8094;p55">
                <a:extLst>
                  <a:ext uri="{FF2B5EF4-FFF2-40B4-BE49-F238E27FC236}">
                    <a16:creationId xmlns:a16="http://schemas.microsoft.com/office/drawing/2014/main" id="{D1E8CA22-6871-0CAF-C28D-AF7D7F2AAE5B}"/>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grp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8095;p55">
                <a:extLst>
                  <a:ext uri="{FF2B5EF4-FFF2-40B4-BE49-F238E27FC236}">
                    <a16:creationId xmlns:a16="http://schemas.microsoft.com/office/drawing/2014/main" id="{7F1E28D6-B9D3-6756-1A87-5AC9599B6F7F}"/>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8096;p55">
                <a:extLst>
                  <a:ext uri="{FF2B5EF4-FFF2-40B4-BE49-F238E27FC236}">
                    <a16:creationId xmlns:a16="http://schemas.microsoft.com/office/drawing/2014/main" id="{3EF18A41-2557-89FD-63EA-C9A6BA745D86}"/>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8097;p55">
                <a:extLst>
                  <a:ext uri="{FF2B5EF4-FFF2-40B4-BE49-F238E27FC236}">
                    <a16:creationId xmlns:a16="http://schemas.microsoft.com/office/drawing/2014/main" id="{99468A7B-AD02-BA76-454E-C3A8C7D8ABB1}"/>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9" name="Rectángulo 28">
              <a:extLst>
                <a:ext uri="{FF2B5EF4-FFF2-40B4-BE49-F238E27FC236}">
                  <a16:creationId xmlns:a16="http://schemas.microsoft.com/office/drawing/2014/main" id="{E506E43D-CCC8-E192-5DBE-6CB0997EB1FE}"/>
                </a:ext>
              </a:extLst>
            </p:cNvPr>
            <p:cNvSpPr/>
            <p:nvPr/>
          </p:nvSpPr>
          <p:spPr>
            <a:xfrm>
              <a:off x="1236987" y="3515038"/>
              <a:ext cx="678412" cy="4843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Rectángulo 29">
              <a:extLst>
                <a:ext uri="{FF2B5EF4-FFF2-40B4-BE49-F238E27FC236}">
                  <a16:creationId xmlns:a16="http://schemas.microsoft.com/office/drawing/2014/main" id="{06743FEE-A1F1-7B64-7371-DABB03715BEB}"/>
                </a:ext>
              </a:extLst>
            </p:cNvPr>
            <p:cNvSpPr/>
            <p:nvPr/>
          </p:nvSpPr>
          <p:spPr>
            <a:xfrm>
              <a:off x="302777" y="4944521"/>
              <a:ext cx="678412" cy="484365"/>
            </a:xfrm>
            <a:prstGeom prst="rect">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1" name="Rectángulo 30">
              <a:extLst>
                <a:ext uri="{FF2B5EF4-FFF2-40B4-BE49-F238E27FC236}">
                  <a16:creationId xmlns:a16="http://schemas.microsoft.com/office/drawing/2014/main" id="{2B505487-26FC-80E9-3674-C994823561A6}"/>
                </a:ext>
              </a:extLst>
            </p:cNvPr>
            <p:cNvSpPr/>
            <p:nvPr/>
          </p:nvSpPr>
          <p:spPr>
            <a:xfrm>
              <a:off x="2222735" y="4944521"/>
              <a:ext cx="678412" cy="484365"/>
            </a:xfrm>
            <a:prstGeom prst="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38" name="CuadroTexto 37">
            <a:extLst>
              <a:ext uri="{FF2B5EF4-FFF2-40B4-BE49-F238E27FC236}">
                <a16:creationId xmlns:a16="http://schemas.microsoft.com/office/drawing/2014/main" id="{C1BFE22B-748E-A0D9-A093-67833369B37D}"/>
              </a:ext>
            </a:extLst>
          </p:cNvPr>
          <p:cNvSpPr txBox="1"/>
          <p:nvPr/>
        </p:nvSpPr>
        <p:spPr>
          <a:xfrm>
            <a:off x="2166693" y="988721"/>
            <a:ext cx="7119257" cy="400110"/>
          </a:xfrm>
          <a:prstGeom prst="rect">
            <a:avLst/>
          </a:prstGeom>
          <a:noFill/>
        </p:spPr>
        <p:txBody>
          <a:bodyPr wrap="square" rtlCol="0">
            <a:spAutoFit/>
          </a:bodyPr>
          <a:lstStyle/>
          <a:p>
            <a:pPr algn="ctr"/>
            <a:r>
              <a:rPr lang="es-CO" sz="2000" dirty="0">
                <a:ln w="0"/>
                <a:solidFill>
                  <a:schemeClr val="accent1"/>
                </a:solidFill>
                <a:effectLst>
                  <a:outerShdw blurRad="38100" dist="25400" dir="5400000" algn="ctr" rotWithShape="0">
                    <a:srgbClr val="6E747A">
                      <a:alpha val="43000"/>
                    </a:srgbClr>
                  </a:outerShdw>
                </a:effectLst>
              </a:rPr>
              <a:t>¿ CUÁL ES LA REGLA DE UNA ADSCRIPCIÓN?</a:t>
            </a:r>
          </a:p>
        </p:txBody>
      </p:sp>
      <p:grpSp>
        <p:nvGrpSpPr>
          <p:cNvPr id="45" name="Grupo 44">
            <a:extLst>
              <a:ext uri="{FF2B5EF4-FFF2-40B4-BE49-F238E27FC236}">
                <a16:creationId xmlns:a16="http://schemas.microsoft.com/office/drawing/2014/main" id="{4E249D17-E55A-6710-33EB-8F4B3B8E9727}"/>
              </a:ext>
            </a:extLst>
          </p:cNvPr>
          <p:cNvGrpSpPr/>
          <p:nvPr/>
        </p:nvGrpSpPr>
        <p:grpSpPr>
          <a:xfrm>
            <a:off x="5409478" y="1899945"/>
            <a:ext cx="5094570" cy="923330"/>
            <a:chOff x="6346316" y="1913008"/>
            <a:chExt cx="5094570" cy="923330"/>
          </a:xfrm>
        </p:grpSpPr>
        <p:cxnSp>
          <p:nvCxnSpPr>
            <p:cNvPr id="40" name="Conector recto de flecha 39">
              <a:extLst>
                <a:ext uri="{FF2B5EF4-FFF2-40B4-BE49-F238E27FC236}">
                  <a16:creationId xmlns:a16="http://schemas.microsoft.com/office/drawing/2014/main" id="{BCC8D24D-BC7E-9098-B5B2-BCCEBEC7E47C}"/>
                </a:ext>
              </a:extLst>
            </p:cNvPr>
            <p:cNvCxnSpPr/>
            <p:nvPr/>
          </p:nvCxnSpPr>
          <p:spPr>
            <a:xfrm>
              <a:off x="6346316" y="2350015"/>
              <a:ext cx="271059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3" name="CuadroTexto 42">
              <a:extLst>
                <a:ext uri="{FF2B5EF4-FFF2-40B4-BE49-F238E27FC236}">
                  <a16:creationId xmlns:a16="http://schemas.microsoft.com/office/drawing/2014/main" id="{4DA61207-1188-3649-EEEB-52F114499A25}"/>
                </a:ext>
              </a:extLst>
            </p:cNvPr>
            <p:cNvSpPr txBox="1"/>
            <p:nvPr/>
          </p:nvSpPr>
          <p:spPr>
            <a:xfrm>
              <a:off x="9165771" y="1913008"/>
              <a:ext cx="2275115" cy="923330"/>
            </a:xfrm>
            <a:prstGeom prst="rect">
              <a:avLst/>
            </a:prstGeom>
            <a:noFill/>
          </p:spPr>
          <p:txBody>
            <a:bodyPr wrap="square" rtlCol="0">
              <a:spAutoFit/>
            </a:bodyPr>
            <a:lstStyle/>
            <a:p>
              <a:r>
                <a:rPr lang="es-CO" dirty="0"/>
                <a:t>La cabeza Formula y Emite lineamentos estratégicos</a:t>
              </a:r>
            </a:p>
          </p:txBody>
        </p:sp>
      </p:grpSp>
      <p:grpSp>
        <p:nvGrpSpPr>
          <p:cNvPr id="46" name="Grupo 45">
            <a:extLst>
              <a:ext uri="{FF2B5EF4-FFF2-40B4-BE49-F238E27FC236}">
                <a16:creationId xmlns:a16="http://schemas.microsoft.com/office/drawing/2014/main" id="{B529DE4B-7C03-F38B-9145-177657E3CE36}"/>
              </a:ext>
            </a:extLst>
          </p:cNvPr>
          <p:cNvGrpSpPr/>
          <p:nvPr/>
        </p:nvGrpSpPr>
        <p:grpSpPr>
          <a:xfrm>
            <a:off x="6873430" y="4743843"/>
            <a:ext cx="3182008" cy="1200329"/>
            <a:chOff x="7859430" y="4773064"/>
            <a:chExt cx="4038656" cy="1200329"/>
          </a:xfrm>
        </p:grpSpPr>
        <p:cxnSp>
          <p:nvCxnSpPr>
            <p:cNvPr id="41" name="Conector recto de flecha 40">
              <a:extLst>
                <a:ext uri="{FF2B5EF4-FFF2-40B4-BE49-F238E27FC236}">
                  <a16:creationId xmlns:a16="http://schemas.microsoft.com/office/drawing/2014/main" id="{8228F6CC-EB30-4CA7-2DA5-F824480EC82F}"/>
                </a:ext>
              </a:extLst>
            </p:cNvPr>
            <p:cNvCxnSpPr>
              <a:cxnSpLocks/>
            </p:cNvCxnSpPr>
            <p:nvPr/>
          </p:nvCxnSpPr>
          <p:spPr>
            <a:xfrm>
              <a:off x="7859430" y="5234729"/>
              <a:ext cx="1582263"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4" name="CuadroTexto 43">
              <a:extLst>
                <a:ext uri="{FF2B5EF4-FFF2-40B4-BE49-F238E27FC236}">
                  <a16:creationId xmlns:a16="http://schemas.microsoft.com/office/drawing/2014/main" id="{AF5D802A-9392-5BAD-F1AC-B00E437BB1B6}"/>
                </a:ext>
              </a:extLst>
            </p:cNvPr>
            <p:cNvSpPr txBox="1"/>
            <p:nvPr/>
          </p:nvSpPr>
          <p:spPr>
            <a:xfrm>
              <a:off x="9622971" y="4773064"/>
              <a:ext cx="2275115" cy="1200329"/>
            </a:xfrm>
            <a:prstGeom prst="rect">
              <a:avLst/>
            </a:prstGeom>
            <a:noFill/>
          </p:spPr>
          <p:txBody>
            <a:bodyPr wrap="square" rtlCol="0">
              <a:spAutoFit/>
            </a:bodyPr>
            <a:lstStyle/>
            <a:p>
              <a:r>
                <a:rPr lang="es-CO" dirty="0"/>
                <a:t>La adscrita jerárquica inferior implementa y ejecuta</a:t>
              </a:r>
            </a:p>
          </p:txBody>
        </p:sp>
      </p:grpSp>
      <p:sp>
        <p:nvSpPr>
          <p:cNvPr id="2" name="Rectángulo: esquinas redondeadas 1">
            <a:extLst>
              <a:ext uri="{FF2B5EF4-FFF2-40B4-BE49-F238E27FC236}">
                <a16:creationId xmlns:a16="http://schemas.microsoft.com/office/drawing/2014/main" id="{A8E58F95-2512-2255-E102-EF3FB2E7B154}"/>
              </a:ext>
            </a:extLst>
          </p:cNvPr>
          <p:cNvSpPr/>
          <p:nvPr/>
        </p:nvSpPr>
        <p:spPr>
          <a:xfrm>
            <a:off x="1216550" y="118535"/>
            <a:ext cx="8838888"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3. ANÁLISIS DE LA ESTRUCTURA ACTUAL DE LA SDDE</a:t>
            </a:r>
          </a:p>
        </p:txBody>
      </p:sp>
      <p:pic>
        <p:nvPicPr>
          <p:cNvPr id="5" name="Imagen 4" descr="Texto&#10;&#10;El contenido generado por IA puede ser incorrecto.">
            <a:extLst>
              <a:ext uri="{FF2B5EF4-FFF2-40B4-BE49-F238E27FC236}">
                <a16:creationId xmlns:a16="http://schemas.microsoft.com/office/drawing/2014/main" id="{4D35D5EB-8C75-6570-BAA9-0747814E80BE}"/>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6" name="Imagen 5" descr="Un dibujo con letras&#10;&#10;El contenido generado por IA puede ser incorrecto.">
            <a:extLst>
              <a:ext uri="{FF2B5EF4-FFF2-40B4-BE49-F238E27FC236}">
                <a16:creationId xmlns:a16="http://schemas.microsoft.com/office/drawing/2014/main" id="{D4722E56-DF02-0684-99B3-BD8B87888191}"/>
              </a:ext>
            </a:extLst>
          </p:cNvPr>
          <p:cNvPicPr>
            <a:picLocks noChangeAspect="1"/>
          </p:cNvPicPr>
          <p:nvPr/>
        </p:nvPicPr>
        <p:blipFill>
          <a:blip r:embed="rId3"/>
          <a:stretch>
            <a:fillRect/>
          </a:stretch>
        </p:blipFill>
        <p:spPr>
          <a:xfrm>
            <a:off x="11091922" y="6268479"/>
            <a:ext cx="1028843" cy="519185"/>
          </a:xfrm>
          <a:prstGeom prst="rect">
            <a:avLst/>
          </a:prstGeom>
        </p:spPr>
      </p:pic>
    </p:spTree>
    <p:extLst>
      <p:ext uri="{BB962C8B-B14F-4D97-AF65-F5344CB8AC3E}">
        <p14:creationId xmlns:p14="http://schemas.microsoft.com/office/powerpoint/2010/main" val="992540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41653-6E13-C174-0740-13A4FC46AAB0}"/>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25A356C8-AC84-086B-9818-8C5E81DE1368}"/>
              </a:ext>
            </a:extLst>
          </p:cNvPr>
          <p:cNvSpPr/>
          <p:nvPr/>
        </p:nvSpPr>
        <p:spPr>
          <a:xfrm>
            <a:off x="3115312" y="829453"/>
            <a:ext cx="5229444" cy="400110"/>
          </a:xfrm>
          <a:prstGeom prst="rect">
            <a:avLst/>
          </a:prstGeom>
          <a:noFill/>
        </p:spPr>
        <p:txBody>
          <a:bodyPr wrap="none" lIns="91440" tIns="45720" rIns="91440" bIns="45720">
            <a:spAutoFit/>
          </a:bodyPr>
          <a:lstStyle/>
          <a:p>
            <a:pPr algn="ctr"/>
            <a:r>
              <a:rPr lang="es-CO" sz="2000" b="0" cap="none" spc="0" dirty="0">
                <a:ln w="0"/>
                <a:solidFill>
                  <a:schemeClr val="accent1"/>
                </a:solidFill>
                <a:effectLst>
                  <a:outerShdw blurRad="38100" dist="25400" dir="5400000" algn="ctr" rotWithShape="0">
                    <a:srgbClr val="6E747A">
                      <a:alpha val="43000"/>
                    </a:srgbClr>
                  </a:outerShdw>
                </a:effectLst>
              </a:rPr>
              <a:t>OPERATIVIDAD RESPECTO A LA ESTRUCTURA</a:t>
            </a:r>
            <a:endParaRPr lang="es-ES" sz="2000" b="0" cap="none" spc="0" dirty="0">
              <a:ln w="0"/>
              <a:solidFill>
                <a:schemeClr val="accent1"/>
              </a:solidFill>
              <a:effectLst>
                <a:outerShdw blurRad="38100" dist="25400" dir="5400000" algn="ctr" rotWithShape="0">
                  <a:srgbClr val="6E747A">
                    <a:alpha val="43000"/>
                  </a:srgbClr>
                </a:outerShdw>
              </a:effectLst>
            </a:endParaRPr>
          </a:p>
        </p:txBody>
      </p:sp>
      <p:pic>
        <p:nvPicPr>
          <p:cNvPr id="4" name="Imagen 3" descr="Interfaz de usuario gráfica, Texto, Aplicación, Correo electrónico&#10;&#10;El contenido generado por IA puede ser incorrecto.">
            <a:extLst>
              <a:ext uri="{FF2B5EF4-FFF2-40B4-BE49-F238E27FC236}">
                <a16:creationId xmlns:a16="http://schemas.microsoft.com/office/drawing/2014/main" id="{D512D06C-4002-0A4C-962E-02E758160A32}"/>
              </a:ext>
            </a:extLst>
          </p:cNvPr>
          <p:cNvPicPr>
            <a:picLocks noChangeAspect="1"/>
          </p:cNvPicPr>
          <p:nvPr/>
        </p:nvPicPr>
        <p:blipFill>
          <a:blip r:embed="rId2"/>
          <a:stretch>
            <a:fillRect/>
          </a:stretch>
        </p:blipFill>
        <p:spPr>
          <a:xfrm>
            <a:off x="3115312" y="1316736"/>
            <a:ext cx="5961375" cy="5461619"/>
          </a:xfrm>
          <a:prstGeom prst="rect">
            <a:avLst/>
          </a:prstGeom>
        </p:spPr>
      </p:pic>
      <p:sp>
        <p:nvSpPr>
          <p:cNvPr id="3" name="Rectángulo: esquinas redondeadas 2">
            <a:extLst>
              <a:ext uri="{FF2B5EF4-FFF2-40B4-BE49-F238E27FC236}">
                <a16:creationId xmlns:a16="http://schemas.microsoft.com/office/drawing/2014/main" id="{4EEDF559-7553-3D34-48CD-DE50BA500758}"/>
              </a:ext>
            </a:extLst>
          </p:cNvPr>
          <p:cNvSpPr/>
          <p:nvPr/>
        </p:nvSpPr>
        <p:spPr>
          <a:xfrm>
            <a:off x="1216550" y="118535"/>
            <a:ext cx="8838888"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3. ANÁLISIS DE LA ESTRUCTURA ACTUAL DE LA SDDE</a:t>
            </a:r>
          </a:p>
        </p:txBody>
      </p:sp>
      <p:pic>
        <p:nvPicPr>
          <p:cNvPr id="5" name="Imagen 4" descr="Texto&#10;&#10;El contenido generado por IA puede ser incorrecto.">
            <a:extLst>
              <a:ext uri="{FF2B5EF4-FFF2-40B4-BE49-F238E27FC236}">
                <a16:creationId xmlns:a16="http://schemas.microsoft.com/office/drawing/2014/main" id="{2D1BCE4D-7178-E8AC-43D3-E66D2EA99E31}"/>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6" name="Imagen 5" descr="Un dibujo con letras&#10;&#10;El contenido generado por IA puede ser incorrecto.">
            <a:extLst>
              <a:ext uri="{FF2B5EF4-FFF2-40B4-BE49-F238E27FC236}">
                <a16:creationId xmlns:a16="http://schemas.microsoft.com/office/drawing/2014/main" id="{8BE4B67F-0604-3116-250B-235A5DFDBE97}"/>
              </a:ext>
            </a:extLst>
          </p:cNvPr>
          <p:cNvPicPr>
            <a:picLocks noChangeAspect="1"/>
          </p:cNvPicPr>
          <p:nvPr/>
        </p:nvPicPr>
        <p:blipFill>
          <a:blip r:embed="rId4"/>
          <a:stretch>
            <a:fillRect/>
          </a:stretch>
        </p:blipFill>
        <p:spPr>
          <a:xfrm>
            <a:off x="11091922" y="6268479"/>
            <a:ext cx="1028843" cy="519185"/>
          </a:xfrm>
          <a:prstGeom prst="rect">
            <a:avLst/>
          </a:prstGeom>
        </p:spPr>
      </p:pic>
    </p:spTree>
    <p:extLst>
      <p:ext uri="{BB962C8B-B14F-4D97-AF65-F5344CB8AC3E}">
        <p14:creationId xmlns:p14="http://schemas.microsoft.com/office/powerpoint/2010/main" val="915445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B92F7-E02E-452D-8EE4-EB9D488219EA}"/>
            </a:ext>
          </a:extLst>
        </p:cNvPr>
        <p:cNvGrpSpPr/>
        <p:nvPr/>
      </p:nvGrpSpPr>
      <p:grpSpPr>
        <a:xfrm>
          <a:off x="0" y="0"/>
          <a:ext cx="0" cy="0"/>
          <a:chOff x="0" y="0"/>
          <a:chExt cx="0" cy="0"/>
        </a:xfrm>
      </p:grpSpPr>
      <p:grpSp>
        <p:nvGrpSpPr>
          <p:cNvPr id="12" name="Grupo 11">
            <a:extLst>
              <a:ext uri="{FF2B5EF4-FFF2-40B4-BE49-F238E27FC236}">
                <a16:creationId xmlns:a16="http://schemas.microsoft.com/office/drawing/2014/main" id="{437793BD-85A6-3D86-D9B2-9E5F809C5095}"/>
              </a:ext>
            </a:extLst>
          </p:cNvPr>
          <p:cNvGrpSpPr/>
          <p:nvPr/>
        </p:nvGrpSpPr>
        <p:grpSpPr>
          <a:xfrm>
            <a:off x="262626" y="1290414"/>
            <a:ext cx="5992647" cy="1196663"/>
            <a:chOff x="497991" y="468850"/>
            <a:chExt cx="5992647" cy="1196663"/>
          </a:xfrm>
        </p:grpSpPr>
        <p:grpSp>
          <p:nvGrpSpPr>
            <p:cNvPr id="10" name="Grupo 9">
              <a:extLst>
                <a:ext uri="{FF2B5EF4-FFF2-40B4-BE49-F238E27FC236}">
                  <a16:creationId xmlns:a16="http://schemas.microsoft.com/office/drawing/2014/main" id="{BA31091B-9CD9-DDB0-B6A6-517609962E9D}"/>
                </a:ext>
              </a:extLst>
            </p:cNvPr>
            <p:cNvGrpSpPr/>
            <p:nvPr/>
          </p:nvGrpSpPr>
          <p:grpSpPr>
            <a:xfrm>
              <a:off x="497991" y="468850"/>
              <a:ext cx="1428780" cy="1196663"/>
              <a:chOff x="497991" y="468850"/>
              <a:chExt cx="1428780" cy="1196663"/>
            </a:xfrm>
          </p:grpSpPr>
          <p:sp>
            <p:nvSpPr>
              <p:cNvPr id="9" name="Rectángulo: esquinas redondeadas 8">
                <a:extLst>
                  <a:ext uri="{FF2B5EF4-FFF2-40B4-BE49-F238E27FC236}">
                    <a16:creationId xmlns:a16="http://schemas.microsoft.com/office/drawing/2014/main" id="{EDC95805-7F1B-3ED3-DEBF-BBE76A7EBC90}"/>
                  </a:ext>
                </a:extLst>
              </p:cNvPr>
              <p:cNvSpPr/>
              <p:nvPr/>
            </p:nvSpPr>
            <p:spPr>
              <a:xfrm>
                <a:off x="497991" y="468850"/>
                <a:ext cx="1428780" cy="1196663"/>
              </a:xfrm>
              <a:prstGeom prst="round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Rectángulo: esquinas redondeadas 6">
                <a:extLst>
                  <a:ext uri="{FF2B5EF4-FFF2-40B4-BE49-F238E27FC236}">
                    <a16:creationId xmlns:a16="http://schemas.microsoft.com/office/drawing/2014/main" id="{B410B5F3-CF04-8EEA-4EF4-5B70BCC1F992}"/>
                  </a:ext>
                </a:extLst>
              </p:cNvPr>
              <p:cNvSpPr/>
              <p:nvPr/>
            </p:nvSpPr>
            <p:spPr>
              <a:xfrm>
                <a:off x="587829" y="555171"/>
                <a:ext cx="1222552" cy="101237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2" name="Gráfico 9">
                <a:extLst>
                  <a:ext uri="{FF2B5EF4-FFF2-40B4-BE49-F238E27FC236}">
                    <a16:creationId xmlns:a16="http://schemas.microsoft.com/office/drawing/2014/main" id="{6140389E-C9F0-7C6A-622B-B0FD5AD657BE}"/>
                  </a:ext>
                </a:extLst>
              </p:cNvPr>
              <p:cNvGrpSpPr>
                <a:grpSpLocks noChangeAspect="1"/>
              </p:cNvGrpSpPr>
              <p:nvPr/>
            </p:nvGrpSpPr>
            <p:grpSpPr>
              <a:xfrm flipH="1">
                <a:off x="764123" y="662727"/>
                <a:ext cx="836076" cy="795958"/>
                <a:chOff x="3934229" y="4324593"/>
                <a:chExt cx="226156" cy="226097"/>
              </a:xfrm>
              <a:solidFill>
                <a:schemeClr val="bg1"/>
              </a:solidFill>
            </p:grpSpPr>
            <p:sp>
              <p:nvSpPr>
                <p:cNvPr id="3" name="Forma libre: forma 2">
                  <a:extLst>
                    <a:ext uri="{FF2B5EF4-FFF2-40B4-BE49-F238E27FC236}">
                      <a16:creationId xmlns:a16="http://schemas.microsoft.com/office/drawing/2014/main" id="{87103B22-D380-CC0B-DF68-8C19BB97DD3E}"/>
                    </a:ext>
                  </a:extLst>
                </p:cNvPr>
                <p:cNvSpPr/>
                <p:nvPr/>
              </p:nvSpPr>
              <p:spPr>
                <a:xfrm>
                  <a:off x="3934229" y="4324593"/>
                  <a:ext cx="226156" cy="226097"/>
                </a:xfrm>
                <a:custGeom>
                  <a:avLst/>
                  <a:gdLst>
                    <a:gd name="connsiteX0" fmla="*/ 219246 w 226156"/>
                    <a:gd name="connsiteY0" fmla="*/ 182863 h 226097"/>
                    <a:gd name="connsiteX1" fmla="*/ 196802 w 226156"/>
                    <a:gd name="connsiteY1" fmla="*/ 160418 h 226097"/>
                    <a:gd name="connsiteX2" fmla="*/ 196802 w 226156"/>
                    <a:gd name="connsiteY2" fmla="*/ 160418 h 226097"/>
                    <a:gd name="connsiteX3" fmla="*/ 180972 w 226156"/>
                    <a:gd name="connsiteY3" fmla="*/ 144589 h 226097"/>
                    <a:gd name="connsiteX4" fmla="*/ 176247 w 226156"/>
                    <a:gd name="connsiteY4" fmla="*/ 144589 h 226097"/>
                    <a:gd name="connsiteX5" fmla="*/ 172231 w 226156"/>
                    <a:gd name="connsiteY5" fmla="*/ 148842 h 226097"/>
                    <a:gd name="connsiteX6" fmla="*/ 162308 w 226156"/>
                    <a:gd name="connsiteY6" fmla="*/ 139155 h 226097"/>
                    <a:gd name="connsiteX7" fmla="*/ 151677 w 226156"/>
                    <a:gd name="connsiteY7" fmla="*/ 25988 h 226097"/>
                    <a:gd name="connsiteX8" fmla="*/ 88832 w 226156"/>
                    <a:gd name="connsiteY8" fmla="*/ 0 h 226097"/>
                    <a:gd name="connsiteX9" fmla="*/ 25988 w 226156"/>
                    <a:gd name="connsiteY9" fmla="*/ 25988 h 226097"/>
                    <a:gd name="connsiteX10" fmla="*/ 0 w 226156"/>
                    <a:gd name="connsiteY10" fmla="*/ 88832 h 226097"/>
                    <a:gd name="connsiteX11" fmla="*/ 25988 w 226156"/>
                    <a:gd name="connsiteY11" fmla="*/ 151677 h 226097"/>
                    <a:gd name="connsiteX12" fmla="*/ 89069 w 226156"/>
                    <a:gd name="connsiteY12" fmla="*/ 177665 h 226097"/>
                    <a:gd name="connsiteX13" fmla="*/ 139155 w 226156"/>
                    <a:gd name="connsiteY13" fmla="*/ 162308 h 226097"/>
                    <a:gd name="connsiteX14" fmla="*/ 148842 w 226156"/>
                    <a:gd name="connsiteY14" fmla="*/ 171995 h 226097"/>
                    <a:gd name="connsiteX15" fmla="*/ 144589 w 226156"/>
                    <a:gd name="connsiteY15" fmla="*/ 176247 h 226097"/>
                    <a:gd name="connsiteX16" fmla="*/ 143644 w 226156"/>
                    <a:gd name="connsiteY16" fmla="*/ 178610 h 226097"/>
                    <a:gd name="connsiteX17" fmla="*/ 144589 w 226156"/>
                    <a:gd name="connsiteY17" fmla="*/ 180972 h 226097"/>
                    <a:gd name="connsiteX18" fmla="*/ 182863 w 226156"/>
                    <a:gd name="connsiteY18" fmla="*/ 219246 h 226097"/>
                    <a:gd name="connsiteX19" fmla="*/ 199637 w 226156"/>
                    <a:gd name="connsiteY19" fmla="*/ 226097 h 226097"/>
                    <a:gd name="connsiteX20" fmla="*/ 216411 w 226156"/>
                    <a:gd name="connsiteY20" fmla="*/ 219246 h 226097"/>
                    <a:gd name="connsiteX21" fmla="*/ 219246 w 226156"/>
                    <a:gd name="connsiteY21" fmla="*/ 216411 h 226097"/>
                    <a:gd name="connsiteX22" fmla="*/ 219246 w 226156"/>
                    <a:gd name="connsiteY22" fmla="*/ 182863 h 226097"/>
                    <a:gd name="connsiteX23" fmla="*/ 137265 w 226156"/>
                    <a:gd name="connsiteY23" fmla="*/ 154984 h 226097"/>
                    <a:gd name="connsiteX24" fmla="*/ 30713 w 226156"/>
                    <a:gd name="connsiteY24" fmla="*/ 146715 h 226097"/>
                    <a:gd name="connsiteX25" fmla="*/ 6615 w 226156"/>
                    <a:gd name="connsiteY25" fmla="*/ 88596 h 226097"/>
                    <a:gd name="connsiteX26" fmla="*/ 30713 w 226156"/>
                    <a:gd name="connsiteY26" fmla="*/ 30477 h 226097"/>
                    <a:gd name="connsiteX27" fmla="*/ 88832 w 226156"/>
                    <a:gd name="connsiteY27" fmla="*/ 6379 h 226097"/>
                    <a:gd name="connsiteX28" fmla="*/ 146951 w 226156"/>
                    <a:gd name="connsiteY28" fmla="*/ 30477 h 226097"/>
                    <a:gd name="connsiteX29" fmla="*/ 155221 w 226156"/>
                    <a:gd name="connsiteY29" fmla="*/ 137029 h 226097"/>
                    <a:gd name="connsiteX30" fmla="*/ 155457 w 226156"/>
                    <a:gd name="connsiteY30" fmla="*/ 141518 h 226097"/>
                    <a:gd name="connsiteX31" fmla="*/ 167270 w 226156"/>
                    <a:gd name="connsiteY31" fmla="*/ 153330 h 226097"/>
                    <a:gd name="connsiteX32" fmla="*/ 153803 w 226156"/>
                    <a:gd name="connsiteY32" fmla="*/ 166797 h 226097"/>
                    <a:gd name="connsiteX33" fmla="*/ 141990 w 226156"/>
                    <a:gd name="connsiteY33" fmla="*/ 154984 h 226097"/>
                    <a:gd name="connsiteX34" fmla="*/ 137501 w 226156"/>
                    <a:gd name="connsiteY34" fmla="*/ 154748 h 226097"/>
                    <a:gd name="connsiteX35" fmla="*/ 178374 w 226156"/>
                    <a:gd name="connsiteY35" fmla="*/ 151913 h 226097"/>
                    <a:gd name="connsiteX36" fmla="*/ 189241 w 226156"/>
                    <a:gd name="connsiteY36" fmla="*/ 162781 h 226097"/>
                    <a:gd name="connsiteX37" fmla="*/ 162544 w 226156"/>
                    <a:gd name="connsiteY37" fmla="*/ 189478 h 226097"/>
                    <a:gd name="connsiteX38" fmla="*/ 151677 w 226156"/>
                    <a:gd name="connsiteY38" fmla="*/ 178610 h 226097"/>
                    <a:gd name="connsiteX39" fmla="*/ 178374 w 226156"/>
                    <a:gd name="connsiteY39" fmla="*/ 151913 h 226097"/>
                    <a:gd name="connsiteX40" fmla="*/ 214285 w 226156"/>
                    <a:gd name="connsiteY40" fmla="*/ 211686 h 226097"/>
                    <a:gd name="connsiteX41" fmla="*/ 211449 w 226156"/>
                    <a:gd name="connsiteY41" fmla="*/ 214521 h 226097"/>
                    <a:gd name="connsiteX42" fmla="*/ 187588 w 226156"/>
                    <a:gd name="connsiteY42" fmla="*/ 214521 h 226097"/>
                    <a:gd name="connsiteX43" fmla="*/ 167506 w 226156"/>
                    <a:gd name="connsiteY43" fmla="*/ 194439 h 226097"/>
                    <a:gd name="connsiteX44" fmla="*/ 194203 w 226156"/>
                    <a:gd name="connsiteY44" fmla="*/ 167742 h 226097"/>
                    <a:gd name="connsiteX45" fmla="*/ 214285 w 226156"/>
                    <a:gd name="connsiteY45" fmla="*/ 187824 h 226097"/>
                    <a:gd name="connsiteX46" fmla="*/ 214285 w 226156"/>
                    <a:gd name="connsiteY46" fmla="*/ 211686 h 22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6156" h="226097">
                      <a:moveTo>
                        <a:pt x="219246" y="182863"/>
                      </a:moveTo>
                      <a:lnTo>
                        <a:pt x="196802" y="160418"/>
                      </a:lnTo>
                      <a:lnTo>
                        <a:pt x="196802" y="160418"/>
                      </a:lnTo>
                      <a:lnTo>
                        <a:pt x="180972" y="144589"/>
                      </a:lnTo>
                      <a:cubicBezTo>
                        <a:pt x="179555" y="143171"/>
                        <a:pt x="177428" y="143171"/>
                        <a:pt x="176247" y="144589"/>
                      </a:cubicBezTo>
                      <a:lnTo>
                        <a:pt x="172231" y="148842"/>
                      </a:lnTo>
                      <a:lnTo>
                        <a:pt x="162308" y="139155"/>
                      </a:lnTo>
                      <a:cubicBezTo>
                        <a:pt x="186170" y="104189"/>
                        <a:pt x="181917" y="55993"/>
                        <a:pt x="151677" y="25988"/>
                      </a:cubicBezTo>
                      <a:cubicBezTo>
                        <a:pt x="134903" y="9214"/>
                        <a:pt x="112458" y="0"/>
                        <a:pt x="88832" y="0"/>
                      </a:cubicBezTo>
                      <a:cubicBezTo>
                        <a:pt x="65207" y="0"/>
                        <a:pt x="42762" y="9214"/>
                        <a:pt x="25988" y="25988"/>
                      </a:cubicBezTo>
                      <a:cubicBezTo>
                        <a:pt x="9214" y="42763"/>
                        <a:pt x="0" y="64970"/>
                        <a:pt x="0" y="88832"/>
                      </a:cubicBezTo>
                      <a:cubicBezTo>
                        <a:pt x="0" y="112694"/>
                        <a:pt x="9214" y="134902"/>
                        <a:pt x="25988" y="151677"/>
                      </a:cubicBezTo>
                      <a:cubicBezTo>
                        <a:pt x="42999" y="168687"/>
                        <a:pt x="66152" y="177665"/>
                        <a:pt x="89069" y="177665"/>
                      </a:cubicBezTo>
                      <a:cubicBezTo>
                        <a:pt x="106551" y="177665"/>
                        <a:pt x="124035" y="172467"/>
                        <a:pt x="139155" y="162308"/>
                      </a:cubicBezTo>
                      <a:lnTo>
                        <a:pt x="148842" y="171995"/>
                      </a:lnTo>
                      <a:lnTo>
                        <a:pt x="144589" y="176247"/>
                      </a:lnTo>
                      <a:cubicBezTo>
                        <a:pt x="144589" y="176247"/>
                        <a:pt x="143644" y="177665"/>
                        <a:pt x="143644" y="178610"/>
                      </a:cubicBezTo>
                      <a:cubicBezTo>
                        <a:pt x="143644" y="179555"/>
                        <a:pt x="144117" y="180264"/>
                        <a:pt x="144589" y="180972"/>
                      </a:cubicBezTo>
                      <a:lnTo>
                        <a:pt x="182863" y="219246"/>
                      </a:lnTo>
                      <a:cubicBezTo>
                        <a:pt x="187588" y="223971"/>
                        <a:pt x="193494" y="226097"/>
                        <a:pt x="199637" y="226097"/>
                      </a:cubicBezTo>
                      <a:cubicBezTo>
                        <a:pt x="205779" y="226097"/>
                        <a:pt x="211686" y="223971"/>
                        <a:pt x="216411" y="219246"/>
                      </a:cubicBezTo>
                      <a:lnTo>
                        <a:pt x="219246" y="216411"/>
                      </a:lnTo>
                      <a:cubicBezTo>
                        <a:pt x="228460" y="207197"/>
                        <a:pt x="228460" y="192077"/>
                        <a:pt x="219246" y="182863"/>
                      </a:cubicBezTo>
                      <a:close/>
                      <a:moveTo>
                        <a:pt x="137265" y="154984"/>
                      </a:moveTo>
                      <a:cubicBezTo>
                        <a:pt x="104898" y="178610"/>
                        <a:pt x="59064" y="175302"/>
                        <a:pt x="30713" y="146715"/>
                      </a:cubicBezTo>
                      <a:cubicBezTo>
                        <a:pt x="15120" y="131122"/>
                        <a:pt x="6615" y="110568"/>
                        <a:pt x="6615" y="88596"/>
                      </a:cubicBezTo>
                      <a:cubicBezTo>
                        <a:pt x="6615" y="66624"/>
                        <a:pt x="15120" y="46070"/>
                        <a:pt x="30713" y="30477"/>
                      </a:cubicBezTo>
                      <a:cubicBezTo>
                        <a:pt x="46306" y="14884"/>
                        <a:pt x="66861" y="6379"/>
                        <a:pt x="88832" y="6379"/>
                      </a:cubicBezTo>
                      <a:cubicBezTo>
                        <a:pt x="110804" y="6379"/>
                        <a:pt x="131358" y="14884"/>
                        <a:pt x="146951" y="30477"/>
                      </a:cubicBezTo>
                      <a:cubicBezTo>
                        <a:pt x="175302" y="59064"/>
                        <a:pt x="178846" y="104898"/>
                        <a:pt x="155221" y="137029"/>
                      </a:cubicBezTo>
                      <a:cubicBezTo>
                        <a:pt x="154275" y="138446"/>
                        <a:pt x="154275" y="140336"/>
                        <a:pt x="155457" y="141518"/>
                      </a:cubicBezTo>
                      <a:lnTo>
                        <a:pt x="167270" y="153330"/>
                      </a:lnTo>
                      <a:lnTo>
                        <a:pt x="153803" y="166797"/>
                      </a:lnTo>
                      <a:lnTo>
                        <a:pt x="141990" y="154984"/>
                      </a:lnTo>
                      <a:cubicBezTo>
                        <a:pt x="141990" y="154984"/>
                        <a:pt x="138919" y="153567"/>
                        <a:pt x="137501" y="154748"/>
                      </a:cubicBezTo>
                      <a:close/>
                      <a:moveTo>
                        <a:pt x="178374" y="151913"/>
                      </a:moveTo>
                      <a:lnTo>
                        <a:pt x="189241" y="162781"/>
                      </a:lnTo>
                      <a:lnTo>
                        <a:pt x="162544" y="189478"/>
                      </a:lnTo>
                      <a:lnTo>
                        <a:pt x="151677" y="178610"/>
                      </a:lnTo>
                      <a:lnTo>
                        <a:pt x="178374" y="151913"/>
                      </a:lnTo>
                      <a:close/>
                      <a:moveTo>
                        <a:pt x="214285" y="211686"/>
                      </a:moveTo>
                      <a:lnTo>
                        <a:pt x="211449" y="214521"/>
                      </a:lnTo>
                      <a:cubicBezTo>
                        <a:pt x="204834" y="221136"/>
                        <a:pt x="194203" y="221136"/>
                        <a:pt x="187588" y="214521"/>
                      </a:cubicBezTo>
                      <a:lnTo>
                        <a:pt x="167506" y="194439"/>
                      </a:lnTo>
                      <a:lnTo>
                        <a:pt x="194203" y="167742"/>
                      </a:lnTo>
                      <a:lnTo>
                        <a:pt x="214285" y="187824"/>
                      </a:lnTo>
                      <a:cubicBezTo>
                        <a:pt x="220900" y="194439"/>
                        <a:pt x="220900" y="205070"/>
                        <a:pt x="214285" y="211686"/>
                      </a:cubicBezTo>
                      <a:close/>
                    </a:path>
                  </a:pathLst>
                </a:custGeom>
                <a:grpFill/>
                <a:ln w="23606" cap="flat">
                  <a:noFill/>
                  <a:prstDash val="solid"/>
                  <a:miter/>
                </a:ln>
              </p:spPr>
              <p:txBody>
                <a:bodyPr rtlCol="0" anchor="ctr"/>
                <a:lstStyle/>
                <a:p>
                  <a:endParaRPr lang="es-CO" sz="1050"/>
                </a:p>
              </p:txBody>
            </p:sp>
            <p:sp>
              <p:nvSpPr>
                <p:cNvPr id="4" name="Forma libre: forma 3">
                  <a:extLst>
                    <a:ext uri="{FF2B5EF4-FFF2-40B4-BE49-F238E27FC236}">
                      <a16:creationId xmlns:a16="http://schemas.microsoft.com/office/drawing/2014/main" id="{6900C589-2AD9-D641-A94A-3D0D3556158C}"/>
                    </a:ext>
                  </a:extLst>
                </p:cNvPr>
                <p:cNvSpPr/>
                <p:nvPr/>
              </p:nvSpPr>
              <p:spPr>
                <a:xfrm>
                  <a:off x="3958504" y="4348455"/>
                  <a:ext cx="129586" cy="129704"/>
                </a:xfrm>
                <a:custGeom>
                  <a:avLst/>
                  <a:gdLst>
                    <a:gd name="connsiteX0" fmla="*/ 110391 w 129586"/>
                    <a:gd name="connsiteY0" fmla="*/ 18901 h 129704"/>
                    <a:gd name="connsiteX1" fmla="*/ 104957 w 129586"/>
                    <a:gd name="connsiteY1" fmla="*/ 14175 h 129704"/>
                    <a:gd name="connsiteX2" fmla="*/ 104957 w 129586"/>
                    <a:gd name="connsiteY2" fmla="*/ 14175 h 129704"/>
                    <a:gd name="connsiteX3" fmla="*/ 104957 w 129586"/>
                    <a:gd name="connsiteY3" fmla="*/ 13939 h 129704"/>
                    <a:gd name="connsiteX4" fmla="*/ 64793 w 129586"/>
                    <a:gd name="connsiteY4" fmla="*/ 0 h 129704"/>
                    <a:gd name="connsiteX5" fmla="*/ 18960 w 129586"/>
                    <a:gd name="connsiteY5" fmla="*/ 18901 h 129704"/>
                    <a:gd name="connsiteX6" fmla="*/ 18960 w 129586"/>
                    <a:gd name="connsiteY6" fmla="*/ 110804 h 129704"/>
                    <a:gd name="connsiteX7" fmla="*/ 41404 w 129586"/>
                    <a:gd name="connsiteY7" fmla="*/ 125452 h 129704"/>
                    <a:gd name="connsiteX8" fmla="*/ 41640 w 129586"/>
                    <a:gd name="connsiteY8" fmla="*/ 125452 h 129704"/>
                    <a:gd name="connsiteX9" fmla="*/ 42113 w 129586"/>
                    <a:gd name="connsiteY9" fmla="*/ 125452 h 129704"/>
                    <a:gd name="connsiteX10" fmla="*/ 64793 w 129586"/>
                    <a:gd name="connsiteY10" fmla="*/ 129705 h 129704"/>
                    <a:gd name="connsiteX11" fmla="*/ 110627 w 129586"/>
                    <a:gd name="connsiteY11" fmla="*/ 110568 h 129704"/>
                    <a:gd name="connsiteX12" fmla="*/ 110627 w 129586"/>
                    <a:gd name="connsiteY12" fmla="*/ 18664 h 129704"/>
                    <a:gd name="connsiteX13" fmla="*/ 122440 w 129586"/>
                    <a:gd name="connsiteY13" fmla="*/ 61427 h 129704"/>
                    <a:gd name="connsiteX14" fmla="*/ 93380 w 129586"/>
                    <a:gd name="connsiteY14" fmla="*/ 61427 h 129704"/>
                    <a:gd name="connsiteX15" fmla="*/ 85112 w 129586"/>
                    <a:gd name="connsiteY15" fmla="*/ 44416 h 129704"/>
                    <a:gd name="connsiteX16" fmla="*/ 103303 w 129586"/>
                    <a:gd name="connsiteY16" fmla="*/ 21736 h 129704"/>
                    <a:gd name="connsiteX17" fmla="*/ 105666 w 129586"/>
                    <a:gd name="connsiteY17" fmla="*/ 23862 h 129704"/>
                    <a:gd name="connsiteX18" fmla="*/ 122440 w 129586"/>
                    <a:gd name="connsiteY18" fmla="*/ 61427 h 129704"/>
                    <a:gd name="connsiteX19" fmla="*/ 80150 w 129586"/>
                    <a:gd name="connsiteY19" fmla="*/ 80563 h 129704"/>
                    <a:gd name="connsiteX20" fmla="*/ 48728 w 129586"/>
                    <a:gd name="connsiteY20" fmla="*/ 80563 h 129704"/>
                    <a:gd name="connsiteX21" fmla="*/ 48728 w 129586"/>
                    <a:gd name="connsiteY21" fmla="*/ 49141 h 129704"/>
                    <a:gd name="connsiteX22" fmla="*/ 64557 w 129586"/>
                    <a:gd name="connsiteY22" fmla="*/ 42526 h 129704"/>
                    <a:gd name="connsiteX23" fmla="*/ 80150 w 129586"/>
                    <a:gd name="connsiteY23" fmla="*/ 49141 h 129704"/>
                    <a:gd name="connsiteX24" fmla="*/ 80150 w 129586"/>
                    <a:gd name="connsiteY24" fmla="*/ 80563 h 129704"/>
                    <a:gd name="connsiteX25" fmla="*/ 79677 w 129586"/>
                    <a:gd name="connsiteY25" fmla="*/ 40164 h 129704"/>
                    <a:gd name="connsiteX26" fmla="*/ 67865 w 129586"/>
                    <a:gd name="connsiteY26" fmla="*/ 35911 h 129704"/>
                    <a:gd name="connsiteX27" fmla="*/ 67865 w 129586"/>
                    <a:gd name="connsiteY27" fmla="*/ 6851 h 129704"/>
                    <a:gd name="connsiteX28" fmla="*/ 97633 w 129586"/>
                    <a:gd name="connsiteY28" fmla="*/ 17247 h 129704"/>
                    <a:gd name="connsiteX29" fmla="*/ 79677 w 129586"/>
                    <a:gd name="connsiteY29" fmla="*/ 40164 h 129704"/>
                    <a:gd name="connsiteX30" fmla="*/ 23212 w 129586"/>
                    <a:gd name="connsiteY30" fmla="*/ 23862 h 129704"/>
                    <a:gd name="connsiteX31" fmla="*/ 61013 w 129586"/>
                    <a:gd name="connsiteY31" fmla="*/ 6851 h 129704"/>
                    <a:gd name="connsiteX32" fmla="*/ 61013 w 129586"/>
                    <a:gd name="connsiteY32" fmla="*/ 35911 h 129704"/>
                    <a:gd name="connsiteX33" fmla="*/ 43767 w 129586"/>
                    <a:gd name="connsiteY33" fmla="*/ 44180 h 129704"/>
                    <a:gd name="connsiteX34" fmla="*/ 43767 w 129586"/>
                    <a:gd name="connsiteY34" fmla="*/ 85289 h 129704"/>
                    <a:gd name="connsiteX35" fmla="*/ 50854 w 129586"/>
                    <a:gd name="connsiteY35" fmla="*/ 90486 h 129704"/>
                    <a:gd name="connsiteX36" fmla="*/ 40459 w 129586"/>
                    <a:gd name="connsiteY36" fmla="*/ 117656 h 129704"/>
                    <a:gd name="connsiteX37" fmla="*/ 23212 w 129586"/>
                    <a:gd name="connsiteY37" fmla="*/ 105843 h 129704"/>
                    <a:gd name="connsiteX38" fmla="*/ 23212 w 129586"/>
                    <a:gd name="connsiteY38" fmla="*/ 23626 h 129704"/>
                    <a:gd name="connsiteX39" fmla="*/ 105430 w 129586"/>
                    <a:gd name="connsiteY39" fmla="*/ 106079 h 129704"/>
                    <a:gd name="connsiteX40" fmla="*/ 46838 w 129586"/>
                    <a:gd name="connsiteY40" fmla="*/ 120255 h 129704"/>
                    <a:gd name="connsiteX41" fmla="*/ 57233 w 129586"/>
                    <a:gd name="connsiteY41" fmla="*/ 93085 h 129704"/>
                    <a:gd name="connsiteX42" fmla="*/ 64321 w 129586"/>
                    <a:gd name="connsiteY42" fmla="*/ 94030 h 129704"/>
                    <a:gd name="connsiteX43" fmla="*/ 84875 w 129586"/>
                    <a:gd name="connsiteY43" fmla="*/ 85525 h 129704"/>
                    <a:gd name="connsiteX44" fmla="*/ 93144 w 129586"/>
                    <a:gd name="connsiteY44" fmla="*/ 68514 h 129704"/>
                    <a:gd name="connsiteX45" fmla="*/ 122204 w 129586"/>
                    <a:gd name="connsiteY45" fmla="*/ 68514 h 129704"/>
                    <a:gd name="connsiteX46" fmla="*/ 105430 w 129586"/>
                    <a:gd name="connsiteY46" fmla="*/ 106079 h 12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9586" h="129704">
                      <a:moveTo>
                        <a:pt x="110391" y="18901"/>
                      </a:moveTo>
                      <a:cubicBezTo>
                        <a:pt x="108501" y="17247"/>
                        <a:pt x="106847" y="15593"/>
                        <a:pt x="104957" y="14175"/>
                      </a:cubicBezTo>
                      <a:lnTo>
                        <a:pt x="104957" y="14175"/>
                      </a:lnTo>
                      <a:cubicBezTo>
                        <a:pt x="104957" y="14175"/>
                        <a:pt x="104957" y="14175"/>
                        <a:pt x="104957" y="13939"/>
                      </a:cubicBezTo>
                      <a:cubicBezTo>
                        <a:pt x="93617" y="4961"/>
                        <a:pt x="79677" y="0"/>
                        <a:pt x="64793" y="0"/>
                      </a:cubicBezTo>
                      <a:cubicBezTo>
                        <a:pt x="47547" y="0"/>
                        <a:pt x="31009" y="6615"/>
                        <a:pt x="18960" y="18901"/>
                      </a:cubicBezTo>
                      <a:cubicBezTo>
                        <a:pt x="-6320" y="44180"/>
                        <a:pt x="-6320" y="85525"/>
                        <a:pt x="18960" y="110804"/>
                      </a:cubicBezTo>
                      <a:cubicBezTo>
                        <a:pt x="25575" y="117419"/>
                        <a:pt x="33371" y="122381"/>
                        <a:pt x="41404" y="125452"/>
                      </a:cubicBezTo>
                      <a:cubicBezTo>
                        <a:pt x="41404" y="125452"/>
                        <a:pt x="41404" y="125452"/>
                        <a:pt x="41640" y="125452"/>
                      </a:cubicBezTo>
                      <a:cubicBezTo>
                        <a:pt x="41640" y="125452"/>
                        <a:pt x="41877" y="125452"/>
                        <a:pt x="42113" y="125452"/>
                      </a:cubicBezTo>
                      <a:cubicBezTo>
                        <a:pt x="49437" y="128287"/>
                        <a:pt x="57233" y="129705"/>
                        <a:pt x="64793" y="129705"/>
                      </a:cubicBezTo>
                      <a:cubicBezTo>
                        <a:pt x="81331" y="129705"/>
                        <a:pt x="98105" y="123326"/>
                        <a:pt x="110627" y="110568"/>
                      </a:cubicBezTo>
                      <a:cubicBezTo>
                        <a:pt x="135907" y="85289"/>
                        <a:pt x="135907" y="44180"/>
                        <a:pt x="110627" y="18664"/>
                      </a:cubicBezTo>
                      <a:close/>
                      <a:moveTo>
                        <a:pt x="122440" y="61427"/>
                      </a:moveTo>
                      <a:lnTo>
                        <a:pt x="93380" y="61427"/>
                      </a:lnTo>
                      <a:cubicBezTo>
                        <a:pt x="92672" y="55284"/>
                        <a:pt x="89837" y="49141"/>
                        <a:pt x="85112" y="44416"/>
                      </a:cubicBezTo>
                      <a:lnTo>
                        <a:pt x="103303" y="21736"/>
                      </a:lnTo>
                      <a:cubicBezTo>
                        <a:pt x="103303" y="21736"/>
                        <a:pt x="104957" y="23153"/>
                        <a:pt x="105666" y="23862"/>
                      </a:cubicBezTo>
                      <a:cubicBezTo>
                        <a:pt x="116061" y="34257"/>
                        <a:pt x="121731" y="47724"/>
                        <a:pt x="122440" y="61427"/>
                      </a:cubicBezTo>
                      <a:close/>
                      <a:moveTo>
                        <a:pt x="80150" y="80563"/>
                      </a:moveTo>
                      <a:cubicBezTo>
                        <a:pt x="71409" y="89305"/>
                        <a:pt x="57470" y="89305"/>
                        <a:pt x="48728" y="80563"/>
                      </a:cubicBezTo>
                      <a:cubicBezTo>
                        <a:pt x="39986" y="71822"/>
                        <a:pt x="39986" y="57647"/>
                        <a:pt x="48728" y="49141"/>
                      </a:cubicBezTo>
                      <a:cubicBezTo>
                        <a:pt x="52981" y="44889"/>
                        <a:pt x="58651" y="42526"/>
                        <a:pt x="64557" y="42526"/>
                      </a:cubicBezTo>
                      <a:cubicBezTo>
                        <a:pt x="70463" y="42526"/>
                        <a:pt x="75898" y="44652"/>
                        <a:pt x="80150" y="49141"/>
                      </a:cubicBezTo>
                      <a:cubicBezTo>
                        <a:pt x="88891" y="57883"/>
                        <a:pt x="88891" y="72058"/>
                        <a:pt x="80150" y="80563"/>
                      </a:cubicBezTo>
                      <a:close/>
                      <a:moveTo>
                        <a:pt x="79677" y="40164"/>
                      </a:moveTo>
                      <a:cubicBezTo>
                        <a:pt x="75898" y="38037"/>
                        <a:pt x="71881" y="36383"/>
                        <a:pt x="67865" y="35911"/>
                      </a:cubicBezTo>
                      <a:lnTo>
                        <a:pt x="67865" y="6851"/>
                      </a:lnTo>
                      <a:cubicBezTo>
                        <a:pt x="78733" y="7560"/>
                        <a:pt x="88891" y="11104"/>
                        <a:pt x="97633" y="17247"/>
                      </a:cubicBezTo>
                      <a:lnTo>
                        <a:pt x="79677" y="40164"/>
                      </a:lnTo>
                      <a:close/>
                      <a:moveTo>
                        <a:pt x="23212" y="23862"/>
                      </a:moveTo>
                      <a:cubicBezTo>
                        <a:pt x="33371" y="13703"/>
                        <a:pt x="46602" y="7797"/>
                        <a:pt x="61013" y="6851"/>
                      </a:cubicBezTo>
                      <a:lnTo>
                        <a:pt x="61013" y="35911"/>
                      </a:lnTo>
                      <a:cubicBezTo>
                        <a:pt x="54634" y="36620"/>
                        <a:pt x="48728" y="39455"/>
                        <a:pt x="43767" y="44180"/>
                      </a:cubicBezTo>
                      <a:cubicBezTo>
                        <a:pt x="32426" y="55520"/>
                        <a:pt x="32426" y="73948"/>
                        <a:pt x="43767" y="85289"/>
                      </a:cubicBezTo>
                      <a:cubicBezTo>
                        <a:pt x="45893" y="87415"/>
                        <a:pt x="48256" y="89069"/>
                        <a:pt x="50854" y="90486"/>
                      </a:cubicBezTo>
                      <a:lnTo>
                        <a:pt x="40459" y="117656"/>
                      </a:lnTo>
                      <a:cubicBezTo>
                        <a:pt x="34080" y="114821"/>
                        <a:pt x="28410" y="111040"/>
                        <a:pt x="23212" y="105843"/>
                      </a:cubicBezTo>
                      <a:cubicBezTo>
                        <a:pt x="532" y="83162"/>
                        <a:pt x="532" y="46306"/>
                        <a:pt x="23212" y="23626"/>
                      </a:cubicBezTo>
                      <a:close/>
                      <a:moveTo>
                        <a:pt x="105430" y="106079"/>
                      </a:moveTo>
                      <a:cubicBezTo>
                        <a:pt x="89600" y="121908"/>
                        <a:pt x="66920" y="126633"/>
                        <a:pt x="46838" y="120255"/>
                      </a:cubicBezTo>
                      <a:lnTo>
                        <a:pt x="57233" y="93085"/>
                      </a:lnTo>
                      <a:cubicBezTo>
                        <a:pt x="59596" y="93557"/>
                        <a:pt x="61958" y="94030"/>
                        <a:pt x="64321" y="94030"/>
                      </a:cubicBezTo>
                      <a:cubicBezTo>
                        <a:pt x="71645" y="94030"/>
                        <a:pt x="79205" y="91195"/>
                        <a:pt x="84875" y="85525"/>
                      </a:cubicBezTo>
                      <a:cubicBezTo>
                        <a:pt x="89600" y="80800"/>
                        <a:pt x="92435" y="74657"/>
                        <a:pt x="93144" y="68514"/>
                      </a:cubicBezTo>
                      <a:lnTo>
                        <a:pt x="122204" y="68514"/>
                      </a:lnTo>
                      <a:cubicBezTo>
                        <a:pt x="121495" y="82217"/>
                        <a:pt x="115825" y="95684"/>
                        <a:pt x="105430" y="106079"/>
                      </a:cubicBezTo>
                      <a:close/>
                    </a:path>
                  </a:pathLst>
                </a:custGeom>
                <a:grpFill/>
                <a:ln w="23606" cap="flat">
                  <a:noFill/>
                  <a:prstDash val="solid"/>
                  <a:miter/>
                </a:ln>
              </p:spPr>
              <p:txBody>
                <a:bodyPr rtlCol="0" anchor="ctr"/>
                <a:lstStyle/>
                <a:p>
                  <a:endParaRPr lang="es-CO" sz="1050"/>
                </a:p>
              </p:txBody>
            </p:sp>
          </p:grpSp>
        </p:grpSp>
        <p:grpSp>
          <p:nvGrpSpPr>
            <p:cNvPr id="8" name="Grupo 7">
              <a:extLst>
                <a:ext uri="{FF2B5EF4-FFF2-40B4-BE49-F238E27FC236}">
                  <a16:creationId xmlns:a16="http://schemas.microsoft.com/office/drawing/2014/main" id="{E553DCE4-0A54-F94B-C6D4-099E4E8EAF6F}"/>
                </a:ext>
              </a:extLst>
            </p:cNvPr>
            <p:cNvGrpSpPr/>
            <p:nvPr/>
          </p:nvGrpSpPr>
          <p:grpSpPr>
            <a:xfrm>
              <a:off x="2016609" y="1018286"/>
              <a:ext cx="4474029" cy="502581"/>
              <a:chOff x="2008447" y="717564"/>
              <a:chExt cx="4474029" cy="502581"/>
            </a:xfrm>
          </p:grpSpPr>
          <p:sp>
            <p:nvSpPr>
              <p:cNvPr id="5" name="Rectángulo: esquinas redondeadas 4">
                <a:extLst>
                  <a:ext uri="{FF2B5EF4-FFF2-40B4-BE49-F238E27FC236}">
                    <a16:creationId xmlns:a16="http://schemas.microsoft.com/office/drawing/2014/main" id="{B5DC959E-0EA1-7427-3E4D-3B9E08057E0F}"/>
                  </a:ext>
                </a:extLst>
              </p:cNvPr>
              <p:cNvSpPr/>
              <p:nvPr/>
            </p:nvSpPr>
            <p:spPr>
              <a:xfrm>
                <a:off x="2008447" y="907834"/>
                <a:ext cx="4117458" cy="312311"/>
              </a:xfrm>
              <a:prstGeom prst="roundRect">
                <a:avLst/>
              </a:prstGeom>
              <a:no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5">
                <a:extLst>
                  <a:ext uri="{FF2B5EF4-FFF2-40B4-BE49-F238E27FC236}">
                    <a16:creationId xmlns:a16="http://schemas.microsoft.com/office/drawing/2014/main" id="{EDCDCE7B-4051-0936-9261-E5C3974933E4}"/>
                  </a:ext>
                </a:extLst>
              </p:cNvPr>
              <p:cNvSpPr/>
              <p:nvPr/>
            </p:nvSpPr>
            <p:spPr>
              <a:xfrm>
                <a:off x="2008447" y="717564"/>
                <a:ext cx="4474029" cy="34964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11" name="CuadroTexto 10">
              <a:extLst>
                <a:ext uri="{FF2B5EF4-FFF2-40B4-BE49-F238E27FC236}">
                  <a16:creationId xmlns:a16="http://schemas.microsoft.com/office/drawing/2014/main" id="{1EFEDF64-05AE-2182-3868-8033E0AAF7B3}"/>
                </a:ext>
              </a:extLst>
            </p:cNvPr>
            <p:cNvSpPr txBox="1"/>
            <p:nvPr/>
          </p:nvSpPr>
          <p:spPr>
            <a:xfrm>
              <a:off x="2105057" y="1228989"/>
              <a:ext cx="4207296" cy="338554"/>
            </a:xfrm>
            <a:prstGeom prst="rect">
              <a:avLst/>
            </a:prstGeom>
            <a:noFill/>
          </p:spPr>
          <p:txBody>
            <a:bodyPr wrap="square" rtlCol="0">
              <a:spAutoFit/>
            </a:bodyPr>
            <a:lstStyle/>
            <a:p>
              <a:r>
                <a:rPr lang="es-CO" sz="1600" b="1" dirty="0">
                  <a:solidFill>
                    <a:schemeClr val="tx2">
                      <a:lumMod val="90000"/>
                      <a:lumOff val="10000"/>
                    </a:schemeClr>
                  </a:solidFill>
                  <a:effectLst>
                    <a:outerShdw blurRad="38100" dist="38100" dir="2700000" algn="tl">
                      <a:srgbClr val="000000">
                        <a:alpha val="43137"/>
                      </a:srgbClr>
                    </a:outerShdw>
                  </a:effectLst>
                </a:rPr>
                <a:t>LA ESPECIALIZACIÓN DE LA ESTRUCTURA</a:t>
              </a:r>
            </a:p>
          </p:txBody>
        </p:sp>
      </p:grpSp>
      <p:sp>
        <p:nvSpPr>
          <p:cNvPr id="167" name="Rectángulo 166">
            <a:extLst>
              <a:ext uri="{FF2B5EF4-FFF2-40B4-BE49-F238E27FC236}">
                <a16:creationId xmlns:a16="http://schemas.microsoft.com/office/drawing/2014/main" id="{835B5E0D-C6F3-4913-8D2A-2589BC96D842}"/>
              </a:ext>
            </a:extLst>
          </p:cNvPr>
          <p:cNvSpPr/>
          <p:nvPr/>
        </p:nvSpPr>
        <p:spPr>
          <a:xfrm>
            <a:off x="4312068" y="3511470"/>
            <a:ext cx="3350213" cy="461665"/>
          </a:xfrm>
          <a:prstGeom prst="rect">
            <a:avLst/>
          </a:prstGeom>
          <a:noFill/>
        </p:spPr>
        <p:txBody>
          <a:bodyPr wrap="none" lIns="91440" tIns="45720" rIns="91440" bIns="45720">
            <a:spAutoFit/>
          </a:bodyPr>
          <a:lstStyle/>
          <a:p>
            <a:pPr algn="ctr"/>
            <a:r>
              <a:rPr lang="es-ES" sz="2400" dirty="0">
                <a:ln w="0"/>
                <a:solidFill>
                  <a:schemeClr val="accent1"/>
                </a:solidFill>
                <a:effectLst>
                  <a:outerShdw blurRad="38100" dist="25400" dir="5400000" algn="ctr" rotWithShape="0">
                    <a:srgbClr val="6E747A">
                      <a:alpha val="43000"/>
                    </a:srgbClr>
                  </a:outerShdw>
                </a:effectLst>
              </a:rPr>
              <a:t>ESPECIALIZACIÓN ALTA</a:t>
            </a:r>
          </a:p>
        </p:txBody>
      </p:sp>
      <p:grpSp>
        <p:nvGrpSpPr>
          <p:cNvPr id="315" name="Grupo 314">
            <a:extLst>
              <a:ext uri="{FF2B5EF4-FFF2-40B4-BE49-F238E27FC236}">
                <a16:creationId xmlns:a16="http://schemas.microsoft.com/office/drawing/2014/main" id="{51AB7746-9A52-84C3-A423-F763D6444631}"/>
              </a:ext>
            </a:extLst>
          </p:cNvPr>
          <p:cNvGrpSpPr/>
          <p:nvPr/>
        </p:nvGrpSpPr>
        <p:grpSpPr>
          <a:xfrm>
            <a:off x="1369399" y="3245542"/>
            <a:ext cx="2562068" cy="877182"/>
            <a:chOff x="502865" y="1895417"/>
            <a:chExt cx="2562068" cy="877182"/>
          </a:xfrm>
        </p:grpSpPr>
        <p:grpSp>
          <p:nvGrpSpPr>
            <p:cNvPr id="166" name="Grupo 165">
              <a:extLst>
                <a:ext uri="{FF2B5EF4-FFF2-40B4-BE49-F238E27FC236}">
                  <a16:creationId xmlns:a16="http://schemas.microsoft.com/office/drawing/2014/main" id="{32199C06-69C6-939B-DA89-F09B89EB2ABD}"/>
                </a:ext>
              </a:extLst>
            </p:cNvPr>
            <p:cNvGrpSpPr/>
            <p:nvPr/>
          </p:nvGrpSpPr>
          <p:grpSpPr>
            <a:xfrm>
              <a:off x="502865" y="1895417"/>
              <a:ext cx="1822637" cy="877182"/>
              <a:chOff x="7166909" y="1758257"/>
              <a:chExt cx="1822637" cy="877182"/>
            </a:xfrm>
          </p:grpSpPr>
          <p:sp>
            <p:nvSpPr>
              <p:cNvPr id="45" name="Rectángulo 44">
                <a:extLst>
                  <a:ext uri="{FF2B5EF4-FFF2-40B4-BE49-F238E27FC236}">
                    <a16:creationId xmlns:a16="http://schemas.microsoft.com/office/drawing/2014/main" id="{4F0B2754-8464-C01E-4F53-6C3868CA1E41}"/>
                  </a:ext>
                </a:extLst>
              </p:cNvPr>
              <p:cNvSpPr/>
              <p:nvPr/>
            </p:nvSpPr>
            <p:spPr>
              <a:xfrm>
                <a:off x="7166909" y="2285795"/>
                <a:ext cx="668096" cy="34964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46" name="Gráfico 9">
                <a:extLst>
                  <a:ext uri="{FF2B5EF4-FFF2-40B4-BE49-F238E27FC236}">
                    <a16:creationId xmlns:a16="http://schemas.microsoft.com/office/drawing/2014/main" id="{75B58EE0-CC20-EB1B-5FE8-E27F4B5C4763}"/>
                  </a:ext>
                </a:extLst>
              </p:cNvPr>
              <p:cNvGrpSpPr>
                <a:grpSpLocks noChangeAspect="1"/>
              </p:cNvGrpSpPr>
              <p:nvPr/>
            </p:nvGrpSpPr>
            <p:grpSpPr>
              <a:xfrm>
                <a:off x="7745821" y="1816100"/>
                <a:ext cx="178367" cy="181771"/>
                <a:chOff x="8659119" y="2320195"/>
                <a:chExt cx="222790" cy="227042"/>
              </a:xfrm>
              <a:solidFill>
                <a:schemeClr val="bg2">
                  <a:lumMod val="50000"/>
                </a:schemeClr>
              </a:solidFill>
            </p:grpSpPr>
            <p:sp>
              <p:nvSpPr>
                <p:cNvPr id="47" name="Forma libre: forma 46">
                  <a:extLst>
                    <a:ext uri="{FF2B5EF4-FFF2-40B4-BE49-F238E27FC236}">
                      <a16:creationId xmlns:a16="http://schemas.microsoft.com/office/drawing/2014/main" id="{7D2E28C0-55B9-3571-839B-66352E8C426F}"/>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8" name="Forma libre: forma 47">
                  <a:extLst>
                    <a:ext uri="{FF2B5EF4-FFF2-40B4-BE49-F238E27FC236}">
                      <a16:creationId xmlns:a16="http://schemas.microsoft.com/office/drawing/2014/main" id="{48C98BB8-598A-60F4-C648-EC2FFAE78F63}"/>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49" name="Forma libre: forma 48">
                  <a:extLst>
                    <a:ext uri="{FF2B5EF4-FFF2-40B4-BE49-F238E27FC236}">
                      <a16:creationId xmlns:a16="http://schemas.microsoft.com/office/drawing/2014/main" id="{EA5FDCB2-F3CF-FEC0-53C7-F936A0AA490F}"/>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50" name="Forma libre: forma 49">
                  <a:extLst>
                    <a:ext uri="{FF2B5EF4-FFF2-40B4-BE49-F238E27FC236}">
                      <a16:creationId xmlns:a16="http://schemas.microsoft.com/office/drawing/2014/main" id="{7E6E0F6A-E757-FDF7-2B82-02A4421492F1}"/>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51" name="Forma libre: forma 50">
                  <a:extLst>
                    <a:ext uri="{FF2B5EF4-FFF2-40B4-BE49-F238E27FC236}">
                      <a16:creationId xmlns:a16="http://schemas.microsoft.com/office/drawing/2014/main" id="{43648AC8-D281-01EC-D1F4-29AD17845629}"/>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52" name="Forma libre: forma 51">
                  <a:extLst>
                    <a:ext uri="{FF2B5EF4-FFF2-40B4-BE49-F238E27FC236}">
                      <a16:creationId xmlns:a16="http://schemas.microsoft.com/office/drawing/2014/main" id="{7B9C7780-13B4-F704-229D-952BDFA5FCC5}"/>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53" name="Forma libre: forma 52">
                  <a:extLst>
                    <a:ext uri="{FF2B5EF4-FFF2-40B4-BE49-F238E27FC236}">
                      <a16:creationId xmlns:a16="http://schemas.microsoft.com/office/drawing/2014/main" id="{A14EA0F4-BBEC-8E74-7193-00E8E1651258}"/>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54" name="Forma libre: forma 53">
                  <a:extLst>
                    <a:ext uri="{FF2B5EF4-FFF2-40B4-BE49-F238E27FC236}">
                      <a16:creationId xmlns:a16="http://schemas.microsoft.com/office/drawing/2014/main" id="{CD805DCD-4CBC-02B7-4663-B0B440511F1D}"/>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55" name="Rectángulo 54">
                <a:extLst>
                  <a:ext uri="{FF2B5EF4-FFF2-40B4-BE49-F238E27FC236}">
                    <a16:creationId xmlns:a16="http://schemas.microsoft.com/office/drawing/2014/main" id="{CEA8842B-2475-E43A-4740-D104AA0DF4DB}"/>
                  </a:ext>
                </a:extLst>
              </p:cNvPr>
              <p:cNvSpPr/>
              <p:nvPr/>
            </p:nvSpPr>
            <p:spPr>
              <a:xfrm>
                <a:off x="7712866" y="1758257"/>
                <a:ext cx="668096" cy="34964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57" name="Gráfico 9">
                <a:extLst>
                  <a:ext uri="{FF2B5EF4-FFF2-40B4-BE49-F238E27FC236}">
                    <a16:creationId xmlns:a16="http://schemas.microsoft.com/office/drawing/2014/main" id="{36BBED9F-2FD1-B0F4-CD75-5635CBB01B6F}"/>
                  </a:ext>
                </a:extLst>
              </p:cNvPr>
              <p:cNvGrpSpPr>
                <a:grpSpLocks noChangeAspect="1"/>
              </p:cNvGrpSpPr>
              <p:nvPr/>
            </p:nvGrpSpPr>
            <p:grpSpPr>
              <a:xfrm>
                <a:off x="7956584" y="1799171"/>
                <a:ext cx="178367" cy="181771"/>
                <a:chOff x="8659119" y="2320195"/>
                <a:chExt cx="222790" cy="227042"/>
              </a:xfrm>
              <a:solidFill>
                <a:schemeClr val="bg2">
                  <a:lumMod val="50000"/>
                </a:schemeClr>
              </a:solidFill>
            </p:grpSpPr>
            <p:sp>
              <p:nvSpPr>
                <p:cNvPr id="58" name="Forma libre: forma 57">
                  <a:extLst>
                    <a:ext uri="{FF2B5EF4-FFF2-40B4-BE49-F238E27FC236}">
                      <a16:creationId xmlns:a16="http://schemas.microsoft.com/office/drawing/2014/main" id="{33B5EC3A-0B65-91DA-7722-8B6FCC833BCD}"/>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59" name="Forma libre: forma 58">
                  <a:extLst>
                    <a:ext uri="{FF2B5EF4-FFF2-40B4-BE49-F238E27FC236}">
                      <a16:creationId xmlns:a16="http://schemas.microsoft.com/office/drawing/2014/main" id="{71998762-5372-F286-BF20-6EE0E4144A1F}"/>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60" name="Forma libre: forma 59">
                  <a:extLst>
                    <a:ext uri="{FF2B5EF4-FFF2-40B4-BE49-F238E27FC236}">
                      <a16:creationId xmlns:a16="http://schemas.microsoft.com/office/drawing/2014/main" id="{ADAD7AA1-4B96-CD1F-B96D-51F44000AE80}"/>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61" name="Forma libre: forma 60">
                  <a:extLst>
                    <a:ext uri="{FF2B5EF4-FFF2-40B4-BE49-F238E27FC236}">
                      <a16:creationId xmlns:a16="http://schemas.microsoft.com/office/drawing/2014/main" id="{EC6B99C9-2CD1-0C0D-0D5B-87B76BA50F81}"/>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62" name="Forma libre: forma 61">
                  <a:extLst>
                    <a:ext uri="{FF2B5EF4-FFF2-40B4-BE49-F238E27FC236}">
                      <a16:creationId xmlns:a16="http://schemas.microsoft.com/office/drawing/2014/main" id="{4F8BC2C0-D818-C807-968C-C95D170697EF}"/>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63" name="Forma libre: forma 62">
                  <a:extLst>
                    <a:ext uri="{FF2B5EF4-FFF2-40B4-BE49-F238E27FC236}">
                      <a16:creationId xmlns:a16="http://schemas.microsoft.com/office/drawing/2014/main" id="{656CF107-1C76-9174-0F72-549A448A2873}"/>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64" name="Forma libre: forma 63">
                  <a:extLst>
                    <a:ext uri="{FF2B5EF4-FFF2-40B4-BE49-F238E27FC236}">
                      <a16:creationId xmlns:a16="http://schemas.microsoft.com/office/drawing/2014/main" id="{30FFC3A9-39FC-047F-18B7-42360E9BDC8E}"/>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65" name="Forma libre: forma 64">
                  <a:extLst>
                    <a:ext uri="{FF2B5EF4-FFF2-40B4-BE49-F238E27FC236}">
                      <a16:creationId xmlns:a16="http://schemas.microsoft.com/office/drawing/2014/main" id="{B6595CE5-51E8-6EB6-FDC4-635F60A78AFB}"/>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66" name="Gráfico 9">
                <a:extLst>
                  <a:ext uri="{FF2B5EF4-FFF2-40B4-BE49-F238E27FC236}">
                    <a16:creationId xmlns:a16="http://schemas.microsoft.com/office/drawing/2014/main" id="{06AC9132-B20C-0EE6-007C-6B0CA3133559}"/>
                  </a:ext>
                </a:extLst>
              </p:cNvPr>
              <p:cNvGrpSpPr>
                <a:grpSpLocks noChangeAspect="1"/>
              </p:cNvGrpSpPr>
              <p:nvPr/>
            </p:nvGrpSpPr>
            <p:grpSpPr>
              <a:xfrm>
                <a:off x="8167347" y="1821028"/>
                <a:ext cx="178367" cy="181771"/>
                <a:chOff x="8659119" y="2320195"/>
                <a:chExt cx="222790" cy="227042"/>
              </a:xfrm>
              <a:solidFill>
                <a:schemeClr val="bg2">
                  <a:lumMod val="50000"/>
                </a:schemeClr>
              </a:solidFill>
            </p:grpSpPr>
            <p:sp>
              <p:nvSpPr>
                <p:cNvPr id="67" name="Forma libre: forma 66">
                  <a:extLst>
                    <a:ext uri="{FF2B5EF4-FFF2-40B4-BE49-F238E27FC236}">
                      <a16:creationId xmlns:a16="http://schemas.microsoft.com/office/drawing/2014/main" id="{4216136B-D682-DDEE-E0DF-A748F06715C7}"/>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68" name="Forma libre: forma 67">
                  <a:extLst>
                    <a:ext uri="{FF2B5EF4-FFF2-40B4-BE49-F238E27FC236}">
                      <a16:creationId xmlns:a16="http://schemas.microsoft.com/office/drawing/2014/main" id="{AD9F7BB7-D42F-D4F7-C729-0D2BA2111D89}"/>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69" name="Forma libre: forma 68">
                  <a:extLst>
                    <a:ext uri="{FF2B5EF4-FFF2-40B4-BE49-F238E27FC236}">
                      <a16:creationId xmlns:a16="http://schemas.microsoft.com/office/drawing/2014/main" id="{6C66B789-5111-4A81-FADC-7DA256BB1F08}"/>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70" name="Forma libre: forma 69">
                  <a:extLst>
                    <a:ext uri="{FF2B5EF4-FFF2-40B4-BE49-F238E27FC236}">
                      <a16:creationId xmlns:a16="http://schemas.microsoft.com/office/drawing/2014/main" id="{CAA07742-45EF-16BF-D390-A217F3D16452}"/>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71" name="Forma libre: forma 70">
                  <a:extLst>
                    <a:ext uri="{FF2B5EF4-FFF2-40B4-BE49-F238E27FC236}">
                      <a16:creationId xmlns:a16="http://schemas.microsoft.com/office/drawing/2014/main" id="{55A64F52-75E2-2835-9F57-96F934B7A054}"/>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72" name="Forma libre: forma 71">
                  <a:extLst>
                    <a:ext uri="{FF2B5EF4-FFF2-40B4-BE49-F238E27FC236}">
                      <a16:creationId xmlns:a16="http://schemas.microsoft.com/office/drawing/2014/main" id="{62CB023D-C606-6D0D-5EDA-DBD4A8915C83}"/>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73" name="Forma libre: forma 72">
                  <a:extLst>
                    <a:ext uri="{FF2B5EF4-FFF2-40B4-BE49-F238E27FC236}">
                      <a16:creationId xmlns:a16="http://schemas.microsoft.com/office/drawing/2014/main" id="{4304AE93-AB2F-4596-B1CE-1C1484812AA5}"/>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74" name="Forma libre: forma 73">
                  <a:extLst>
                    <a:ext uri="{FF2B5EF4-FFF2-40B4-BE49-F238E27FC236}">
                      <a16:creationId xmlns:a16="http://schemas.microsoft.com/office/drawing/2014/main" id="{178D94D1-7D54-827F-EF9E-CECC924941A1}"/>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75" name="Gráfico 9">
                <a:extLst>
                  <a:ext uri="{FF2B5EF4-FFF2-40B4-BE49-F238E27FC236}">
                    <a16:creationId xmlns:a16="http://schemas.microsoft.com/office/drawing/2014/main" id="{B4AACDAD-1068-FC7C-AB8B-CB517426FE9F}"/>
                  </a:ext>
                </a:extLst>
              </p:cNvPr>
              <p:cNvGrpSpPr>
                <a:grpSpLocks noChangeAspect="1"/>
              </p:cNvGrpSpPr>
              <p:nvPr/>
            </p:nvGrpSpPr>
            <p:grpSpPr>
              <a:xfrm>
                <a:off x="7345324" y="2409391"/>
                <a:ext cx="140950" cy="143640"/>
                <a:chOff x="8659119" y="2320195"/>
                <a:chExt cx="222790" cy="227042"/>
              </a:xfrm>
              <a:solidFill>
                <a:schemeClr val="bg2">
                  <a:lumMod val="50000"/>
                </a:schemeClr>
              </a:solidFill>
            </p:grpSpPr>
            <p:sp>
              <p:nvSpPr>
                <p:cNvPr id="76" name="Forma libre: forma 75">
                  <a:extLst>
                    <a:ext uri="{FF2B5EF4-FFF2-40B4-BE49-F238E27FC236}">
                      <a16:creationId xmlns:a16="http://schemas.microsoft.com/office/drawing/2014/main" id="{3C47EC51-0BB3-0689-C51A-038DAD915F49}"/>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77" name="Forma libre: forma 76">
                  <a:extLst>
                    <a:ext uri="{FF2B5EF4-FFF2-40B4-BE49-F238E27FC236}">
                      <a16:creationId xmlns:a16="http://schemas.microsoft.com/office/drawing/2014/main" id="{EDF5F34E-362F-C5F8-0476-E58595D97F26}"/>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78" name="Forma libre: forma 77">
                  <a:extLst>
                    <a:ext uri="{FF2B5EF4-FFF2-40B4-BE49-F238E27FC236}">
                      <a16:creationId xmlns:a16="http://schemas.microsoft.com/office/drawing/2014/main" id="{0561FF8F-3685-BBE7-0FAD-428C61AC73B5}"/>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79" name="Forma libre: forma 78">
                  <a:extLst>
                    <a:ext uri="{FF2B5EF4-FFF2-40B4-BE49-F238E27FC236}">
                      <a16:creationId xmlns:a16="http://schemas.microsoft.com/office/drawing/2014/main" id="{C542AFA6-9A6E-064E-D613-933D230879C0}"/>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80" name="Forma libre: forma 79">
                  <a:extLst>
                    <a:ext uri="{FF2B5EF4-FFF2-40B4-BE49-F238E27FC236}">
                      <a16:creationId xmlns:a16="http://schemas.microsoft.com/office/drawing/2014/main" id="{9CD91A49-86C5-C535-41C6-6BDCA27DBD01}"/>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81" name="Forma libre: forma 80">
                  <a:extLst>
                    <a:ext uri="{FF2B5EF4-FFF2-40B4-BE49-F238E27FC236}">
                      <a16:creationId xmlns:a16="http://schemas.microsoft.com/office/drawing/2014/main" id="{065A7E88-0D32-2C7C-2771-500E3E8B0058}"/>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82" name="Forma libre: forma 81">
                  <a:extLst>
                    <a:ext uri="{FF2B5EF4-FFF2-40B4-BE49-F238E27FC236}">
                      <a16:creationId xmlns:a16="http://schemas.microsoft.com/office/drawing/2014/main" id="{5AB85B36-D655-D0CD-2306-B6ACBCFA3042}"/>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83" name="Forma libre: forma 82">
                  <a:extLst>
                    <a:ext uri="{FF2B5EF4-FFF2-40B4-BE49-F238E27FC236}">
                      <a16:creationId xmlns:a16="http://schemas.microsoft.com/office/drawing/2014/main" id="{AE52123D-1FDB-A589-3DA7-E7A20EB42B58}"/>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84" name="Gráfico 9">
                <a:extLst>
                  <a:ext uri="{FF2B5EF4-FFF2-40B4-BE49-F238E27FC236}">
                    <a16:creationId xmlns:a16="http://schemas.microsoft.com/office/drawing/2014/main" id="{72855EEB-47C6-F7EC-78B8-44F2CCD5067E}"/>
                  </a:ext>
                </a:extLst>
              </p:cNvPr>
              <p:cNvGrpSpPr>
                <a:grpSpLocks noChangeAspect="1"/>
              </p:cNvGrpSpPr>
              <p:nvPr/>
            </p:nvGrpSpPr>
            <p:grpSpPr>
              <a:xfrm>
                <a:off x="7461480" y="2344176"/>
                <a:ext cx="140950" cy="143640"/>
                <a:chOff x="8659119" y="2320195"/>
                <a:chExt cx="222790" cy="227042"/>
              </a:xfrm>
              <a:solidFill>
                <a:schemeClr val="bg2">
                  <a:lumMod val="50000"/>
                </a:schemeClr>
              </a:solidFill>
            </p:grpSpPr>
            <p:sp>
              <p:nvSpPr>
                <p:cNvPr id="85" name="Forma libre: forma 84">
                  <a:extLst>
                    <a:ext uri="{FF2B5EF4-FFF2-40B4-BE49-F238E27FC236}">
                      <a16:creationId xmlns:a16="http://schemas.microsoft.com/office/drawing/2014/main" id="{46112952-DC0A-B408-CE29-6DDE81235DE6}"/>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86" name="Forma libre: forma 85">
                  <a:extLst>
                    <a:ext uri="{FF2B5EF4-FFF2-40B4-BE49-F238E27FC236}">
                      <a16:creationId xmlns:a16="http://schemas.microsoft.com/office/drawing/2014/main" id="{F8B57B30-DACA-2C53-EBBC-04F7950F8679}"/>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87" name="Forma libre: forma 86">
                  <a:extLst>
                    <a:ext uri="{FF2B5EF4-FFF2-40B4-BE49-F238E27FC236}">
                      <a16:creationId xmlns:a16="http://schemas.microsoft.com/office/drawing/2014/main" id="{1D45702B-8732-F85F-D79B-D1F81643629D}"/>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88" name="Forma libre: forma 87">
                  <a:extLst>
                    <a:ext uri="{FF2B5EF4-FFF2-40B4-BE49-F238E27FC236}">
                      <a16:creationId xmlns:a16="http://schemas.microsoft.com/office/drawing/2014/main" id="{B5F1D436-2E1F-73A7-A3BF-015DA80548E3}"/>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89" name="Forma libre: forma 88">
                  <a:extLst>
                    <a:ext uri="{FF2B5EF4-FFF2-40B4-BE49-F238E27FC236}">
                      <a16:creationId xmlns:a16="http://schemas.microsoft.com/office/drawing/2014/main" id="{842FB7CD-043A-95CB-02C4-7B0C97C0EC6B}"/>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90" name="Forma libre: forma 89">
                  <a:extLst>
                    <a:ext uri="{FF2B5EF4-FFF2-40B4-BE49-F238E27FC236}">
                      <a16:creationId xmlns:a16="http://schemas.microsoft.com/office/drawing/2014/main" id="{079BDF72-76EB-AEAD-D89B-E9DD49A80CB6}"/>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91" name="Forma libre: forma 90">
                  <a:extLst>
                    <a:ext uri="{FF2B5EF4-FFF2-40B4-BE49-F238E27FC236}">
                      <a16:creationId xmlns:a16="http://schemas.microsoft.com/office/drawing/2014/main" id="{CB27C274-0A8B-FD59-FAD7-A3EE300403D0}"/>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92" name="Forma libre: forma 91">
                  <a:extLst>
                    <a:ext uri="{FF2B5EF4-FFF2-40B4-BE49-F238E27FC236}">
                      <a16:creationId xmlns:a16="http://schemas.microsoft.com/office/drawing/2014/main" id="{28C5ADDA-2381-4D55-70A5-8169E316E4F5}"/>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93" name="Gráfico 9">
                <a:extLst>
                  <a:ext uri="{FF2B5EF4-FFF2-40B4-BE49-F238E27FC236}">
                    <a16:creationId xmlns:a16="http://schemas.microsoft.com/office/drawing/2014/main" id="{6BA0C486-4913-A340-D576-8CE0E435872A}"/>
                  </a:ext>
                </a:extLst>
              </p:cNvPr>
              <p:cNvGrpSpPr>
                <a:grpSpLocks noChangeAspect="1"/>
              </p:cNvGrpSpPr>
              <p:nvPr/>
            </p:nvGrpSpPr>
            <p:grpSpPr>
              <a:xfrm>
                <a:off x="7482481" y="2474213"/>
                <a:ext cx="140950" cy="143640"/>
                <a:chOff x="8659119" y="2320195"/>
                <a:chExt cx="222790" cy="227042"/>
              </a:xfrm>
              <a:solidFill>
                <a:schemeClr val="bg2">
                  <a:lumMod val="50000"/>
                </a:schemeClr>
              </a:solidFill>
            </p:grpSpPr>
            <p:sp>
              <p:nvSpPr>
                <p:cNvPr id="94" name="Forma libre: forma 93">
                  <a:extLst>
                    <a:ext uri="{FF2B5EF4-FFF2-40B4-BE49-F238E27FC236}">
                      <a16:creationId xmlns:a16="http://schemas.microsoft.com/office/drawing/2014/main" id="{81366346-5985-8FD0-FA51-1F4E5F8F768F}"/>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95" name="Forma libre: forma 94">
                  <a:extLst>
                    <a:ext uri="{FF2B5EF4-FFF2-40B4-BE49-F238E27FC236}">
                      <a16:creationId xmlns:a16="http://schemas.microsoft.com/office/drawing/2014/main" id="{CAA7FF27-42ED-6563-CE1C-C390D89C684F}"/>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96" name="Forma libre: forma 95">
                  <a:extLst>
                    <a:ext uri="{FF2B5EF4-FFF2-40B4-BE49-F238E27FC236}">
                      <a16:creationId xmlns:a16="http://schemas.microsoft.com/office/drawing/2014/main" id="{31CE528A-0FC3-1A72-3DC4-0C428C89FE39}"/>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97" name="Forma libre: forma 96">
                  <a:extLst>
                    <a:ext uri="{FF2B5EF4-FFF2-40B4-BE49-F238E27FC236}">
                      <a16:creationId xmlns:a16="http://schemas.microsoft.com/office/drawing/2014/main" id="{8BF026AD-9A5B-18BF-FF15-8D9DD78B2EA2}"/>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98" name="Forma libre: forma 97">
                  <a:extLst>
                    <a:ext uri="{FF2B5EF4-FFF2-40B4-BE49-F238E27FC236}">
                      <a16:creationId xmlns:a16="http://schemas.microsoft.com/office/drawing/2014/main" id="{7076B603-B357-D721-8888-988095A52F19}"/>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99" name="Forma libre: forma 98">
                  <a:extLst>
                    <a:ext uri="{FF2B5EF4-FFF2-40B4-BE49-F238E27FC236}">
                      <a16:creationId xmlns:a16="http://schemas.microsoft.com/office/drawing/2014/main" id="{9865A343-DAEC-B5EA-6954-3819EDEF4B66}"/>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00" name="Forma libre: forma 99">
                  <a:extLst>
                    <a:ext uri="{FF2B5EF4-FFF2-40B4-BE49-F238E27FC236}">
                      <a16:creationId xmlns:a16="http://schemas.microsoft.com/office/drawing/2014/main" id="{9CC74AF0-7D4A-46BC-218F-4DE26C82AB39}"/>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01" name="Forma libre: forma 100">
                  <a:extLst>
                    <a:ext uri="{FF2B5EF4-FFF2-40B4-BE49-F238E27FC236}">
                      <a16:creationId xmlns:a16="http://schemas.microsoft.com/office/drawing/2014/main" id="{179028E4-0CF1-A64C-306C-6C60EBDD5F79}"/>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02" name="Gráfico 9">
                <a:extLst>
                  <a:ext uri="{FF2B5EF4-FFF2-40B4-BE49-F238E27FC236}">
                    <a16:creationId xmlns:a16="http://schemas.microsoft.com/office/drawing/2014/main" id="{CED2BBD6-890D-76AE-0E84-59AFEED43196}"/>
                  </a:ext>
                </a:extLst>
              </p:cNvPr>
              <p:cNvGrpSpPr>
                <a:grpSpLocks noChangeAspect="1"/>
              </p:cNvGrpSpPr>
              <p:nvPr/>
            </p:nvGrpSpPr>
            <p:grpSpPr>
              <a:xfrm>
                <a:off x="7601683" y="2405083"/>
                <a:ext cx="140950" cy="143640"/>
                <a:chOff x="8659119" y="2320195"/>
                <a:chExt cx="222790" cy="227042"/>
              </a:xfrm>
              <a:solidFill>
                <a:schemeClr val="bg2">
                  <a:lumMod val="50000"/>
                </a:schemeClr>
              </a:solidFill>
            </p:grpSpPr>
            <p:sp>
              <p:nvSpPr>
                <p:cNvPr id="103" name="Forma libre: forma 102">
                  <a:extLst>
                    <a:ext uri="{FF2B5EF4-FFF2-40B4-BE49-F238E27FC236}">
                      <a16:creationId xmlns:a16="http://schemas.microsoft.com/office/drawing/2014/main" id="{DE8A6E0B-2574-CC44-7E76-3CDE91722EAB}"/>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04" name="Forma libre: forma 103">
                  <a:extLst>
                    <a:ext uri="{FF2B5EF4-FFF2-40B4-BE49-F238E27FC236}">
                      <a16:creationId xmlns:a16="http://schemas.microsoft.com/office/drawing/2014/main" id="{7501BA41-0E36-C822-6044-3977CC6BF6BE}"/>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05" name="Forma libre: forma 104">
                  <a:extLst>
                    <a:ext uri="{FF2B5EF4-FFF2-40B4-BE49-F238E27FC236}">
                      <a16:creationId xmlns:a16="http://schemas.microsoft.com/office/drawing/2014/main" id="{A8C4D1CE-489B-8171-D1E2-53CD72780869}"/>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06" name="Forma libre: forma 105">
                  <a:extLst>
                    <a:ext uri="{FF2B5EF4-FFF2-40B4-BE49-F238E27FC236}">
                      <a16:creationId xmlns:a16="http://schemas.microsoft.com/office/drawing/2014/main" id="{EC848481-D3C7-EC13-C44D-4D1B18B55AC1}"/>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07" name="Forma libre: forma 106">
                  <a:extLst>
                    <a:ext uri="{FF2B5EF4-FFF2-40B4-BE49-F238E27FC236}">
                      <a16:creationId xmlns:a16="http://schemas.microsoft.com/office/drawing/2014/main" id="{26ADA2D9-DD1B-6633-5D9E-3535ACE0C7DC}"/>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08" name="Forma libre: forma 107">
                  <a:extLst>
                    <a:ext uri="{FF2B5EF4-FFF2-40B4-BE49-F238E27FC236}">
                      <a16:creationId xmlns:a16="http://schemas.microsoft.com/office/drawing/2014/main" id="{1FD8562F-A185-AB79-E758-F5AE1A96CAA1}"/>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09" name="Forma libre: forma 108">
                  <a:extLst>
                    <a:ext uri="{FF2B5EF4-FFF2-40B4-BE49-F238E27FC236}">
                      <a16:creationId xmlns:a16="http://schemas.microsoft.com/office/drawing/2014/main" id="{000450C1-FCEF-E68C-68B6-71A4E6F00516}"/>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10" name="Forma libre: forma 109">
                  <a:extLst>
                    <a:ext uri="{FF2B5EF4-FFF2-40B4-BE49-F238E27FC236}">
                      <a16:creationId xmlns:a16="http://schemas.microsoft.com/office/drawing/2014/main" id="{0F310272-8BAA-05C0-023B-06DB4B20B4EC}"/>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11" name="Gráfico 9">
                <a:extLst>
                  <a:ext uri="{FF2B5EF4-FFF2-40B4-BE49-F238E27FC236}">
                    <a16:creationId xmlns:a16="http://schemas.microsoft.com/office/drawing/2014/main" id="{F7B24758-F1CE-4C5C-94CC-3D73462D1CC2}"/>
                  </a:ext>
                </a:extLst>
              </p:cNvPr>
              <p:cNvGrpSpPr>
                <a:grpSpLocks noChangeAspect="1"/>
              </p:cNvGrpSpPr>
              <p:nvPr/>
            </p:nvGrpSpPr>
            <p:grpSpPr>
              <a:xfrm>
                <a:off x="7223581" y="2457024"/>
                <a:ext cx="140950" cy="143640"/>
                <a:chOff x="8659119" y="2320195"/>
                <a:chExt cx="222790" cy="227042"/>
              </a:xfrm>
              <a:solidFill>
                <a:schemeClr val="bg2">
                  <a:lumMod val="50000"/>
                </a:schemeClr>
              </a:solidFill>
            </p:grpSpPr>
            <p:sp>
              <p:nvSpPr>
                <p:cNvPr id="112" name="Forma libre: forma 111">
                  <a:extLst>
                    <a:ext uri="{FF2B5EF4-FFF2-40B4-BE49-F238E27FC236}">
                      <a16:creationId xmlns:a16="http://schemas.microsoft.com/office/drawing/2014/main" id="{D98236A2-52A6-E726-2E9A-C35D75A09939}"/>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13" name="Forma libre: forma 112">
                  <a:extLst>
                    <a:ext uri="{FF2B5EF4-FFF2-40B4-BE49-F238E27FC236}">
                      <a16:creationId xmlns:a16="http://schemas.microsoft.com/office/drawing/2014/main" id="{721015F6-A762-D210-ED4E-1B315CF1F23E}"/>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14" name="Forma libre: forma 113">
                  <a:extLst>
                    <a:ext uri="{FF2B5EF4-FFF2-40B4-BE49-F238E27FC236}">
                      <a16:creationId xmlns:a16="http://schemas.microsoft.com/office/drawing/2014/main" id="{1945556D-25D0-9EAE-B6F5-7388E87E5EDE}"/>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15" name="Forma libre: forma 114">
                  <a:extLst>
                    <a:ext uri="{FF2B5EF4-FFF2-40B4-BE49-F238E27FC236}">
                      <a16:creationId xmlns:a16="http://schemas.microsoft.com/office/drawing/2014/main" id="{B558CB44-C722-FB90-26CA-BE16672A9BB1}"/>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16" name="Forma libre: forma 115">
                  <a:extLst>
                    <a:ext uri="{FF2B5EF4-FFF2-40B4-BE49-F238E27FC236}">
                      <a16:creationId xmlns:a16="http://schemas.microsoft.com/office/drawing/2014/main" id="{558017F8-6D1E-68D1-C543-649D75D51AE3}"/>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17" name="Forma libre: forma 116">
                  <a:extLst>
                    <a:ext uri="{FF2B5EF4-FFF2-40B4-BE49-F238E27FC236}">
                      <a16:creationId xmlns:a16="http://schemas.microsoft.com/office/drawing/2014/main" id="{330207CE-7D9E-7DA2-C8BB-D24F88DAF9F2}"/>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18" name="Forma libre: forma 117">
                  <a:extLst>
                    <a:ext uri="{FF2B5EF4-FFF2-40B4-BE49-F238E27FC236}">
                      <a16:creationId xmlns:a16="http://schemas.microsoft.com/office/drawing/2014/main" id="{1F3FDFEE-C289-E19C-ADC1-A4E208E7BD5C}"/>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19" name="Forma libre: forma 118">
                  <a:extLst>
                    <a:ext uri="{FF2B5EF4-FFF2-40B4-BE49-F238E27FC236}">
                      <a16:creationId xmlns:a16="http://schemas.microsoft.com/office/drawing/2014/main" id="{D58F6CC6-EA6B-A281-9CED-1BB08F297EDF}"/>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20" name="Rectángulo 119">
                <a:extLst>
                  <a:ext uri="{FF2B5EF4-FFF2-40B4-BE49-F238E27FC236}">
                    <a16:creationId xmlns:a16="http://schemas.microsoft.com/office/drawing/2014/main" id="{653B767F-70F7-B044-1826-BFACB39AC58B}"/>
                  </a:ext>
                </a:extLst>
              </p:cNvPr>
              <p:cNvSpPr/>
              <p:nvPr/>
            </p:nvSpPr>
            <p:spPr>
              <a:xfrm>
                <a:off x="8321450" y="2278844"/>
                <a:ext cx="668096" cy="34964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121" name="Gráfico 9">
                <a:extLst>
                  <a:ext uri="{FF2B5EF4-FFF2-40B4-BE49-F238E27FC236}">
                    <a16:creationId xmlns:a16="http://schemas.microsoft.com/office/drawing/2014/main" id="{70D7988D-DB16-516B-1147-84EDD2BC19AC}"/>
                  </a:ext>
                </a:extLst>
              </p:cNvPr>
              <p:cNvGrpSpPr>
                <a:grpSpLocks noChangeAspect="1"/>
              </p:cNvGrpSpPr>
              <p:nvPr/>
            </p:nvGrpSpPr>
            <p:grpSpPr>
              <a:xfrm>
                <a:off x="8499865" y="2402440"/>
                <a:ext cx="140950" cy="143640"/>
                <a:chOff x="8659119" y="2320195"/>
                <a:chExt cx="222790" cy="227042"/>
              </a:xfrm>
              <a:solidFill>
                <a:schemeClr val="bg2">
                  <a:lumMod val="50000"/>
                </a:schemeClr>
              </a:solidFill>
            </p:grpSpPr>
            <p:sp>
              <p:nvSpPr>
                <p:cNvPr id="122" name="Forma libre: forma 121">
                  <a:extLst>
                    <a:ext uri="{FF2B5EF4-FFF2-40B4-BE49-F238E27FC236}">
                      <a16:creationId xmlns:a16="http://schemas.microsoft.com/office/drawing/2014/main" id="{99E3CB31-08F8-0F38-442A-3B05E01B860A}"/>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23" name="Forma libre: forma 122">
                  <a:extLst>
                    <a:ext uri="{FF2B5EF4-FFF2-40B4-BE49-F238E27FC236}">
                      <a16:creationId xmlns:a16="http://schemas.microsoft.com/office/drawing/2014/main" id="{81F303AA-BCB6-6B0E-89D1-D8BBB7308673}"/>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24" name="Forma libre: forma 123">
                  <a:extLst>
                    <a:ext uri="{FF2B5EF4-FFF2-40B4-BE49-F238E27FC236}">
                      <a16:creationId xmlns:a16="http://schemas.microsoft.com/office/drawing/2014/main" id="{72134573-711A-763B-F425-E1266DC3F492}"/>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25" name="Forma libre: forma 124">
                  <a:extLst>
                    <a:ext uri="{FF2B5EF4-FFF2-40B4-BE49-F238E27FC236}">
                      <a16:creationId xmlns:a16="http://schemas.microsoft.com/office/drawing/2014/main" id="{C55B8C45-2279-CDAE-22D7-3B7ABE80F9FC}"/>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26" name="Forma libre: forma 125">
                  <a:extLst>
                    <a:ext uri="{FF2B5EF4-FFF2-40B4-BE49-F238E27FC236}">
                      <a16:creationId xmlns:a16="http://schemas.microsoft.com/office/drawing/2014/main" id="{589C61CD-D4B3-D469-F2D4-506DED74617C}"/>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27" name="Forma libre: forma 126">
                  <a:extLst>
                    <a:ext uri="{FF2B5EF4-FFF2-40B4-BE49-F238E27FC236}">
                      <a16:creationId xmlns:a16="http://schemas.microsoft.com/office/drawing/2014/main" id="{66E13541-F078-328C-F2CF-6C6D906BB558}"/>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28" name="Forma libre: forma 127">
                  <a:extLst>
                    <a:ext uri="{FF2B5EF4-FFF2-40B4-BE49-F238E27FC236}">
                      <a16:creationId xmlns:a16="http://schemas.microsoft.com/office/drawing/2014/main" id="{E7965E0F-D820-B74F-FE5A-673B45994589}"/>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29" name="Forma libre: forma 128">
                  <a:extLst>
                    <a:ext uri="{FF2B5EF4-FFF2-40B4-BE49-F238E27FC236}">
                      <a16:creationId xmlns:a16="http://schemas.microsoft.com/office/drawing/2014/main" id="{337C63D4-07D2-CBB8-7B6C-6F35BD8F7ACB}"/>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30" name="Gráfico 9">
                <a:extLst>
                  <a:ext uri="{FF2B5EF4-FFF2-40B4-BE49-F238E27FC236}">
                    <a16:creationId xmlns:a16="http://schemas.microsoft.com/office/drawing/2014/main" id="{836595F3-1DE7-841D-9269-9EA5D318441A}"/>
                  </a:ext>
                </a:extLst>
              </p:cNvPr>
              <p:cNvGrpSpPr>
                <a:grpSpLocks noChangeAspect="1"/>
              </p:cNvGrpSpPr>
              <p:nvPr/>
            </p:nvGrpSpPr>
            <p:grpSpPr>
              <a:xfrm>
                <a:off x="8616021" y="2337225"/>
                <a:ext cx="140950" cy="143640"/>
                <a:chOff x="8659119" y="2320195"/>
                <a:chExt cx="222790" cy="227042"/>
              </a:xfrm>
              <a:solidFill>
                <a:schemeClr val="bg2">
                  <a:lumMod val="50000"/>
                </a:schemeClr>
              </a:solidFill>
            </p:grpSpPr>
            <p:sp>
              <p:nvSpPr>
                <p:cNvPr id="131" name="Forma libre: forma 130">
                  <a:extLst>
                    <a:ext uri="{FF2B5EF4-FFF2-40B4-BE49-F238E27FC236}">
                      <a16:creationId xmlns:a16="http://schemas.microsoft.com/office/drawing/2014/main" id="{EFFA7B9B-18B3-605C-6BA1-246BCD202A43}"/>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32" name="Forma libre: forma 131">
                  <a:extLst>
                    <a:ext uri="{FF2B5EF4-FFF2-40B4-BE49-F238E27FC236}">
                      <a16:creationId xmlns:a16="http://schemas.microsoft.com/office/drawing/2014/main" id="{21781CC9-F38B-20E9-772B-74D02C12990C}"/>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33" name="Forma libre: forma 132">
                  <a:extLst>
                    <a:ext uri="{FF2B5EF4-FFF2-40B4-BE49-F238E27FC236}">
                      <a16:creationId xmlns:a16="http://schemas.microsoft.com/office/drawing/2014/main" id="{339F107C-410A-4B8A-2E3C-196AA8802441}"/>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34" name="Forma libre: forma 133">
                  <a:extLst>
                    <a:ext uri="{FF2B5EF4-FFF2-40B4-BE49-F238E27FC236}">
                      <a16:creationId xmlns:a16="http://schemas.microsoft.com/office/drawing/2014/main" id="{C3A0BA7A-25B5-11D3-28BE-67A527D88271}"/>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35" name="Forma libre: forma 134">
                  <a:extLst>
                    <a:ext uri="{FF2B5EF4-FFF2-40B4-BE49-F238E27FC236}">
                      <a16:creationId xmlns:a16="http://schemas.microsoft.com/office/drawing/2014/main" id="{A599BBCE-9BAA-784C-3496-107D3A95EC9D}"/>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36" name="Forma libre: forma 135">
                  <a:extLst>
                    <a:ext uri="{FF2B5EF4-FFF2-40B4-BE49-F238E27FC236}">
                      <a16:creationId xmlns:a16="http://schemas.microsoft.com/office/drawing/2014/main" id="{A23A1BD3-10AD-9A1E-32D7-F975C28D823D}"/>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37" name="Forma libre: forma 136">
                  <a:extLst>
                    <a:ext uri="{FF2B5EF4-FFF2-40B4-BE49-F238E27FC236}">
                      <a16:creationId xmlns:a16="http://schemas.microsoft.com/office/drawing/2014/main" id="{33E18252-5F4C-445F-2DA9-6693C64AD91B}"/>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38" name="Forma libre: forma 137">
                  <a:extLst>
                    <a:ext uri="{FF2B5EF4-FFF2-40B4-BE49-F238E27FC236}">
                      <a16:creationId xmlns:a16="http://schemas.microsoft.com/office/drawing/2014/main" id="{53EC67EB-4150-403F-BDDE-0C53340F8FC5}"/>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39" name="Gráfico 9">
                <a:extLst>
                  <a:ext uri="{FF2B5EF4-FFF2-40B4-BE49-F238E27FC236}">
                    <a16:creationId xmlns:a16="http://schemas.microsoft.com/office/drawing/2014/main" id="{51C6CA10-4DF3-44F7-D2EB-535D537B9B0C}"/>
                  </a:ext>
                </a:extLst>
              </p:cNvPr>
              <p:cNvGrpSpPr>
                <a:grpSpLocks noChangeAspect="1"/>
              </p:cNvGrpSpPr>
              <p:nvPr/>
            </p:nvGrpSpPr>
            <p:grpSpPr>
              <a:xfrm>
                <a:off x="8637022" y="2467262"/>
                <a:ext cx="140950" cy="143640"/>
                <a:chOff x="8659119" y="2320195"/>
                <a:chExt cx="222790" cy="227042"/>
              </a:xfrm>
              <a:solidFill>
                <a:schemeClr val="bg2">
                  <a:lumMod val="50000"/>
                </a:schemeClr>
              </a:solidFill>
            </p:grpSpPr>
            <p:sp>
              <p:nvSpPr>
                <p:cNvPr id="140" name="Forma libre: forma 139">
                  <a:extLst>
                    <a:ext uri="{FF2B5EF4-FFF2-40B4-BE49-F238E27FC236}">
                      <a16:creationId xmlns:a16="http://schemas.microsoft.com/office/drawing/2014/main" id="{39B4E07C-A18E-6438-4EE4-0F40A01DD523}"/>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41" name="Forma libre: forma 140">
                  <a:extLst>
                    <a:ext uri="{FF2B5EF4-FFF2-40B4-BE49-F238E27FC236}">
                      <a16:creationId xmlns:a16="http://schemas.microsoft.com/office/drawing/2014/main" id="{056541A4-03EF-3935-CE95-1E0A6F744D87}"/>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42" name="Forma libre: forma 141">
                  <a:extLst>
                    <a:ext uri="{FF2B5EF4-FFF2-40B4-BE49-F238E27FC236}">
                      <a16:creationId xmlns:a16="http://schemas.microsoft.com/office/drawing/2014/main" id="{617227B5-60CD-6FD8-8ACF-22B339826E95}"/>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43" name="Forma libre: forma 142">
                  <a:extLst>
                    <a:ext uri="{FF2B5EF4-FFF2-40B4-BE49-F238E27FC236}">
                      <a16:creationId xmlns:a16="http://schemas.microsoft.com/office/drawing/2014/main" id="{9A1B3C33-8341-1E4E-AC72-BF70E340C820}"/>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44" name="Forma libre: forma 143">
                  <a:extLst>
                    <a:ext uri="{FF2B5EF4-FFF2-40B4-BE49-F238E27FC236}">
                      <a16:creationId xmlns:a16="http://schemas.microsoft.com/office/drawing/2014/main" id="{C19FA3EA-B623-9AF4-556B-3E275AA0485C}"/>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45" name="Forma libre: forma 144">
                  <a:extLst>
                    <a:ext uri="{FF2B5EF4-FFF2-40B4-BE49-F238E27FC236}">
                      <a16:creationId xmlns:a16="http://schemas.microsoft.com/office/drawing/2014/main" id="{B15B6F47-B198-210C-AC59-885B0FBEE51F}"/>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46" name="Forma libre: forma 145">
                  <a:extLst>
                    <a:ext uri="{FF2B5EF4-FFF2-40B4-BE49-F238E27FC236}">
                      <a16:creationId xmlns:a16="http://schemas.microsoft.com/office/drawing/2014/main" id="{4D4CA1DC-5A4A-54A0-802D-419B933AA68C}"/>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47" name="Forma libre: forma 146">
                  <a:extLst>
                    <a:ext uri="{FF2B5EF4-FFF2-40B4-BE49-F238E27FC236}">
                      <a16:creationId xmlns:a16="http://schemas.microsoft.com/office/drawing/2014/main" id="{DEEBB870-4EA3-31ED-A18F-B2DD0D851E2C}"/>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48" name="Gráfico 9">
                <a:extLst>
                  <a:ext uri="{FF2B5EF4-FFF2-40B4-BE49-F238E27FC236}">
                    <a16:creationId xmlns:a16="http://schemas.microsoft.com/office/drawing/2014/main" id="{C46902DE-6359-AD63-F4EB-9581294E3574}"/>
                  </a:ext>
                </a:extLst>
              </p:cNvPr>
              <p:cNvGrpSpPr>
                <a:grpSpLocks noChangeAspect="1"/>
              </p:cNvGrpSpPr>
              <p:nvPr/>
            </p:nvGrpSpPr>
            <p:grpSpPr>
              <a:xfrm>
                <a:off x="8756224" y="2398132"/>
                <a:ext cx="140950" cy="143640"/>
                <a:chOff x="8659119" y="2320195"/>
                <a:chExt cx="222790" cy="227042"/>
              </a:xfrm>
              <a:solidFill>
                <a:schemeClr val="bg2">
                  <a:lumMod val="50000"/>
                </a:schemeClr>
              </a:solidFill>
            </p:grpSpPr>
            <p:sp>
              <p:nvSpPr>
                <p:cNvPr id="149" name="Forma libre: forma 148">
                  <a:extLst>
                    <a:ext uri="{FF2B5EF4-FFF2-40B4-BE49-F238E27FC236}">
                      <a16:creationId xmlns:a16="http://schemas.microsoft.com/office/drawing/2014/main" id="{D00DBE84-FAD8-F567-C8F3-70A9862D63FC}"/>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50" name="Forma libre: forma 149">
                  <a:extLst>
                    <a:ext uri="{FF2B5EF4-FFF2-40B4-BE49-F238E27FC236}">
                      <a16:creationId xmlns:a16="http://schemas.microsoft.com/office/drawing/2014/main" id="{27483E8E-817A-26A2-995A-B97691538667}"/>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51" name="Forma libre: forma 150">
                  <a:extLst>
                    <a:ext uri="{FF2B5EF4-FFF2-40B4-BE49-F238E27FC236}">
                      <a16:creationId xmlns:a16="http://schemas.microsoft.com/office/drawing/2014/main" id="{A0E165F0-8FAD-5310-1FFF-C93875397233}"/>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52" name="Forma libre: forma 151">
                  <a:extLst>
                    <a:ext uri="{FF2B5EF4-FFF2-40B4-BE49-F238E27FC236}">
                      <a16:creationId xmlns:a16="http://schemas.microsoft.com/office/drawing/2014/main" id="{3000A60C-6ABC-5EAB-7058-110F33409582}"/>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53" name="Forma libre: forma 152">
                  <a:extLst>
                    <a:ext uri="{FF2B5EF4-FFF2-40B4-BE49-F238E27FC236}">
                      <a16:creationId xmlns:a16="http://schemas.microsoft.com/office/drawing/2014/main" id="{63B578C1-E449-F15C-CAE2-8E4F342AA994}"/>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54" name="Forma libre: forma 153">
                  <a:extLst>
                    <a:ext uri="{FF2B5EF4-FFF2-40B4-BE49-F238E27FC236}">
                      <a16:creationId xmlns:a16="http://schemas.microsoft.com/office/drawing/2014/main" id="{7D67E0CF-AE25-7B41-8031-8556A33372E0}"/>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55" name="Forma libre: forma 154">
                  <a:extLst>
                    <a:ext uri="{FF2B5EF4-FFF2-40B4-BE49-F238E27FC236}">
                      <a16:creationId xmlns:a16="http://schemas.microsoft.com/office/drawing/2014/main" id="{27310E65-6DA0-C43C-03F6-75833B7E1ED5}"/>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56" name="Forma libre: forma 155">
                  <a:extLst>
                    <a:ext uri="{FF2B5EF4-FFF2-40B4-BE49-F238E27FC236}">
                      <a16:creationId xmlns:a16="http://schemas.microsoft.com/office/drawing/2014/main" id="{DB3BA18E-28BB-C4B5-F6CE-FC6E8EB25E18}"/>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57" name="Gráfico 9">
                <a:extLst>
                  <a:ext uri="{FF2B5EF4-FFF2-40B4-BE49-F238E27FC236}">
                    <a16:creationId xmlns:a16="http://schemas.microsoft.com/office/drawing/2014/main" id="{3C52AF9F-C2BF-D262-442B-71F0EB5AB6C9}"/>
                  </a:ext>
                </a:extLst>
              </p:cNvPr>
              <p:cNvGrpSpPr>
                <a:grpSpLocks noChangeAspect="1"/>
              </p:cNvGrpSpPr>
              <p:nvPr/>
            </p:nvGrpSpPr>
            <p:grpSpPr>
              <a:xfrm>
                <a:off x="8378122" y="2450073"/>
                <a:ext cx="140950" cy="143640"/>
                <a:chOff x="8659119" y="2320195"/>
                <a:chExt cx="222790" cy="227042"/>
              </a:xfrm>
              <a:solidFill>
                <a:schemeClr val="bg2">
                  <a:lumMod val="50000"/>
                </a:schemeClr>
              </a:solidFill>
            </p:grpSpPr>
            <p:sp>
              <p:nvSpPr>
                <p:cNvPr id="158" name="Forma libre: forma 157">
                  <a:extLst>
                    <a:ext uri="{FF2B5EF4-FFF2-40B4-BE49-F238E27FC236}">
                      <a16:creationId xmlns:a16="http://schemas.microsoft.com/office/drawing/2014/main" id="{D663A096-CB10-9F99-A0B3-C22DFECEAE8E}"/>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59" name="Forma libre: forma 158">
                  <a:extLst>
                    <a:ext uri="{FF2B5EF4-FFF2-40B4-BE49-F238E27FC236}">
                      <a16:creationId xmlns:a16="http://schemas.microsoft.com/office/drawing/2014/main" id="{4FD8CC91-16CC-1088-105E-4D7D2CD1A127}"/>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60" name="Forma libre: forma 159">
                  <a:extLst>
                    <a:ext uri="{FF2B5EF4-FFF2-40B4-BE49-F238E27FC236}">
                      <a16:creationId xmlns:a16="http://schemas.microsoft.com/office/drawing/2014/main" id="{04C4E3A5-6022-1686-1926-2E92F02CD509}"/>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61" name="Forma libre: forma 160">
                  <a:extLst>
                    <a:ext uri="{FF2B5EF4-FFF2-40B4-BE49-F238E27FC236}">
                      <a16:creationId xmlns:a16="http://schemas.microsoft.com/office/drawing/2014/main" id="{222028D5-853D-F63A-AEFC-D53F1FBB7179}"/>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62" name="Forma libre: forma 161">
                  <a:extLst>
                    <a:ext uri="{FF2B5EF4-FFF2-40B4-BE49-F238E27FC236}">
                      <a16:creationId xmlns:a16="http://schemas.microsoft.com/office/drawing/2014/main" id="{111D826D-9002-2B68-86E6-F520E156F2D3}"/>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63" name="Forma libre: forma 162">
                  <a:extLst>
                    <a:ext uri="{FF2B5EF4-FFF2-40B4-BE49-F238E27FC236}">
                      <a16:creationId xmlns:a16="http://schemas.microsoft.com/office/drawing/2014/main" id="{C8DA9D5D-DDF0-14F2-7116-5289AAB1C107}"/>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64" name="Forma libre: forma 163">
                  <a:extLst>
                    <a:ext uri="{FF2B5EF4-FFF2-40B4-BE49-F238E27FC236}">
                      <a16:creationId xmlns:a16="http://schemas.microsoft.com/office/drawing/2014/main" id="{F7B091A0-3842-BBC6-197D-1EEF99E6FF3B}"/>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65" name="Forma libre: forma 164">
                  <a:extLst>
                    <a:ext uri="{FF2B5EF4-FFF2-40B4-BE49-F238E27FC236}">
                      <a16:creationId xmlns:a16="http://schemas.microsoft.com/office/drawing/2014/main" id="{6878AE66-BF6B-97A6-DFEA-B4F524496713}"/>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cxnSp>
          <p:nvCxnSpPr>
            <p:cNvPr id="312" name="Conector recto de flecha 311">
              <a:extLst>
                <a:ext uri="{FF2B5EF4-FFF2-40B4-BE49-F238E27FC236}">
                  <a16:creationId xmlns:a16="http://schemas.microsoft.com/office/drawing/2014/main" id="{8D7CCC2E-1260-5296-FF0E-61845CA5887B}"/>
                </a:ext>
              </a:extLst>
            </p:cNvPr>
            <p:cNvCxnSpPr/>
            <p:nvPr/>
          </p:nvCxnSpPr>
          <p:spPr>
            <a:xfrm flipH="1">
              <a:off x="2497667" y="2422955"/>
              <a:ext cx="56726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16" name="Grupo 315">
            <a:extLst>
              <a:ext uri="{FF2B5EF4-FFF2-40B4-BE49-F238E27FC236}">
                <a16:creationId xmlns:a16="http://schemas.microsoft.com/office/drawing/2014/main" id="{4AA6D57A-2F35-0E74-B16A-888A2AF57B0C}"/>
              </a:ext>
            </a:extLst>
          </p:cNvPr>
          <p:cNvGrpSpPr/>
          <p:nvPr/>
        </p:nvGrpSpPr>
        <p:grpSpPr>
          <a:xfrm>
            <a:off x="8042883" y="3289220"/>
            <a:ext cx="3068421" cy="920478"/>
            <a:chOff x="7176349" y="1939095"/>
            <a:chExt cx="3068421" cy="920478"/>
          </a:xfrm>
        </p:grpSpPr>
        <p:grpSp>
          <p:nvGrpSpPr>
            <p:cNvPr id="294" name="Grupo 293">
              <a:extLst>
                <a:ext uri="{FF2B5EF4-FFF2-40B4-BE49-F238E27FC236}">
                  <a16:creationId xmlns:a16="http://schemas.microsoft.com/office/drawing/2014/main" id="{97912277-5439-B242-9075-61EF054CEEDD}"/>
                </a:ext>
              </a:extLst>
            </p:cNvPr>
            <p:cNvGrpSpPr/>
            <p:nvPr/>
          </p:nvGrpSpPr>
          <p:grpSpPr>
            <a:xfrm>
              <a:off x="8294581" y="2504579"/>
              <a:ext cx="668096" cy="350016"/>
              <a:chOff x="8294581" y="2504579"/>
              <a:chExt cx="668096" cy="350016"/>
            </a:xfrm>
          </p:grpSpPr>
          <p:sp>
            <p:nvSpPr>
              <p:cNvPr id="169" name="Rectángulo 168">
                <a:extLst>
                  <a:ext uri="{FF2B5EF4-FFF2-40B4-BE49-F238E27FC236}">
                    <a16:creationId xmlns:a16="http://schemas.microsoft.com/office/drawing/2014/main" id="{89ED24C2-512B-960D-B1A7-FC20231CF276}"/>
                  </a:ext>
                </a:extLst>
              </p:cNvPr>
              <p:cNvSpPr/>
              <p:nvPr/>
            </p:nvSpPr>
            <p:spPr>
              <a:xfrm>
                <a:off x="8294581" y="2504951"/>
                <a:ext cx="668096" cy="34964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9" name="Rectángulo 288">
                <a:extLst>
                  <a:ext uri="{FF2B5EF4-FFF2-40B4-BE49-F238E27FC236}">
                    <a16:creationId xmlns:a16="http://schemas.microsoft.com/office/drawing/2014/main" id="{7C689FAF-3C52-D226-5767-FF5A918BD4AD}"/>
                  </a:ext>
                </a:extLst>
              </p:cNvPr>
              <p:cNvSpPr/>
              <p:nvPr/>
            </p:nvSpPr>
            <p:spPr>
              <a:xfrm>
                <a:off x="8294581" y="2504579"/>
                <a:ext cx="121920" cy="312420"/>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0" name="Rectángulo 289">
                <a:extLst>
                  <a:ext uri="{FF2B5EF4-FFF2-40B4-BE49-F238E27FC236}">
                    <a16:creationId xmlns:a16="http://schemas.microsoft.com/office/drawing/2014/main" id="{DAA2C0C1-168D-8161-4D73-C441DCE8EB9F}"/>
                  </a:ext>
                </a:extLst>
              </p:cNvPr>
              <p:cNvSpPr/>
              <p:nvPr/>
            </p:nvSpPr>
            <p:spPr>
              <a:xfrm>
                <a:off x="8419290" y="2508591"/>
                <a:ext cx="406008" cy="16260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1" name="Rectángulo 290">
                <a:extLst>
                  <a:ext uri="{FF2B5EF4-FFF2-40B4-BE49-F238E27FC236}">
                    <a16:creationId xmlns:a16="http://schemas.microsoft.com/office/drawing/2014/main" id="{C83CCB8A-3576-FF72-BC8F-C5EB41222E42}"/>
                  </a:ext>
                </a:extLst>
              </p:cNvPr>
              <p:cNvSpPr/>
              <p:nvPr/>
            </p:nvSpPr>
            <p:spPr>
              <a:xfrm>
                <a:off x="8418486" y="2672308"/>
                <a:ext cx="121920" cy="144691"/>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2" name="Rectángulo 291">
                <a:extLst>
                  <a:ext uri="{FF2B5EF4-FFF2-40B4-BE49-F238E27FC236}">
                    <a16:creationId xmlns:a16="http://schemas.microsoft.com/office/drawing/2014/main" id="{B65C8C3A-7D1F-C95D-6A81-F08D0D06983F}"/>
                  </a:ext>
                </a:extLst>
              </p:cNvPr>
              <p:cNvSpPr/>
              <p:nvPr/>
            </p:nvSpPr>
            <p:spPr>
              <a:xfrm>
                <a:off x="8540405" y="2671751"/>
                <a:ext cx="214573" cy="144691"/>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3" name="Rectángulo 292">
                <a:extLst>
                  <a:ext uri="{FF2B5EF4-FFF2-40B4-BE49-F238E27FC236}">
                    <a16:creationId xmlns:a16="http://schemas.microsoft.com/office/drawing/2014/main" id="{A9F22411-983C-083C-0890-13FFED11EB53}"/>
                  </a:ext>
                </a:extLst>
              </p:cNvPr>
              <p:cNvSpPr/>
              <p:nvPr/>
            </p:nvSpPr>
            <p:spPr>
              <a:xfrm>
                <a:off x="8760784" y="2671751"/>
                <a:ext cx="201893" cy="144691"/>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295" name="Grupo 294">
              <a:extLst>
                <a:ext uri="{FF2B5EF4-FFF2-40B4-BE49-F238E27FC236}">
                  <a16:creationId xmlns:a16="http://schemas.microsoft.com/office/drawing/2014/main" id="{5BC18F04-0D1B-267C-0033-7FC3FEA1841F}"/>
                </a:ext>
              </a:extLst>
            </p:cNvPr>
            <p:cNvGrpSpPr/>
            <p:nvPr/>
          </p:nvGrpSpPr>
          <p:grpSpPr>
            <a:xfrm>
              <a:off x="8876220" y="1939095"/>
              <a:ext cx="668096" cy="350016"/>
              <a:chOff x="8294581" y="2504579"/>
              <a:chExt cx="668096" cy="350016"/>
            </a:xfrm>
          </p:grpSpPr>
          <p:sp>
            <p:nvSpPr>
              <p:cNvPr id="296" name="Rectángulo 295">
                <a:extLst>
                  <a:ext uri="{FF2B5EF4-FFF2-40B4-BE49-F238E27FC236}">
                    <a16:creationId xmlns:a16="http://schemas.microsoft.com/office/drawing/2014/main" id="{EDD3F2A3-5F81-92F0-DBBE-2A924262358F}"/>
                  </a:ext>
                </a:extLst>
              </p:cNvPr>
              <p:cNvSpPr/>
              <p:nvPr/>
            </p:nvSpPr>
            <p:spPr>
              <a:xfrm>
                <a:off x="8294581" y="2504951"/>
                <a:ext cx="668096" cy="34964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7" name="Rectángulo 296">
                <a:extLst>
                  <a:ext uri="{FF2B5EF4-FFF2-40B4-BE49-F238E27FC236}">
                    <a16:creationId xmlns:a16="http://schemas.microsoft.com/office/drawing/2014/main" id="{3FB1C888-8617-2CCA-EFEB-FF2684C38192}"/>
                  </a:ext>
                </a:extLst>
              </p:cNvPr>
              <p:cNvSpPr/>
              <p:nvPr/>
            </p:nvSpPr>
            <p:spPr>
              <a:xfrm>
                <a:off x="8294581" y="2504579"/>
                <a:ext cx="121920" cy="312420"/>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8" name="Rectángulo 297">
                <a:extLst>
                  <a:ext uri="{FF2B5EF4-FFF2-40B4-BE49-F238E27FC236}">
                    <a16:creationId xmlns:a16="http://schemas.microsoft.com/office/drawing/2014/main" id="{0CB5B5FF-E500-9594-BE90-F0DDE9FC1DDB}"/>
                  </a:ext>
                </a:extLst>
              </p:cNvPr>
              <p:cNvSpPr/>
              <p:nvPr/>
            </p:nvSpPr>
            <p:spPr>
              <a:xfrm>
                <a:off x="8610724" y="2508591"/>
                <a:ext cx="214573" cy="16260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9" name="Rectángulo 298">
                <a:extLst>
                  <a:ext uri="{FF2B5EF4-FFF2-40B4-BE49-F238E27FC236}">
                    <a16:creationId xmlns:a16="http://schemas.microsoft.com/office/drawing/2014/main" id="{994E33FC-E9D0-A633-ABAD-326DCDAEE168}"/>
                  </a:ext>
                </a:extLst>
              </p:cNvPr>
              <p:cNvSpPr/>
              <p:nvPr/>
            </p:nvSpPr>
            <p:spPr>
              <a:xfrm>
                <a:off x="8418486" y="2672308"/>
                <a:ext cx="121920" cy="144691"/>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0" name="Rectángulo 299">
                <a:extLst>
                  <a:ext uri="{FF2B5EF4-FFF2-40B4-BE49-F238E27FC236}">
                    <a16:creationId xmlns:a16="http://schemas.microsoft.com/office/drawing/2014/main" id="{1D7777E2-51AE-E13E-8E09-47F2F934561E}"/>
                  </a:ext>
                </a:extLst>
              </p:cNvPr>
              <p:cNvSpPr/>
              <p:nvPr/>
            </p:nvSpPr>
            <p:spPr>
              <a:xfrm>
                <a:off x="8540405" y="2671751"/>
                <a:ext cx="284892" cy="144691"/>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1" name="Rectángulo 300">
                <a:extLst>
                  <a:ext uri="{FF2B5EF4-FFF2-40B4-BE49-F238E27FC236}">
                    <a16:creationId xmlns:a16="http://schemas.microsoft.com/office/drawing/2014/main" id="{2B2B41C6-1D23-4D16-950B-654CA9A7FBED}"/>
                  </a:ext>
                </a:extLst>
              </p:cNvPr>
              <p:cNvSpPr/>
              <p:nvPr/>
            </p:nvSpPr>
            <p:spPr>
              <a:xfrm>
                <a:off x="8664310" y="2671751"/>
                <a:ext cx="298367" cy="144691"/>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302" name="Rectángulo 301">
              <a:extLst>
                <a:ext uri="{FF2B5EF4-FFF2-40B4-BE49-F238E27FC236}">
                  <a16:creationId xmlns:a16="http://schemas.microsoft.com/office/drawing/2014/main" id="{3ADD0203-48E7-252A-341F-C25BF2A5715B}"/>
                </a:ext>
              </a:extLst>
            </p:cNvPr>
            <p:cNvSpPr/>
            <p:nvPr/>
          </p:nvSpPr>
          <p:spPr>
            <a:xfrm>
              <a:off x="9067822" y="2251268"/>
              <a:ext cx="284892" cy="36000"/>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303" name="Grupo 302">
              <a:extLst>
                <a:ext uri="{FF2B5EF4-FFF2-40B4-BE49-F238E27FC236}">
                  <a16:creationId xmlns:a16="http://schemas.microsoft.com/office/drawing/2014/main" id="{6C9E9599-18C7-1909-9C6A-006FB26D5D29}"/>
                </a:ext>
              </a:extLst>
            </p:cNvPr>
            <p:cNvGrpSpPr/>
            <p:nvPr/>
          </p:nvGrpSpPr>
          <p:grpSpPr>
            <a:xfrm>
              <a:off x="9576674" y="2507397"/>
              <a:ext cx="668096" cy="352176"/>
              <a:chOff x="8294581" y="2502419"/>
              <a:chExt cx="668096" cy="352176"/>
            </a:xfrm>
          </p:grpSpPr>
          <p:sp>
            <p:nvSpPr>
              <p:cNvPr id="304" name="Rectángulo 303">
                <a:extLst>
                  <a:ext uri="{FF2B5EF4-FFF2-40B4-BE49-F238E27FC236}">
                    <a16:creationId xmlns:a16="http://schemas.microsoft.com/office/drawing/2014/main" id="{7F7CB8A6-7594-F293-6F76-7894183F5035}"/>
                  </a:ext>
                </a:extLst>
              </p:cNvPr>
              <p:cNvSpPr/>
              <p:nvPr/>
            </p:nvSpPr>
            <p:spPr>
              <a:xfrm>
                <a:off x="8294581" y="2504951"/>
                <a:ext cx="668096" cy="34964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5" name="Rectángulo 304">
                <a:extLst>
                  <a:ext uri="{FF2B5EF4-FFF2-40B4-BE49-F238E27FC236}">
                    <a16:creationId xmlns:a16="http://schemas.microsoft.com/office/drawing/2014/main" id="{5F88A2EA-EF68-0C4E-2CED-D3D9CB87622F}"/>
                  </a:ext>
                </a:extLst>
              </p:cNvPr>
              <p:cNvSpPr/>
              <p:nvPr/>
            </p:nvSpPr>
            <p:spPr>
              <a:xfrm>
                <a:off x="8294581" y="2504579"/>
                <a:ext cx="121920" cy="312420"/>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6" name="Rectángulo 305">
                <a:extLst>
                  <a:ext uri="{FF2B5EF4-FFF2-40B4-BE49-F238E27FC236}">
                    <a16:creationId xmlns:a16="http://schemas.microsoft.com/office/drawing/2014/main" id="{A67AF032-40A9-B0D8-BD79-821A013C2AC6}"/>
                  </a:ext>
                </a:extLst>
              </p:cNvPr>
              <p:cNvSpPr/>
              <p:nvPr/>
            </p:nvSpPr>
            <p:spPr>
              <a:xfrm>
                <a:off x="8726484" y="2508591"/>
                <a:ext cx="98813" cy="16260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7" name="Rectángulo 306">
                <a:extLst>
                  <a:ext uri="{FF2B5EF4-FFF2-40B4-BE49-F238E27FC236}">
                    <a16:creationId xmlns:a16="http://schemas.microsoft.com/office/drawing/2014/main" id="{B6E5B8C7-6C3E-B9BF-9905-7C3C58749DCB}"/>
                  </a:ext>
                </a:extLst>
              </p:cNvPr>
              <p:cNvSpPr/>
              <p:nvPr/>
            </p:nvSpPr>
            <p:spPr>
              <a:xfrm>
                <a:off x="8418486" y="2672308"/>
                <a:ext cx="121920" cy="144691"/>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8" name="Rectángulo 307">
                <a:extLst>
                  <a:ext uri="{FF2B5EF4-FFF2-40B4-BE49-F238E27FC236}">
                    <a16:creationId xmlns:a16="http://schemas.microsoft.com/office/drawing/2014/main" id="{3AF5C3FE-FF6D-762E-73D7-D486360626BB}"/>
                  </a:ext>
                </a:extLst>
              </p:cNvPr>
              <p:cNvSpPr/>
              <p:nvPr/>
            </p:nvSpPr>
            <p:spPr>
              <a:xfrm>
                <a:off x="8540405" y="2671751"/>
                <a:ext cx="284892" cy="144691"/>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9" name="Rectángulo 308">
                <a:extLst>
                  <a:ext uri="{FF2B5EF4-FFF2-40B4-BE49-F238E27FC236}">
                    <a16:creationId xmlns:a16="http://schemas.microsoft.com/office/drawing/2014/main" id="{7A6A6EDC-7EFF-9343-D850-ACA155CC848B}"/>
                  </a:ext>
                </a:extLst>
              </p:cNvPr>
              <p:cNvSpPr/>
              <p:nvPr/>
            </p:nvSpPr>
            <p:spPr>
              <a:xfrm>
                <a:off x="8416501" y="2502419"/>
                <a:ext cx="172603" cy="162604"/>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310" name="Rectángulo 309">
              <a:extLst>
                <a:ext uri="{FF2B5EF4-FFF2-40B4-BE49-F238E27FC236}">
                  <a16:creationId xmlns:a16="http://schemas.microsoft.com/office/drawing/2014/main" id="{DE50142D-10D1-306F-50C9-67791CCA479C}"/>
                </a:ext>
              </a:extLst>
            </p:cNvPr>
            <p:cNvSpPr/>
            <p:nvPr/>
          </p:nvSpPr>
          <p:spPr>
            <a:xfrm>
              <a:off x="9768276" y="2821730"/>
              <a:ext cx="284892" cy="36000"/>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313" name="Conector recto de flecha 312">
              <a:extLst>
                <a:ext uri="{FF2B5EF4-FFF2-40B4-BE49-F238E27FC236}">
                  <a16:creationId xmlns:a16="http://schemas.microsoft.com/office/drawing/2014/main" id="{4A65A883-277A-06E4-1EB3-9E29EFA8CBAB}"/>
                </a:ext>
              </a:extLst>
            </p:cNvPr>
            <p:cNvCxnSpPr>
              <a:cxnSpLocks/>
            </p:cNvCxnSpPr>
            <p:nvPr/>
          </p:nvCxnSpPr>
          <p:spPr>
            <a:xfrm>
              <a:off x="7176349" y="2400559"/>
              <a:ext cx="627168" cy="69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17" name="Rectángulo 316">
            <a:extLst>
              <a:ext uri="{FF2B5EF4-FFF2-40B4-BE49-F238E27FC236}">
                <a16:creationId xmlns:a16="http://schemas.microsoft.com/office/drawing/2014/main" id="{18F6EBB5-79CC-58A6-B4AB-2DD504F1863E}"/>
              </a:ext>
            </a:extLst>
          </p:cNvPr>
          <p:cNvSpPr/>
          <p:nvPr/>
        </p:nvSpPr>
        <p:spPr>
          <a:xfrm>
            <a:off x="4277265" y="5016033"/>
            <a:ext cx="3368037" cy="461665"/>
          </a:xfrm>
          <a:prstGeom prst="rect">
            <a:avLst/>
          </a:prstGeom>
          <a:noFill/>
        </p:spPr>
        <p:txBody>
          <a:bodyPr wrap="none" lIns="91440" tIns="45720" rIns="91440" bIns="45720">
            <a:spAutoFit/>
          </a:bodyPr>
          <a:lstStyle/>
          <a:p>
            <a:pPr algn="ctr"/>
            <a:r>
              <a:rPr lang="es-ES" sz="2400" dirty="0">
                <a:ln w="0"/>
                <a:solidFill>
                  <a:schemeClr val="accent1"/>
                </a:solidFill>
                <a:effectLst>
                  <a:outerShdw blurRad="38100" dist="25400" dir="5400000" algn="ctr" rotWithShape="0">
                    <a:srgbClr val="6E747A">
                      <a:alpha val="43000"/>
                    </a:srgbClr>
                  </a:outerShdw>
                </a:effectLst>
              </a:rPr>
              <a:t>ESPECIALIZACIÓN BAJA</a:t>
            </a:r>
          </a:p>
        </p:txBody>
      </p:sp>
      <p:grpSp>
        <p:nvGrpSpPr>
          <p:cNvPr id="552" name="Grupo 551">
            <a:extLst>
              <a:ext uri="{FF2B5EF4-FFF2-40B4-BE49-F238E27FC236}">
                <a16:creationId xmlns:a16="http://schemas.microsoft.com/office/drawing/2014/main" id="{5C345B82-4EE9-958B-6CAC-82CD548FB76F}"/>
              </a:ext>
            </a:extLst>
          </p:cNvPr>
          <p:cNvGrpSpPr/>
          <p:nvPr/>
        </p:nvGrpSpPr>
        <p:grpSpPr>
          <a:xfrm>
            <a:off x="7107003" y="1372790"/>
            <a:ext cx="4822371" cy="970664"/>
            <a:chOff x="7133131" y="114238"/>
            <a:chExt cx="4822371" cy="970664"/>
          </a:xfrm>
        </p:grpSpPr>
        <p:grpSp>
          <p:nvGrpSpPr>
            <p:cNvPr id="20" name="Grupo 19">
              <a:extLst>
                <a:ext uri="{FF2B5EF4-FFF2-40B4-BE49-F238E27FC236}">
                  <a16:creationId xmlns:a16="http://schemas.microsoft.com/office/drawing/2014/main" id="{44333BB0-7A8D-9891-9324-8FCDF98C9CDB}"/>
                </a:ext>
              </a:extLst>
            </p:cNvPr>
            <p:cNvGrpSpPr/>
            <p:nvPr/>
          </p:nvGrpSpPr>
          <p:grpSpPr>
            <a:xfrm>
              <a:off x="7133131" y="114238"/>
              <a:ext cx="4822371" cy="970664"/>
              <a:chOff x="7369629" y="692009"/>
              <a:chExt cx="4822371" cy="970664"/>
            </a:xfrm>
          </p:grpSpPr>
          <p:sp>
            <p:nvSpPr>
              <p:cNvPr id="14" name="CuadroTexto 13">
                <a:extLst>
                  <a:ext uri="{FF2B5EF4-FFF2-40B4-BE49-F238E27FC236}">
                    <a16:creationId xmlns:a16="http://schemas.microsoft.com/office/drawing/2014/main" id="{3C7EE6A9-C791-186B-4DBF-6A5DF6521F06}"/>
                  </a:ext>
                </a:extLst>
              </p:cNvPr>
              <p:cNvSpPr txBox="1"/>
              <p:nvPr/>
            </p:nvSpPr>
            <p:spPr>
              <a:xfrm>
                <a:off x="8481334" y="761842"/>
                <a:ext cx="3710666" cy="830997"/>
              </a:xfrm>
              <a:prstGeom prst="rect">
                <a:avLst/>
              </a:prstGeom>
              <a:noFill/>
            </p:spPr>
            <p:txBody>
              <a:bodyPr wrap="square">
                <a:spAutoFit/>
              </a:bodyPr>
              <a:lstStyle/>
              <a:p>
                <a:pPr algn="just"/>
                <a:r>
                  <a:rPr lang="es-CO" sz="1600" dirty="0"/>
                  <a:t>La especialización determina el grado en que las tareas de la entidad se subdividen en puestos separados. </a:t>
                </a:r>
              </a:p>
            </p:txBody>
          </p:sp>
          <p:sp>
            <p:nvSpPr>
              <p:cNvPr id="16" name="Google Shape;9399;p59">
                <a:extLst>
                  <a:ext uri="{FF2B5EF4-FFF2-40B4-BE49-F238E27FC236}">
                    <a16:creationId xmlns:a16="http://schemas.microsoft.com/office/drawing/2014/main" id="{DC6C7EF1-7F18-0105-8530-35AAEB11D1B9}"/>
                  </a:ext>
                </a:extLst>
              </p:cNvPr>
              <p:cNvSpPr/>
              <p:nvPr/>
            </p:nvSpPr>
            <p:spPr>
              <a:xfrm>
                <a:off x="7525344" y="767571"/>
                <a:ext cx="777822" cy="760273"/>
              </a:xfrm>
              <a:custGeom>
                <a:avLst/>
                <a:gdLst/>
                <a:ahLst/>
                <a:cxnLst/>
                <a:rect l="l" t="t" r="r" b="b"/>
                <a:pathLst>
                  <a:path w="11216" h="11205" extrusionOk="0">
                    <a:moveTo>
                      <a:pt x="5620" y="0"/>
                    </a:moveTo>
                    <a:cubicBezTo>
                      <a:pt x="4274" y="0"/>
                      <a:pt x="2965" y="488"/>
                      <a:pt x="1953" y="1369"/>
                    </a:cubicBezTo>
                    <a:cubicBezTo>
                      <a:pt x="1881" y="1429"/>
                      <a:pt x="1881" y="1536"/>
                      <a:pt x="1941" y="1608"/>
                    </a:cubicBezTo>
                    <a:cubicBezTo>
                      <a:pt x="1972" y="1645"/>
                      <a:pt x="2016" y="1663"/>
                      <a:pt x="2061" y="1663"/>
                    </a:cubicBezTo>
                    <a:cubicBezTo>
                      <a:pt x="2103" y="1663"/>
                      <a:pt x="2145" y="1648"/>
                      <a:pt x="2179" y="1620"/>
                    </a:cubicBezTo>
                    <a:cubicBezTo>
                      <a:pt x="3131" y="786"/>
                      <a:pt x="4358" y="346"/>
                      <a:pt x="5620" y="346"/>
                    </a:cubicBezTo>
                    <a:cubicBezTo>
                      <a:pt x="7013" y="346"/>
                      <a:pt x="8346" y="893"/>
                      <a:pt x="9335" y="1893"/>
                    </a:cubicBezTo>
                    <a:cubicBezTo>
                      <a:pt x="10335" y="2882"/>
                      <a:pt x="10882" y="4215"/>
                      <a:pt x="10882" y="5608"/>
                    </a:cubicBezTo>
                    <a:cubicBezTo>
                      <a:pt x="10882" y="7013"/>
                      <a:pt x="10335" y="8335"/>
                      <a:pt x="9335" y="9335"/>
                    </a:cubicBezTo>
                    <a:cubicBezTo>
                      <a:pt x="8346" y="10323"/>
                      <a:pt x="7013" y="10883"/>
                      <a:pt x="5620" y="10883"/>
                    </a:cubicBezTo>
                    <a:cubicBezTo>
                      <a:pt x="4215" y="10883"/>
                      <a:pt x="2893" y="10323"/>
                      <a:pt x="1893" y="9335"/>
                    </a:cubicBezTo>
                    <a:cubicBezTo>
                      <a:pt x="893" y="8335"/>
                      <a:pt x="345" y="7013"/>
                      <a:pt x="345" y="5608"/>
                    </a:cubicBezTo>
                    <a:cubicBezTo>
                      <a:pt x="345" y="4298"/>
                      <a:pt x="822" y="3048"/>
                      <a:pt x="1703" y="2084"/>
                    </a:cubicBezTo>
                    <a:cubicBezTo>
                      <a:pt x="1762" y="2012"/>
                      <a:pt x="1762" y="1905"/>
                      <a:pt x="1691" y="1846"/>
                    </a:cubicBezTo>
                    <a:cubicBezTo>
                      <a:pt x="1657" y="1817"/>
                      <a:pt x="1614" y="1802"/>
                      <a:pt x="1573" y="1802"/>
                    </a:cubicBezTo>
                    <a:cubicBezTo>
                      <a:pt x="1528" y="1802"/>
                      <a:pt x="1484" y="1820"/>
                      <a:pt x="1453" y="1858"/>
                    </a:cubicBezTo>
                    <a:cubicBezTo>
                      <a:pt x="512" y="2882"/>
                      <a:pt x="0" y="4227"/>
                      <a:pt x="0" y="5608"/>
                    </a:cubicBezTo>
                    <a:cubicBezTo>
                      <a:pt x="0" y="7096"/>
                      <a:pt x="583" y="8513"/>
                      <a:pt x="1643" y="9573"/>
                    </a:cubicBezTo>
                    <a:cubicBezTo>
                      <a:pt x="2703" y="10621"/>
                      <a:pt x="4096" y="11204"/>
                      <a:pt x="5608" y="11204"/>
                    </a:cubicBezTo>
                    <a:cubicBezTo>
                      <a:pt x="7108" y="11204"/>
                      <a:pt x="8501" y="10621"/>
                      <a:pt x="9561" y="9573"/>
                    </a:cubicBezTo>
                    <a:cubicBezTo>
                      <a:pt x="10620" y="8513"/>
                      <a:pt x="11204" y="7108"/>
                      <a:pt x="11204" y="5608"/>
                    </a:cubicBezTo>
                    <a:cubicBezTo>
                      <a:pt x="11216" y="4096"/>
                      <a:pt x="10632" y="2691"/>
                      <a:pt x="9573" y="1631"/>
                    </a:cubicBezTo>
                    <a:cubicBezTo>
                      <a:pt x="8525" y="572"/>
                      <a:pt x="7120" y="0"/>
                      <a:pt x="562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Rectángulo 18">
                <a:extLst>
                  <a:ext uri="{FF2B5EF4-FFF2-40B4-BE49-F238E27FC236}">
                    <a16:creationId xmlns:a16="http://schemas.microsoft.com/office/drawing/2014/main" id="{D500DDF0-04A7-9E38-B1D5-CB5314767E3F}"/>
                  </a:ext>
                </a:extLst>
              </p:cNvPr>
              <p:cNvSpPr/>
              <p:nvPr/>
            </p:nvSpPr>
            <p:spPr>
              <a:xfrm>
                <a:off x="7369629" y="692009"/>
                <a:ext cx="4822371" cy="970664"/>
              </a:xfrm>
              <a:prstGeom prst="rect">
                <a:avLst/>
              </a:prstGeom>
              <a:no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543" name="Gráfico 9">
              <a:extLst>
                <a:ext uri="{FF2B5EF4-FFF2-40B4-BE49-F238E27FC236}">
                  <a16:creationId xmlns:a16="http://schemas.microsoft.com/office/drawing/2014/main" id="{5FE16371-B78E-5091-35E0-9E8139CF6A68}"/>
                </a:ext>
              </a:extLst>
            </p:cNvPr>
            <p:cNvGrpSpPr>
              <a:grpSpLocks noChangeAspect="1"/>
            </p:cNvGrpSpPr>
            <p:nvPr/>
          </p:nvGrpSpPr>
          <p:grpSpPr>
            <a:xfrm>
              <a:off x="7418264" y="359348"/>
              <a:ext cx="480696" cy="489871"/>
              <a:chOff x="8659119" y="2320195"/>
              <a:chExt cx="222790" cy="227042"/>
            </a:xfrm>
            <a:solidFill>
              <a:schemeClr val="tx1">
                <a:lumMod val="75000"/>
                <a:lumOff val="25000"/>
              </a:schemeClr>
            </a:solidFill>
          </p:grpSpPr>
          <p:sp>
            <p:nvSpPr>
              <p:cNvPr id="544" name="Forma libre: forma 543">
                <a:extLst>
                  <a:ext uri="{FF2B5EF4-FFF2-40B4-BE49-F238E27FC236}">
                    <a16:creationId xmlns:a16="http://schemas.microsoft.com/office/drawing/2014/main" id="{FDFC15ED-50B8-BAA1-1E44-CBBD915C3DAE}"/>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545" name="Forma libre: forma 544">
                <a:extLst>
                  <a:ext uri="{FF2B5EF4-FFF2-40B4-BE49-F238E27FC236}">
                    <a16:creationId xmlns:a16="http://schemas.microsoft.com/office/drawing/2014/main" id="{6887EAB6-983C-894A-CA10-CB00B53BE9E9}"/>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46" name="Forma libre: forma 545">
                <a:hlinkClick r:id="rId2" action="ppaction://hlinksldjump"/>
                <a:extLst>
                  <a:ext uri="{FF2B5EF4-FFF2-40B4-BE49-F238E27FC236}">
                    <a16:creationId xmlns:a16="http://schemas.microsoft.com/office/drawing/2014/main" id="{4B2DBCBB-98F1-B22D-2E90-10530C4170CE}"/>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547" name="Forma libre: forma 546">
                <a:extLst>
                  <a:ext uri="{FF2B5EF4-FFF2-40B4-BE49-F238E27FC236}">
                    <a16:creationId xmlns:a16="http://schemas.microsoft.com/office/drawing/2014/main" id="{4B0A72BA-7721-8C57-A005-B1C30B735A21}"/>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548" name="Forma libre: forma 547">
                <a:extLst>
                  <a:ext uri="{FF2B5EF4-FFF2-40B4-BE49-F238E27FC236}">
                    <a16:creationId xmlns:a16="http://schemas.microsoft.com/office/drawing/2014/main" id="{6DD7A855-B838-2621-DB85-A89747FAB33F}"/>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549" name="Forma libre: forma 548">
                <a:extLst>
                  <a:ext uri="{FF2B5EF4-FFF2-40B4-BE49-F238E27FC236}">
                    <a16:creationId xmlns:a16="http://schemas.microsoft.com/office/drawing/2014/main" id="{4A3AA674-2407-89FD-F747-0D3C9FBCB5A2}"/>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550" name="Forma libre: forma 549">
                <a:extLst>
                  <a:ext uri="{FF2B5EF4-FFF2-40B4-BE49-F238E27FC236}">
                    <a16:creationId xmlns:a16="http://schemas.microsoft.com/office/drawing/2014/main" id="{568A3EF0-11E8-1561-2FC9-112BCAED9377}"/>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551" name="Forma libre: forma 550">
                <a:extLst>
                  <a:ext uri="{FF2B5EF4-FFF2-40B4-BE49-F238E27FC236}">
                    <a16:creationId xmlns:a16="http://schemas.microsoft.com/office/drawing/2014/main" id="{CBF5BE6C-5B4E-88F7-945C-3C080DC23E8B}"/>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grpSp>
        <p:nvGrpSpPr>
          <p:cNvPr id="557" name="Grupo 556">
            <a:extLst>
              <a:ext uri="{FF2B5EF4-FFF2-40B4-BE49-F238E27FC236}">
                <a16:creationId xmlns:a16="http://schemas.microsoft.com/office/drawing/2014/main" id="{5E130B9C-0E31-14D2-0A73-4E77B5AD0397}"/>
              </a:ext>
            </a:extLst>
          </p:cNvPr>
          <p:cNvGrpSpPr/>
          <p:nvPr/>
        </p:nvGrpSpPr>
        <p:grpSpPr>
          <a:xfrm>
            <a:off x="1677554" y="4771810"/>
            <a:ext cx="2113720" cy="767443"/>
            <a:chOff x="1677554" y="4771810"/>
            <a:chExt cx="2113720" cy="767443"/>
          </a:xfrm>
        </p:grpSpPr>
        <p:grpSp>
          <p:nvGrpSpPr>
            <p:cNvPr id="542" name="Grupo 541">
              <a:extLst>
                <a:ext uri="{FF2B5EF4-FFF2-40B4-BE49-F238E27FC236}">
                  <a16:creationId xmlns:a16="http://schemas.microsoft.com/office/drawing/2014/main" id="{AEE9B6FE-04EB-A230-166F-05A56B467A31}"/>
                </a:ext>
              </a:extLst>
            </p:cNvPr>
            <p:cNvGrpSpPr/>
            <p:nvPr/>
          </p:nvGrpSpPr>
          <p:grpSpPr>
            <a:xfrm>
              <a:off x="1677554" y="4771810"/>
              <a:ext cx="1094016" cy="767443"/>
              <a:chOff x="1665513" y="4533900"/>
              <a:chExt cx="1094016" cy="767443"/>
            </a:xfrm>
          </p:grpSpPr>
          <p:sp>
            <p:nvSpPr>
              <p:cNvPr id="323" name="Rectángulo 322">
                <a:extLst>
                  <a:ext uri="{FF2B5EF4-FFF2-40B4-BE49-F238E27FC236}">
                    <a16:creationId xmlns:a16="http://schemas.microsoft.com/office/drawing/2014/main" id="{FBB8AB60-9656-157D-4DEB-707A6FC8DFF0}"/>
                  </a:ext>
                </a:extLst>
              </p:cNvPr>
              <p:cNvSpPr/>
              <p:nvPr/>
            </p:nvSpPr>
            <p:spPr>
              <a:xfrm>
                <a:off x="1665513" y="4533900"/>
                <a:ext cx="1094016" cy="767443"/>
              </a:xfrm>
              <a:prstGeom prst="rect">
                <a:avLst/>
              </a:prstGeom>
              <a:no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67" name="Imagen 466">
                <a:extLst>
                  <a:ext uri="{FF2B5EF4-FFF2-40B4-BE49-F238E27FC236}">
                    <a16:creationId xmlns:a16="http://schemas.microsoft.com/office/drawing/2014/main" id="{5EF422D8-745F-434A-0B74-DAAC24305C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455" y="4824403"/>
                <a:ext cx="192111" cy="201047"/>
              </a:xfrm>
              <a:prstGeom prst="rect">
                <a:avLst/>
              </a:prstGeom>
            </p:spPr>
          </p:pic>
          <p:sp>
            <p:nvSpPr>
              <p:cNvPr id="468" name="Elipse 467">
                <a:extLst>
                  <a:ext uri="{FF2B5EF4-FFF2-40B4-BE49-F238E27FC236}">
                    <a16:creationId xmlns:a16="http://schemas.microsoft.com/office/drawing/2014/main" id="{12EEF1CB-0F6E-C4BF-92D1-DE3C3F61665F}"/>
                  </a:ext>
                </a:extLst>
              </p:cNvPr>
              <p:cNvSpPr/>
              <p:nvPr/>
            </p:nvSpPr>
            <p:spPr>
              <a:xfrm>
                <a:off x="1889463" y="4718957"/>
                <a:ext cx="608584" cy="386443"/>
              </a:xfrm>
              <a:prstGeom prst="ellipse">
                <a:avLst/>
              </a:prstGeom>
              <a:no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470" name="Gráfico 9">
                <a:extLst>
                  <a:ext uri="{FF2B5EF4-FFF2-40B4-BE49-F238E27FC236}">
                    <a16:creationId xmlns:a16="http://schemas.microsoft.com/office/drawing/2014/main" id="{049A8277-95AB-5F4D-89B3-4A8237970570}"/>
                  </a:ext>
                </a:extLst>
              </p:cNvPr>
              <p:cNvGrpSpPr>
                <a:grpSpLocks noChangeAspect="1"/>
              </p:cNvGrpSpPr>
              <p:nvPr/>
            </p:nvGrpSpPr>
            <p:grpSpPr>
              <a:xfrm>
                <a:off x="1943604" y="4601718"/>
                <a:ext cx="135996" cy="138592"/>
                <a:chOff x="8659119" y="2320195"/>
                <a:chExt cx="222790" cy="227042"/>
              </a:xfrm>
              <a:solidFill>
                <a:srgbClr val="C00000"/>
              </a:solidFill>
            </p:grpSpPr>
            <p:sp>
              <p:nvSpPr>
                <p:cNvPr id="471" name="Forma libre: forma 470">
                  <a:extLst>
                    <a:ext uri="{FF2B5EF4-FFF2-40B4-BE49-F238E27FC236}">
                      <a16:creationId xmlns:a16="http://schemas.microsoft.com/office/drawing/2014/main" id="{CB0F4196-F8EB-22CF-D308-23B813129AD1}"/>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72" name="Forma libre: forma 471">
                  <a:extLst>
                    <a:ext uri="{FF2B5EF4-FFF2-40B4-BE49-F238E27FC236}">
                      <a16:creationId xmlns:a16="http://schemas.microsoft.com/office/drawing/2014/main" id="{3444214A-7C1C-FC26-4FC3-519CBE1268DF}"/>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473" name="Forma libre: forma 472">
                  <a:extLst>
                    <a:ext uri="{FF2B5EF4-FFF2-40B4-BE49-F238E27FC236}">
                      <a16:creationId xmlns:a16="http://schemas.microsoft.com/office/drawing/2014/main" id="{BBB94F67-D00E-C75F-992F-B67BD733C9F2}"/>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474" name="Forma libre: forma 473">
                  <a:extLst>
                    <a:ext uri="{FF2B5EF4-FFF2-40B4-BE49-F238E27FC236}">
                      <a16:creationId xmlns:a16="http://schemas.microsoft.com/office/drawing/2014/main" id="{0C2543F2-4855-2D8F-15A2-35021B6E4584}"/>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475" name="Forma libre: forma 474">
                  <a:extLst>
                    <a:ext uri="{FF2B5EF4-FFF2-40B4-BE49-F238E27FC236}">
                      <a16:creationId xmlns:a16="http://schemas.microsoft.com/office/drawing/2014/main" id="{37F4B1C4-A5A0-9CF7-C87A-A63D980D230B}"/>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476" name="Forma libre: forma 475">
                  <a:extLst>
                    <a:ext uri="{FF2B5EF4-FFF2-40B4-BE49-F238E27FC236}">
                      <a16:creationId xmlns:a16="http://schemas.microsoft.com/office/drawing/2014/main" id="{CAF540DC-1ED4-2AD5-050E-06DB6D855335}"/>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477" name="Forma libre: forma 476">
                  <a:extLst>
                    <a:ext uri="{FF2B5EF4-FFF2-40B4-BE49-F238E27FC236}">
                      <a16:creationId xmlns:a16="http://schemas.microsoft.com/office/drawing/2014/main" id="{B8105A49-1C49-39BD-785C-F57413AF1518}"/>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478" name="Forma libre: forma 477">
                  <a:extLst>
                    <a:ext uri="{FF2B5EF4-FFF2-40B4-BE49-F238E27FC236}">
                      <a16:creationId xmlns:a16="http://schemas.microsoft.com/office/drawing/2014/main" id="{3BBF5CA3-5DC9-A4CD-ABBB-B3AD0F877E7D}"/>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479" name="Gráfico 9">
                <a:extLst>
                  <a:ext uri="{FF2B5EF4-FFF2-40B4-BE49-F238E27FC236}">
                    <a16:creationId xmlns:a16="http://schemas.microsoft.com/office/drawing/2014/main" id="{948E4E31-BD52-5B37-D07C-13F43A169B7B}"/>
                  </a:ext>
                </a:extLst>
              </p:cNvPr>
              <p:cNvGrpSpPr>
                <a:grpSpLocks noChangeAspect="1"/>
              </p:cNvGrpSpPr>
              <p:nvPr/>
            </p:nvGrpSpPr>
            <p:grpSpPr>
              <a:xfrm>
                <a:off x="2193755" y="4583635"/>
                <a:ext cx="135996" cy="138592"/>
                <a:chOff x="8659119" y="2320195"/>
                <a:chExt cx="222790" cy="227042"/>
              </a:xfrm>
              <a:solidFill>
                <a:srgbClr val="C00000"/>
              </a:solidFill>
            </p:grpSpPr>
            <p:sp>
              <p:nvSpPr>
                <p:cNvPr id="480" name="Forma libre: forma 479">
                  <a:extLst>
                    <a:ext uri="{FF2B5EF4-FFF2-40B4-BE49-F238E27FC236}">
                      <a16:creationId xmlns:a16="http://schemas.microsoft.com/office/drawing/2014/main" id="{3FA28040-2695-8003-6263-CB7CAFA41A0B}"/>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81" name="Forma libre: forma 480">
                  <a:extLst>
                    <a:ext uri="{FF2B5EF4-FFF2-40B4-BE49-F238E27FC236}">
                      <a16:creationId xmlns:a16="http://schemas.microsoft.com/office/drawing/2014/main" id="{9EB26E85-A44E-B13C-4A3C-3CB47E3FC00A}"/>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482" name="Forma libre: forma 481">
                  <a:extLst>
                    <a:ext uri="{FF2B5EF4-FFF2-40B4-BE49-F238E27FC236}">
                      <a16:creationId xmlns:a16="http://schemas.microsoft.com/office/drawing/2014/main" id="{475F2A47-E650-1766-22A2-CF2F123FA981}"/>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483" name="Forma libre: forma 482">
                  <a:extLst>
                    <a:ext uri="{FF2B5EF4-FFF2-40B4-BE49-F238E27FC236}">
                      <a16:creationId xmlns:a16="http://schemas.microsoft.com/office/drawing/2014/main" id="{50419431-4FCF-78FA-64B3-79DFA2FF4E0D}"/>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484" name="Forma libre: forma 483">
                  <a:extLst>
                    <a:ext uri="{FF2B5EF4-FFF2-40B4-BE49-F238E27FC236}">
                      <a16:creationId xmlns:a16="http://schemas.microsoft.com/office/drawing/2014/main" id="{40953014-E6CC-E4A4-B07D-DE857E478E8C}"/>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485" name="Forma libre: forma 484">
                  <a:extLst>
                    <a:ext uri="{FF2B5EF4-FFF2-40B4-BE49-F238E27FC236}">
                      <a16:creationId xmlns:a16="http://schemas.microsoft.com/office/drawing/2014/main" id="{B013A006-E850-B4AC-9133-EB57995C2FD8}"/>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486" name="Forma libre: forma 485">
                  <a:extLst>
                    <a:ext uri="{FF2B5EF4-FFF2-40B4-BE49-F238E27FC236}">
                      <a16:creationId xmlns:a16="http://schemas.microsoft.com/office/drawing/2014/main" id="{FC30C3DB-4494-6FF8-EFB0-5217FB108EE1}"/>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487" name="Forma libre: forma 486">
                  <a:extLst>
                    <a:ext uri="{FF2B5EF4-FFF2-40B4-BE49-F238E27FC236}">
                      <a16:creationId xmlns:a16="http://schemas.microsoft.com/office/drawing/2014/main" id="{67751646-4808-CDD1-FBE8-86ADC612F59C}"/>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488" name="Gráfico 9">
                <a:extLst>
                  <a:ext uri="{FF2B5EF4-FFF2-40B4-BE49-F238E27FC236}">
                    <a16:creationId xmlns:a16="http://schemas.microsoft.com/office/drawing/2014/main" id="{E7482E29-54D7-8083-16DB-E91C8655C799}"/>
                  </a:ext>
                </a:extLst>
              </p:cNvPr>
              <p:cNvGrpSpPr>
                <a:grpSpLocks noChangeAspect="1"/>
              </p:cNvGrpSpPr>
              <p:nvPr/>
            </p:nvGrpSpPr>
            <p:grpSpPr>
              <a:xfrm>
                <a:off x="2408068" y="4657890"/>
                <a:ext cx="135996" cy="138592"/>
                <a:chOff x="8659119" y="2320195"/>
                <a:chExt cx="222790" cy="227042"/>
              </a:xfrm>
              <a:solidFill>
                <a:srgbClr val="C00000"/>
              </a:solidFill>
            </p:grpSpPr>
            <p:sp>
              <p:nvSpPr>
                <p:cNvPr id="489" name="Forma libre: forma 488">
                  <a:extLst>
                    <a:ext uri="{FF2B5EF4-FFF2-40B4-BE49-F238E27FC236}">
                      <a16:creationId xmlns:a16="http://schemas.microsoft.com/office/drawing/2014/main" id="{2BE19B25-8F3C-B392-D7E7-2088C1A7786B}"/>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90" name="Forma libre: forma 489">
                  <a:extLst>
                    <a:ext uri="{FF2B5EF4-FFF2-40B4-BE49-F238E27FC236}">
                      <a16:creationId xmlns:a16="http://schemas.microsoft.com/office/drawing/2014/main" id="{BE40DEE2-5E4D-8476-6243-7EF39FFFCEC4}"/>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491" name="Forma libre: forma 490">
                  <a:extLst>
                    <a:ext uri="{FF2B5EF4-FFF2-40B4-BE49-F238E27FC236}">
                      <a16:creationId xmlns:a16="http://schemas.microsoft.com/office/drawing/2014/main" id="{79DF82FA-C3EB-1491-3171-0856256E21F3}"/>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492" name="Forma libre: forma 491">
                  <a:extLst>
                    <a:ext uri="{FF2B5EF4-FFF2-40B4-BE49-F238E27FC236}">
                      <a16:creationId xmlns:a16="http://schemas.microsoft.com/office/drawing/2014/main" id="{6357B8E8-CDA7-5623-DAEB-F2E0776659C8}"/>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493" name="Forma libre: forma 492">
                  <a:extLst>
                    <a:ext uri="{FF2B5EF4-FFF2-40B4-BE49-F238E27FC236}">
                      <a16:creationId xmlns:a16="http://schemas.microsoft.com/office/drawing/2014/main" id="{8C192547-468D-EC9D-056E-B01772B841AF}"/>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494" name="Forma libre: forma 493">
                  <a:extLst>
                    <a:ext uri="{FF2B5EF4-FFF2-40B4-BE49-F238E27FC236}">
                      <a16:creationId xmlns:a16="http://schemas.microsoft.com/office/drawing/2014/main" id="{25B33B7A-6A87-35C5-6B2C-17C95D7A56AC}"/>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495" name="Forma libre: forma 494">
                  <a:extLst>
                    <a:ext uri="{FF2B5EF4-FFF2-40B4-BE49-F238E27FC236}">
                      <a16:creationId xmlns:a16="http://schemas.microsoft.com/office/drawing/2014/main" id="{9669A956-31BA-3BE6-7586-8085E1701170}"/>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496" name="Forma libre: forma 495">
                  <a:extLst>
                    <a:ext uri="{FF2B5EF4-FFF2-40B4-BE49-F238E27FC236}">
                      <a16:creationId xmlns:a16="http://schemas.microsoft.com/office/drawing/2014/main" id="{AB3E7BAF-D0AC-3E5C-0916-E3354982A710}"/>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497" name="Gráfico 9">
                <a:extLst>
                  <a:ext uri="{FF2B5EF4-FFF2-40B4-BE49-F238E27FC236}">
                    <a16:creationId xmlns:a16="http://schemas.microsoft.com/office/drawing/2014/main" id="{3C766545-4B53-FA56-23AE-1AE082096B5C}"/>
                  </a:ext>
                </a:extLst>
              </p:cNvPr>
              <p:cNvGrpSpPr>
                <a:grpSpLocks noChangeAspect="1"/>
              </p:cNvGrpSpPr>
              <p:nvPr/>
            </p:nvGrpSpPr>
            <p:grpSpPr>
              <a:xfrm>
                <a:off x="2525603" y="4985191"/>
                <a:ext cx="135996" cy="138592"/>
                <a:chOff x="8659119" y="2320195"/>
                <a:chExt cx="222790" cy="227042"/>
              </a:xfrm>
              <a:solidFill>
                <a:srgbClr val="C00000"/>
              </a:solidFill>
            </p:grpSpPr>
            <p:sp>
              <p:nvSpPr>
                <p:cNvPr id="498" name="Forma libre: forma 497">
                  <a:extLst>
                    <a:ext uri="{FF2B5EF4-FFF2-40B4-BE49-F238E27FC236}">
                      <a16:creationId xmlns:a16="http://schemas.microsoft.com/office/drawing/2014/main" id="{F5AC9840-F37E-4291-E282-BF3493630B60}"/>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99" name="Forma libre: forma 498">
                  <a:extLst>
                    <a:ext uri="{FF2B5EF4-FFF2-40B4-BE49-F238E27FC236}">
                      <a16:creationId xmlns:a16="http://schemas.microsoft.com/office/drawing/2014/main" id="{A2350269-7FA5-2C95-C49F-03E213745F12}"/>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00" name="Forma libre: forma 499">
                  <a:extLst>
                    <a:ext uri="{FF2B5EF4-FFF2-40B4-BE49-F238E27FC236}">
                      <a16:creationId xmlns:a16="http://schemas.microsoft.com/office/drawing/2014/main" id="{DDBC6795-295E-7CBE-5565-B88A0992D92F}"/>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501" name="Forma libre: forma 500">
                  <a:extLst>
                    <a:ext uri="{FF2B5EF4-FFF2-40B4-BE49-F238E27FC236}">
                      <a16:creationId xmlns:a16="http://schemas.microsoft.com/office/drawing/2014/main" id="{02DBF48C-ED64-EAB2-3B5A-373E1049A97A}"/>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502" name="Forma libre: forma 501">
                  <a:extLst>
                    <a:ext uri="{FF2B5EF4-FFF2-40B4-BE49-F238E27FC236}">
                      <a16:creationId xmlns:a16="http://schemas.microsoft.com/office/drawing/2014/main" id="{D9CA77F8-9E33-9275-C1FF-D40206A65960}"/>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503" name="Forma libre: forma 502">
                  <a:extLst>
                    <a:ext uri="{FF2B5EF4-FFF2-40B4-BE49-F238E27FC236}">
                      <a16:creationId xmlns:a16="http://schemas.microsoft.com/office/drawing/2014/main" id="{72AA0270-CCB5-54CC-8A29-B78F32D14DA6}"/>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504" name="Forma libre: forma 503">
                  <a:extLst>
                    <a:ext uri="{FF2B5EF4-FFF2-40B4-BE49-F238E27FC236}">
                      <a16:creationId xmlns:a16="http://schemas.microsoft.com/office/drawing/2014/main" id="{730FAF49-057F-062C-1C52-12F8EAA22777}"/>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505" name="Forma libre: forma 504">
                  <a:extLst>
                    <a:ext uri="{FF2B5EF4-FFF2-40B4-BE49-F238E27FC236}">
                      <a16:creationId xmlns:a16="http://schemas.microsoft.com/office/drawing/2014/main" id="{C5AE5D35-DC96-E7A8-2258-641184484812}"/>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506" name="Gráfico 9">
                <a:extLst>
                  <a:ext uri="{FF2B5EF4-FFF2-40B4-BE49-F238E27FC236}">
                    <a16:creationId xmlns:a16="http://schemas.microsoft.com/office/drawing/2014/main" id="{4235233B-BACC-E907-850D-9803EE7FAA1C}"/>
                  </a:ext>
                </a:extLst>
              </p:cNvPr>
              <p:cNvGrpSpPr>
                <a:grpSpLocks noChangeAspect="1"/>
              </p:cNvGrpSpPr>
              <p:nvPr/>
            </p:nvGrpSpPr>
            <p:grpSpPr>
              <a:xfrm>
                <a:off x="2204932" y="5151865"/>
                <a:ext cx="135996" cy="138592"/>
                <a:chOff x="8659119" y="2320195"/>
                <a:chExt cx="222790" cy="227042"/>
              </a:xfrm>
              <a:solidFill>
                <a:srgbClr val="C00000"/>
              </a:solidFill>
            </p:grpSpPr>
            <p:sp>
              <p:nvSpPr>
                <p:cNvPr id="507" name="Forma libre: forma 506">
                  <a:extLst>
                    <a:ext uri="{FF2B5EF4-FFF2-40B4-BE49-F238E27FC236}">
                      <a16:creationId xmlns:a16="http://schemas.microsoft.com/office/drawing/2014/main" id="{3B5E733D-D831-AC1B-7705-82EBFC5AB3A5}"/>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508" name="Forma libre: forma 507">
                  <a:extLst>
                    <a:ext uri="{FF2B5EF4-FFF2-40B4-BE49-F238E27FC236}">
                      <a16:creationId xmlns:a16="http://schemas.microsoft.com/office/drawing/2014/main" id="{0BF6448D-6D58-75A4-0A38-71FEA33D3F6A}"/>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09" name="Forma libre: forma 508">
                  <a:extLst>
                    <a:ext uri="{FF2B5EF4-FFF2-40B4-BE49-F238E27FC236}">
                      <a16:creationId xmlns:a16="http://schemas.microsoft.com/office/drawing/2014/main" id="{4AB8A6B6-B4E7-6B84-B6A2-64FA1A57683D}"/>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510" name="Forma libre: forma 509">
                  <a:extLst>
                    <a:ext uri="{FF2B5EF4-FFF2-40B4-BE49-F238E27FC236}">
                      <a16:creationId xmlns:a16="http://schemas.microsoft.com/office/drawing/2014/main" id="{9CE3F16B-8A1A-1834-A6C1-712E71496ED9}"/>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511" name="Forma libre: forma 510">
                  <a:extLst>
                    <a:ext uri="{FF2B5EF4-FFF2-40B4-BE49-F238E27FC236}">
                      <a16:creationId xmlns:a16="http://schemas.microsoft.com/office/drawing/2014/main" id="{CDC937C2-B53C-9814-F266-A156483956D0}"/>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512" name="Forma libre: forma 511">
                  <a:extLst>
                    <a:ext uri="{FF2B5EF4-FFF2-40B4-BE49-F238E27FC236}">
                      <a16:creationId xmlns:a16="http://schemas.microsoft.com/office/drawing/2014/main" id="{DDA6E833-2D98-C0C5-D9F4-BA006F2903E8}"/>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513" name="Forma libre: forma 512">
                  <a:extLst>
                    <a:ext uri="{FF2B5EF4-FFF2-40B4-BE49-F238E27FC236}">
                      <a16:creationId xmlns:a16="http://schemas.microsoft.com/office/drawing/2014/main" id="{43990E79-3D5E-6AA0-A737-9BD50DD2A1A6}"/>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514" name="Forma libre: forma 513">
                  <a:extLst>
                    <a:ext uri="{FF2B5EF4-FFF2-40B4-BE49-F238E27FC236}">
                      <a16:creationId xmlns:a16="http://schemas.microsoft.com/office/drawing/2014/main" id="{C0D01A76-53A8-A572-FFD2-2B0D9CDFB540}"/>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515" name="Gráfico 9">
                <a:extLst>
                  <a:ext uri="{FF2B5EF4-FFF2-40B4-BE49-F238E27FC236}">
                    <a16:creationId xmlns:a16="http://schemas.microsoft.com/office/drawing/2014/main" id="{C0C76923-DFA9-73DC-096F-4A452E997AFA}"/>
                  </a:ext>
                </a:extLst>
              </p:cNvPr>
              <p:cNvGrpSpPr>
                <a:grpSpLocks noChangeAspect="1"/>
              </p:cNvGrpSpPr>
              <p:nvPr/>
            </p:nvGrpSpPr>
            <p:grpSpPr>
              <a:xfrm>
                <a:off x="1954781" y="5130340"/>
                <a:ext cx="135996" cy="138592"/>
                <a:chOff x="8659119" y="2320195"/>
                <a:chExt cx="222790" cy="227042"/>
              </a:xfrm>
              <a:solidFill>
                <a:srgbClr val="C00000"/>
              </a:solidFill>
            </p:grpSpPr>
            <p:sp>
              <p:nvSpPr>
                <p:cNvPr id="516" name="Forma libre: forma 515">
                  <a:extLst>
                    <a:ext uri="{FF2B5EF4-FFF2-40B4-BE49-F238E27FC236}">
                      <a16:creationId xmlns:a16="http://schemas.microsoft.com/office/drawing/2014/main" id="{F95FC069-79AC-E29F-1435-4C6C8649F484}"/>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517" name="Forma libre: forma 516">
                  <a:extLst>
                    <a:ext uri="{FF2B5EF4-FFF2-40B4-BE49-F238E27FC236}">
                      <a16:creationId xmlns:a16="http://schemas.microsoft.com/office/drawing/2014/main" id="{69B43F59-6FEA-541C-9346-8BDE00926882}"/>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18" name="Forma libre: forma 517">
                  <a:extLst>
                    <a:ext uri="{FF2B5EF4-FFF2-40B4-BE49-F238E27FC236}">
                      <a16:creationId xmlns:a16="http://schemas.microsoft.com/office/drawing/2014/main" id="{E0CFA594-65EC-299E-45C4-924A31661D04}"/>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519" name="Forma libre: forma 518">
                  <a:extLst>
                    <a:ext uri="{FF2B5EF4-FFF2-40B4-BE49-F238E27FC236}">
                      <a16:creationId xmlns:a16="http://schemas.microsoft.com/office/drawing/2014/main" id="{B457ECE0-FC0C-740B-8FF4-7B139FB9D62B}"/>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520" name="Forma libre: forma 519">
                  <a:extLst>
                    <a:ext uri="{FF2B5EF4-FFF2-40B4-BE49-F238E27FC236}">
                      <a16:creationId xmlns:a16="http://schemas.microsoft.com/office/drawing/2014/main" id="{98489AAF-41CD-9E43-48D7-AACAC1623B78}"/>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521" name="Forma libre: forma 520">
                  <a:extLst>
                    <a:ext uri="{FF2B5EF4-FFF2-40B4-BE49-F238E27FC236}">
                      <a16:creationId xmlns:a16="http://schemas.microsoft.com/office/drawing/2014/main" id="{719FDC31-14E8-4031-6E52-ECB1E6F6FC45}"/>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522" name="Forma libre: forma 521">
                  <a:extLst>
                    <a:ext uri="{FF2B5EF4-FFF2-40B4-BE49-F238E27FC236}">
                      <a16:creationId xmlns:a16="http://schemas.microsoft.com/office/drawing/2014/main" id="{AB0B6985-34A6-F655-0F61-B5282DDA5FEB}"/>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523" name="Forma libre: forma 522">
                  <a:extLst>
                    <a:ext uri="{FF2B5EF4-FFF2-40B4-BE49-F238E27FC236}">
                      <a16:creationId xmlns:a16="http://schemas.microsoft.com/office/drawing/2014/main" id="{648B2630-4EFC-29D9-0359-3262B81A8C51}"/>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524" name="Gráfico 9">
                <a:extLst>
                  <a:ext uri="{FF2B5EF4-FFF2-40B4-BE49-F238E27FC236}">
                    <a16:creationId xmlns:a16="http://schemas.microsoft.com/office/drawing/2014/main" id="{20C7DEA3-C3D2-764E-CF6D-7F2087ACC1B7}"/>
                  </a:ext>
                </a:extLst>
              </p:cNvPr>
              <p:cNvGrpSpPr>
                <a:grpSpLocks noChangeAspect="1"/>
              </p:cNvGrpSpPr>
              <p:nvPr/>
            </p:nvGrpSpPr>
            <p:grpSpPr>
              <a:xfrm>
                <a:off x="1759574" y="5011361"/>
                <a:ext cx="135996" cy="138592"/>
                <a:chOff x="8659119" y="2320195"/>
                <a:chExt cx="222790" cy="227042"/>
              </a:xfrm>
              <a:solidFill>
                <a:srgbClr val="C00000"/>
              </a:solidFill>
            </p:grpSpPr>
            <p:sp>
              <p:nvSpPr>
                <p:cNvPr id="525" name="Forma libre: forma 524">
                  <a:extLst>
                    <a:ext uri="{FF2B5EF4-FFF2-40B4-BE49-F238E27FC236}">
                      <a16:creationId xmlns:a16="http://schemas.microsoft.com/office/drawing/2014/main" id="{51FA44BB-61C2-2BF2-0D63-808FEA2A80CB}"/>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526" name="Forma libre: forma 525">
                  <a:extLst>
                    <a:ext uri="{FF2B5EF4-FFF2-40B4-BE49-F238E27FC236}">
                      <a16:creationId xmlns:a16="http://schemas.microsoft.com/office/drawing/2014/main" id="{F51D6D92-484F-6DB7-273E-27B6FD4E202D}"/>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27" name="Forma libre: forma 526">
                  <a:extLst>
                    <a:ext uri="{FF2B5EF4-FFF2-40B4-BE49-F238E27FC236}">
                      <a16:creationId xmlns:a16="http://schemas.microsoft.com/office/drawing/2014/main" id="{BBD97E3E-46E8-1E13-4EDB-17ED99C037A9}"/>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528" name="Forma libre: forma 527">
                  <a:extLst>
                    <a:ext uri="{FF2B5EF4-FFF2-40B4-BE49-F238E27FC236}">
                      <a16:creationId xmlns:a16="http://schemas.microsoft.com/office/drawing/2014/main" id="{0B024AEF-8174-21A4-89CF-43213991EE4F}"/>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529" name="Forma libre: forma 528">
                  <a:extLst>
                    <a:ext uri="{FF2B5EF4-FFF2-40B4-BE49-F238E27FC236}">
                      <a16:creationId xmlns:a16="http://schemas.microsoft.com/office/drawing/2014/main" id="{D36BBFF6-7CA0-B845-0108-902E6BF22BDE}"/>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530" name="Forma libre: forma 529">
                  <a:extLst>
                    <a:ext uri="{FF2B5EF4-FFF2-40B4-BE49-F238E27FC236}">
                      <a16:creationId xmlns:a16="http://schemas.microsoft.com/office/drawing/2014/main" id="{FB5BE05E-4F89-7B6B-7452-3689EA01826B}"/>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531" name="Forma libre: forma 530">
                  <a:extLst>
                    <a:ext uri="{FF2B5EF4-FFF2-40B4-BE49-F238E27FC236}">
                      <a16:creationId xmlns:a16="http://schemas.microsoft.com/office/drawing/2014/main" id="{3DB8062A-C5EE-D615-00FC-C1D4443C4573}"/>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532" name="Forma libre: forma 531">
                  <a:extLst>
                    <a:ext uri="{FF2B5EF4-FFF2-40B4-BE49-F238E27FC236}">
                      <a16:creationId xmlns:a16="http://schemas.microsoft.com/office/drawing/2014/main" id="{2E544184-A16D-A784-F811-7555A5D3C779}"/>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533" name="Gráfico 9">
                <a:extLst>
                  <a:ext uri="{FF2B5EF4-FFF2-40B4-BE49-F238E27FC236}">
                    <a16:creationId xmlns:a16="http://schemas.microsoft.com/office/drawing/2014/main" id="{B8F329F2-AE31-0368-7B69-D005D3B63AC7}"/>
                  </a:ext>
                </a:extLst>
              </p:cNvPr>
              <p:cNvGrpSpPr>
                <a:grpSpLocks noChangeAspect="1"/>
              </p:cNvGrpSpPr>
              <p:nvPr/>
            </p:nvGrpSpPr>
            <p:grpSpPr>
              <a:xfrm>
                <a:off x="1698296" y="4737982"/>
                <a:ext cx="135996" cy="138592"/>
                <a:chOff x="8659119" y="2320195"/>
                <a:chExt cx="222790" cy="227042"/>
              </a:xfrm>
              <a:solidFill>
                <a:srgbClr val="C00000"/>
              </a:solidFill>
            </p:grpSpPr>
            <p:sp>
              <p:nvSpPr>
                <p:cNvPr id="534" name="Forma libre: forma 533">
                  <a:extLst>
                    <a:ext uri="{FF2B5EF4-FFF2-40B4-BE49-F238E27FC236}">
                      <a16:creationId xmlns:a16="http://schemas.microsoft.com/office/drawing/2014/main" id="{9C6ADBF4-824E-DE85-6AE2-5CEA57557693}"/>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535" name="Forma libre: forma 534">
                  <a:extLst>
                    <a:ext uri="{FF2B5EF4-FFF2-40B4-BE49-F238E27FC236}">
                      <a16:creationId xmlns:a16="http://schemas.microsoft.com/office/drawing/2014/main" id="{9A6C8DE9-55CA-C3DD-D3D3-477CD347FCD7}"/>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36" name="Forma libre: forma 535">
                  <a:extLst>
                    <a:ext uri="{FF2B5EF4-FFF2-40B4-BE49-F238E27FC236}">
                      <a16:creationId xmlns:a16="http://schemas.microsoft.com/office/drawing/2014/main" id="{B3AD1BC4-5645-5D73-BB52-8A8619439CDE}"/>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537" name="Forma libre: forma 536">
                  <a:extLst>
                    <a:ext uri="{FF2B5EF4-FFF2-40B4-BE49-F238E27FC236}">
                      <a16:creationId xmlns:a16="http://schemas.microsoft.com/office/drawing/2014/main" id="{E0A59B6A-2F0C-5177-A75C-ACC2AC236143}"/>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538" name="Forma libre: forma 537">
                  <a:extLst>
                    <a:ext uri="{FF2B5EF4-FFF2-40B4-BE49-F238E27FC236}">
                      <a16:creationId xmlns:a16="http://schemas.microsoft.com/office/drawing/2014/main" id="{83751D91-40CC-E729-B490-247FE60EDF13}"/>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539" name="Forma libre: forma 538">
                  <a:extLst>
                    <a:ext uri="{FF2B5EF4-FFF2-40B4-BE49-F238E27FC236}">
                      <a16:creationId xmlns:a16="http://schemas.microsoft.com/office/drawing/2014/main" id="{C0011AA3-09AD-12FF-9D9C-87FAE62DF1F7}"/>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540" name="Forma libre: forma 539">
                  <a:extLst>
                    <a:ext uri="{FF2B5EF4-FFF2-40B4-BE49-F238E27FC236}">
                      <a16:creationId xmlns:a16="http://schemas.microsoft.com/office/drawing/2014/main" id="{A3EE29A8-8725-A97D-AC1E-33274B110AF9}"/>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541" name="Forma libre: forma 540">
                  <a:extLst>
                    <a:ext uri="{FF2B5EF4-FFF2-40B4-BE49-F238E27FC236}">
                      <a16:creationId xmlns:a16="http://schemas.microsoft.com/office/drawing/2014/main" id="{A65FD872-65D3-2120-C34B-244578881E7B}"/>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cxnSp>
          <p:nvCxnSpPr>
            <p:cNvPr id="553" name="Conector recto de flecha 552">
              <a:extLst>
                <a:ext uri="{FF2B5EF4-FFF2-40B4-BE49-F238E27FC236}">
                  <a16:creationId xmlns:a16="http://schemas.microsoft.com/office/drawing/2014/main" id="{99555ADA-706C-E1E2-D6C9-AF7A90D3105C}"/>
                </a:ext>
              </a:extLst>
            </p:cNvPr>
            <p:cNvCxnSpPr/>
            <p:nvPr/>
          </p:nvCxnSpPr>
          <p:spPr>
            <a:xfrm flipH="1">
              <a:off x="3224008" y="5239448"/>
              <a:ext cx="56726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558" name="Grupo 557">
            <a:extLst>
              <a:ext uri="{FF2B5EF4-FFF2-40B4-BE49-F238E27FC236}">
                <a16:creationId xmlns:a16="http://schemas.microsoft.com/office/drawing/2014/main" id="{6F1D889A-8D5D-8AC1-E1D8-82D5F0BC4820}"/>
              </a:ext>
            </a:extLst>
          </p:cNvPr>
          <p:cNvGrpSpPr/>
          <p:nvPr/>
        </p:nvGrpSpPr>
        <p:grpSpPr>
          <a:xfrm>
            <a:off x="8016990" y="5016033"/>
            <a:ext cx="2273506" cy="523220"/>
            <a:chOff x="8016990" y="5016033"/>
            <a:chExt cx="2273506" cy="523220"/>
          </a:xfrm>
        </p:grpSpPr>
        <p:cxnSp>
          <p:nvCxnSpPr>
            <p:cNvPr id="554" name="Conector recto de flecha 553">
              <a:extLst>
                <a:ext uri="{FF2B5EF4-FFF2-40B4-BE49-F238E27FC236}">
                  <a16:creationId xmlns:a16="http://schemas.microsoft.com/office/drawing/2014/main" id="{DCE7C37D-6802-874C-A2DA-B55A89A113F4}"/>
                </a:ext>
              </a:extLst>
            </p:cNvPr>
            <p:cNvCxnSpPr>
              <a:cxnSpLocks/>
            </p:cNvCxnSpPr>
            <p:nvPr/>
          </p:nvCxnSpPr>
          <p:spPr>
            <a:xfrm>
              <a:off x="8016990" y="5263360"/>
              <a:ext cx="627168" cy="69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55" name="Rectángulo 554">
              <a:extLst>
                <a:ext uri="{FF2B5EF4-FFF2-40B4-BE49-F238E27FC236}">
                  <a16:creationId xmlns:a16="http://schemas.microsoft.com/office/drawing/2014/main" id="{A3B9A6F0-5152-B0F7-288A-6FDA58779E4D}"/>
                </a:ext>
              </a:extLst>
            </p:cNvPr>
            <p:cNvSpPr/>
            <p:nvPr/>
          </p:nvSpPr>
          <p:spPr>
            <a:xfrm>
              <a:off x="9156700" y="5016033"/>
              <a:ext cx="1133796" cy="523220"/>
            </a:xfrm>
            <a:prstGeom prst="rect">
              <a:avLst/>
            </a:prstGeom>
            <a:ln>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pic>
          <p:nvPicPr>
            <p:cNvPr id="556" name="Imagen 555">
              <a:extLst>
                <a:ext uri="{FF2B5EF4-FFF2-40B4-BE49-F238E27FC236}">
                  <a16:creationId xmlns:a16="http://schemas.microsoft.com/office/drawing/2014/main" id="{F4AAAB79-4B58-CF98-429A-012DEC9A67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77094" y="5177119"/>
              <a:ext cx="192111" cy="201047"/>
            </a:xfrm>
            <a:prstGeom prst="rect">
              <a:avLst/>
            </a:prstGeom>
          </p:spPr>
        </p:pic>
      </p:grpSp>
      <p:sp>
        <p:nvSpPr>
          <p:cNvPr id="13" name="Rectángulo: esquinas redondeadas 12">
            <a:extLst>
              <a:ext uri="{FF2B5EF4-FFF2-40B4-BE49-F238E27FC236}">
                <a16:creationId xmlns:a16="http://schemas.microsoft.com/office/drawing/2014/main" id="{A294277A-B6ED-DA53-4F74-4BA2EDA8A464}"/>
              </a:ext>
            </a:extLst>
          </p:cNvPr>
          <p:cNvSpPr/>
          <p:nvPr/>
        </p:nvSpPr>
        <p:spPr>
          <a:xfrm>
            <a:off x="1216550" y="118535"/>
            <a:ext cx="8838888"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3. ANÁLISIS DE LA ESTRUCTURA ACTUAL DE LA SDDE</a:t>
            </a:r>
          </a:p>
        </p:txBody>
      </p:sp>
      <p:pic>
        <p:nvPicPr>
          <p:cNvPr id="15" name="Imagen 14" descr="Texto&#10;&#10;El contenido generado por IA puede ser incorrecto.">
            <a:extLst>
              <a:ext uri="{FF2B5EF4-FFF2-40B4-BE49-F238E27FC236}">
                <a16:creationId xmlns:a16="http://schemas.microsoft.com/office/drawing/2014/main" id="{7A85AD2D-6892-5D3E-31CC-22E388BD6D06}"/>
              </a:ext>
            </a:extLst>
          </p:cNvPr>
          <p:cNvPicPr>
            <a:picLocks noChangeAspect="1"/>
          </p:cNvPicPr>
          <p:nvPr/>
        </p:nvPicPr>
        <p:blipFill>
          <a:blip r:embed="rId4"/>
          <a:stretch>
            <a:fillRect/>
          </a:stretch>
        </p:blipFill>
        <p:spPr>
          <a:xfrm>
            <a:off x="10326757" y="70336"/>
            <a:ext cx="1794008" cy="588199"/>
          </a:xfrm>
          <a:prstGeom prst="rect">
            <a:avLst/>
          </a:prstGeom>
        </p:spPr>
      </p:pic>
      <p:pic>
        <p:nvPicPr>
          <p:cNvPr id="17" name="Imagen 16" descr="Un dibujo con letras&#10;&#10;El contenido generado por IA puede ser incorrecto.">
            <a:extLst>
              <a:ext uri="{FF2B5EF4-FFF2-40B4-BE49-F238E27FC236}">
                <a16:creationId xmlns:a16="http://schemas.microsoft.com/office/drawing/2014/main" id="{6CE5B681-E45E-409A-4662-E2253F4502A1}"/>
              </a:ext>
            </a:extLst>
          </p:cNvPr>
          <p:cNvPicPr>
            <a:picLocks noChangeAspect="1"/>
          </p:cNvPicPr>
          <p:nvPr/>
        </p:nvPicPr>
        <p:blipFill>
          <a:blip r:embed="rId5"/>
          <a:stretch>
            <a:fillRect/>
          </a:stretch>
        </p:blipFill>
        <p:spPr>
          <a:xfrm>
            <a:off x="11091922" y="6268479"/>
            <a:ext cx="1028843" cy="519185"/>
          </a:xfrm>
          <a:prstGeom prst="rect">
            <a:avLst/>
          </a:prstGeom>
        </p:spPr>
      </p:pic>
    </p:spTree>
    <p:extLst>
      <p:ext uri="{BB962C8B-B14F-4D97-AF65-F5344CB8AC3E}">
        <p14:creationId xmlns:p14="http://schemas.microsoft.com/office/powerpoint/2010/main" val="647606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4FD18-CB88-D27F-C4BC-020BDDE560C8}"/>
            </a:ext>
          </a:extLst>
        </p:cNvPr>
        <p:cNvGrpSpPr/>
        <p:nvPr/>
      </p:nvGrpSpPr>
      <p:grpSpPr>
        <a:xfrm>
          <a:off x="0" y="0"/>
          <a:ext cx="0" cy="0"/>
          <a:chOff x="0" y="0"/>
          <a:chExt cx="0" cy="0"/>
        </a:xfrm>
      </p:grpSpPr>
      <p:grpSp>
        <p:nvGrpSpPr>
          <p:cNvPr id="2" name="Gráfico 9">
            <a:extLst>
              <a:ext uri="{FF2B5EF4-FFF2-40B4-BE49-F238E27FC236}">
                <a16:creationId xmlns:a16="http://schemas.microsoft.com/office/drawing/2014/main" id="{43FFEF2F-044F-B849-EB6E-A9BC2610D19C}"/>
              </a:ext>
            </a:extLst>
          </p:cNvPr>
          <p:cNvGrpSpPr>
            <a:grpSpLocks noChangeAspect="1"/>
          </p:cNvGrpSpPr>
          <p:nvPr/>
        </p:nvGrpSpPr>
        <p:grpSpPr>
          <a:xfrm>
            <a:off x="2394572" y="2590345"/>
            <a:ext cx="2195509" cy="2237415"/>
            <a:chOff x="8659119" y="2320195"/>
            <a:chExt cx="222790" cy="227042"/>
          </a:xfrm>
          <a:solidFill>
            <a:schemeClr val="tx1">
              <a:lumMod val="75000"/>
              <a:lumOff val="25000"/>
            </a:schemeClr>
          </a:solidFill>
        </p:grpSpPr>
        <p:sp>
          <p:nvSpPr>
            <p:cNvPr id="3" name="Forma libre: forma 2">
              <a:extLst>
                <a:ext uri="{FF2B5EF4-FFF2-40B4-BE49-F238E27FC236}">
                  <a16:creationId xmlns:a16="http://schemas.microsoft.com/office/drawing/2014/main" id="{E63CB9FD-8698-AB3F-0572-E1F86A69E56C}"/>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 name="Forma libre: forma 3">
              <a:extLst>
                <a:ext uri="{FF2B5EF4-FFF2-40B4-BE49-F238E27FC236}">
                  <a16:creationId xmlns:a16="http://schemas.microsoft.com/office/drawing/2014/main" id="{C7C7FE2D-1214-274B-3CBB-8EF305B7357A}"/>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 name="Forma libre: forma 4">
              <a:extLst>
                <a:ext uri="{FF2B5EF4-FFF2-40B4-BE49-F238E27FC236}">
                  <a16:creationId xmlns:a16="http://schemas.microsoft.com/office/drawing/2014/main" id="{2029387A-3588-CA05-0C50-72FC273C27FE}"/>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1BA82460-54E1-1756-FC06-432072867E42}"/>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6B0457D9-524F-4F79-642D-3444878867FF}"/>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585CC87F-9239-E72D-F743-70AC304C6D50}"/>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A4CB3569-A83A-110B-EC3F-D488851E09D5}"/>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8EBD5B7A-31F8-1B83-138C-1C889D78A122}"/>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1" name="Rectángulo 10">
            <a:extLst>
              <a:ext uri="{FF2B5EF4-FFF2-40B4-BE49-F238E27FC236}">
                <a16:creationId xmlns:a16="http://schemas.microsoft.com/office/drawing/2014/main" id="{7A97FF2B-0FEF-FF88-5479-37BB74F10497}"/>
              </a:ext>
            </a:extLst>
          </p:cNvPr>
          <p:cNvSpPr/>
          <p:nvPr/>
        </p:nvSpPr>
        <p:spPr>
          <a:xfrm>
            <a:off x="2194122" y="1588620"/>
            <a:ext cx="2957284" cy="523220"/>
          </a:xfrm>
          <a:prstGeom prst="rect">
            <a:avLst/>
          </a:prstGeom>
          <a:noFill/>
        </p:spPr>
        <p:txBody>
          <a:bodyPr wrap="none" lIns="91440" tIns="45720" rIns="91440" bIns="45720">
            <a:spAutoFit/>
          </a:bodyPr>
          <a:lstStyle/>
          <a:p>
            <a:pPr algn="ctr"/>
            <a:r>
              <a:rPr lang="es-ES" sz="2800" dirty="0">
                <a:ln w="0"/>
                <a:solidFill>
                  <a:schemeClr val="accent1"/>
                </a:solidFill>
                <a:effectLst>
                  <a:outerShdw blurRad="38100" dist="25400" dir="5400000" algn="ctr" rotWithShape="0">
                    <a:srgbClr val="6E747A">
                      <a:alpha val="43000"/>
                    </a:srgbClr>
                  </a:outerShdw>
                </a:effectLst>
              </a:rPr>
              <a:t>FLUJO DE TAREAS</a:t>
            </a:r>
          </a:p>
        </p:txBody>
      </p:sp>
      <p:sp>
        <p:nvSpPr>
          <p:cNvPr id="12" name="Cerrar llave 11">
            <a:extLst>
              <a:ext uri="{FF2B5EF4-FFF2-40B4-BE49-F238E27FC236}">
                <a16:creationId xmlns:a16="http://schemas.microsoft.com/office/drawing/2014/main" id="{8027585B-BEC8-9D97-0BE0-7CECEBC60812}"/>
              </a:ext>
            </a:extLst>
          </p:cNvPr>
          <p:cNvSpPr/>
          <p:nvPr/>
        </p:nvSpPr>
        <p:spPr>
          <a:xfrm>
            <a:off x="5762416" y="1338291"/>
            <a:ext cx="743316" cy="4338744"/>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13" name="CuadroTexto 12">
            <a:extLst>
              <a:ext uri="{FF2B5EF4-FFF2-40B4-BE49-F238E27FC236}">
                <a16:creationId xmlns:a16="http://schemas.microsoft.com/office/drawing/2014/main" id="{902E7CE3-5B2F-BE59-F795-2F2524BAF497}"/>
              </a:ext>
            </a:extLst>
          </p:cNvPr>
          <p:cNvSpPr txBox="1"/>
          <p:nvPr/>
        </p:nvSpPr>
        <p:spPr>
          <a:xfrm>
            <a:off x="6654894" y="1313627"/>
            <a:ext cx="4178300" cy="4247317"/>
          </a:xfrm>
          <a:prstGeom prst="rect">
            <a:avLst/>
          </a:prstGeom>
          <a:noFill/>
        </p:spPr>
        <p:txBody>
          <a:bodyPr wrap="square" rtlCol="0">
            <a:spAutoFit/>
          </a:bodyPr>
          <a:lstStyle/>
          <a:p>
            <a:pPr marL="285750" indent="-285750">
              <a:buFontTx/>
              <a:buChar char="-"/>
            </a:pPr>
            <a:r>
              <a:rPr lang="es-CO" dirty="0"/>
              <a:t>Acopios de información </a:t>
            </a:r>
          </a:p>
          <a:p>
            <a:pPr marL="285750" indent="-285750">
              <a:buFontTx/>
              <a:buChar char="-"/>
            </a:pPr>
            <a:r>
              <a:rPr lang="es-CO" dirty="0"/>
              <a:t>Sistematización de datos</a:t>
            </a:r>
          </a:p>
          <a:p>
            <a:pPr marL="285750" indent="-285750">
              <a:buFontTx/>
              <a:buChar char="-"/>
            </a:pPr>
            <a:r>
              <a:rPr lang="es-CO" dirty="0"/>
              <a:t>Construcción de Documentos, Estudios, Investigaciones, Informes</a:t>
            </a:r>
          </a:p>
          <a:p>
            <a:pPr marL="285750" indent="-285750">
              <a:buFontTx/>
              <a:buChar char="-"/>
            </a:pPr>
            <a:r>
              <a:rPr lang="es-CO" dirty="0"/>
              <a:t>Diligenciamiento de formatos</a:t>
            </a:r>
          </a:p>
          <a:p>
            <a:pPr marL="285750" indent="-285750">
              <a:buFontTx/>
              <a:buChar char="-"/>
            </a:pPr>
            <a:r>
              <a:rPr lang="es-CO" dirty="0"/>
              <a:t>Expedición de documentos</a:t>
            </a:r>
          </a:p>
          <a:p>
            <a:pPr marL="285750" indent="-285750">
              <a:buFontTx/>
              <a:buChar char="-"/>
            </a:pPr>
            <a:r>
              <a:rPr lang="es-CO" dirty="0"/>
              <a:t>Expedición de Actos Administrativos</a:t>
            </a:r>
          </a:p>
          <a:p>
            <a:pPr marL="285750" indent="-285750">
              <a:buFontTx/>
              <a:buChar char="-"/>
            </a:pPr>
            <a:r>
              <a:rPr lang="es-CO" dirty="0"/>
              <a:t>Revisión de múltiples documentos </a:t>
            </a:r>
          </a:p>
          <a:p>
            <a:pPr marL="285750" indent="-285750">
              <a:buFontTx/>
              <a:buChar char="-"/>
            </a:pPr>
            <a:r>
              <a:rPr lang="es-CO" dirty="0"/>
              <a:t>Operación de sistemas y/o plataformas</a:t>
            </a:r>
          </a:p>
          <a:p>
            <a:pPr marL="285750" indent="-285750">
              <a:buFontTx/>
              <a:buChar char="-"/>
            </a:pPr>
            <a:r>
              <a:rPr lang="es-CO" dirty="0"/>
              <a:t>Coordinación de actividades</a:t>
            </a:r>
          </a:p>
          <a:p>
            <a:endParaRPr lang="es-CO" dirty="0"/>
          </a:p>
          <a:p>
            <a:pPr algn="ctr"/>
            <a:endParaRPr lang="es-CO" dirty="0"/>
          </a:p>
          <a:p>
            <a:pPr algn="ctr"/>
            <a:r>
              <a:rPr lang="es-CO" dirty="0"/>
              <a:t>TODAS LAS DEMÁS ASOCIADAS CON LA FUNCIÓN ADMINISTRATIVA</a:t>
            </a:r>
          </a:p>
        </p:txBody>
      </p:sp>
      <p:sp>
        <p:nvSpPr>
          <p:cNvPr id="14" name="Rectángulo: esquinas redondeadas 13">
            <a:extLst>
              <a:ext uri="{FF2B5EF4-FFF2-40B4-BE49-F238E27FC236}">
                <a16:creationId xmlns:a16="http://schemas.microsoft.com/office/drawing/2014/main" id="{20F902CE-3577-0A07-6BFB-758007805499}"/>
              </a:ext>
            </a:extLst>
          </p:cNvPr>
          <p:cNvSpPr/>
          <p:nvPr/>
        </p:nvSpPr>
        <p:spPr>
          <a:xfrm>
            <a:off x="1216550" y="118535"/>
            <a:ext cx="8838888"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3. ANÁLISIS DE LA ESTRUCTURA ACTUAL DE LA SDDE</a:t>
            </a:r>
          </a:p>
        </p:txBody>
      </p:sp>
      <p:pic>
        <p:nvPicPr>
          <p:cNvPr id="15" name="Imagen 14" descr="Texto&#10;&#10;El contenido generado por IA puede ser incorrecto.">
            <a:extLst>
              <a:ext uri="{FF2B5EF4-FFF2-40B4-BE49-F238E27FC236}">
                <a16:creationId xmlns:a16="http://schemas.microsoft.com/office/drawing/2014/main" id="{9DA3E2F0-46B7-986C-40B0-3748C3E12AD1}"/>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16" name="Imagen 15" descr="Un dibujo con letras&#10;&#10;El contenido generado por IA puede ser incorrecto.">
            <a:extLst>
              <a:ext uri="{FF2B5EF4-FFF2-40B4-BE49-F238E27FC236}">
                <a16:creationId xmlns:a16="http://schemas.microsoft.com/office/drawing/2014/main" id="{D1D3259E-2806-E20B-B093-DF66A19EF61C}"/>
              </a:ext>
            </a:extLst>
          </p:cNvPr>
          <p:cNvPicPr>
            <a:picLocks noChangeAspect="1"/>
          </p:cNvPicPr>
          <p:nvPr/>
        </p:nvPicPr>
        <p:blipFill>
          <a:blip r:embed="rId3"/>
          <a:stretch>
            <a:fillRect/>
          </a:stretch>
        </p:blipFill>
        <p:spPr>
          <a:xfrm>
            <a:off x="11091922" y="6268479"/>
            <a:ext cx="1028843" cy="519185"/>
          </a:xfrm>
          <a:prstGeom prst="rect">
            <a:avLst/>
          </a:prstGeom>
        </p:spPr>
      </p:pic>
    </p:spTree>
    <p:extLst>
      <p:ext uri="{BB962C8B-B14F-4D97-AF65-F5344CB8AC3E}">
        <p14:creationId xmlns:p14="http://schemas.microsoft.com/office/powerpoint/2010/main" val="3178795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D3FC9-8003-AAAF-8EBD-DB74FD4F6469}"/>
            </a:ext>
          </a:extLst>
        </p:cNvPr>
        <p:cNvGrpSpPr/>
        <p:nvPr/>
      </p:nvGrpSpPr>
      <p:grpSpPr>
        <a:xfrm>
          <a:off x="0" y="0"/>
          <a:ext cx="0" cy="0"/>
          <a:chOff x="0" y="0"/>
          <a:chExt cx="0" cy="0"/>
        </a:xfrm>
      </p:grpSpPr>
      <p:grpSp>
        <p:nvGrpSpPr>
          <p:cNvPr id="17" name="Grupo 16">
            <a:extLst>
              <a:ext uri="{FF2B5EF4-FFF2-40B4-BE49-F238E27FC236}">
                <a16:creationId xmlns:a16="http://schemas.microsoft.com/office/drawing/2014/main" id="{8DA85882-53DE-13FB-BD87-69EA643BE971}"/>
              </a:ext>
            </a:extLst>
          </p:cNvPr>
          <p:cNvGrpSpPr/>
          <p:nvPr/>
        </p:nvGrpSpPr>
        <p:grpSpPr>
          <a:xfrm>
            <a:off x="218275" y="1059554"/>
            <a:ext cx="6860704" cy="1196663"/>
            <a:chOff x="236733" y="185822"/>
            <a:chExt cx="6860704" cy="1196663"/>
          </a:xfrm>
        </p:grpSpPr>
        <p:grpSp>
          <p:nvGrpSpPr>
            <p:cNvPr id="5" name="Grupo 4">
              <a:extLst>
                <a:ext uri="{FF2B5EF4-FFF2-40B4-BE49-F238E27FC236}">
                  <a16:creationId xmlns:a16="http://schemas.microsoft.com/office/drawing/2014/main" id="{0CF223EC-C386-8D41-D4A2-1B8D15C91471}"/>
                </a:ext>
              </a:extLst>
            </p:cNvPr>
            <p:cNvGrpSpPr/>
            <p:nvPr/>
          </p:nvGrpSpPr>
          <p:grpSpPr>
            <a:xfrm>
              <a:off x="236733" y="185822"/>
              <a:ext cx="1428780" cy="1196663"/>
              <a:chOff x="497991" y="468850"/>
              <a:chExt cx="1428780" cy="1196663"/>
            </a:xfrm>
          </p:grpSpPr>
          <p:sp>
            <p:nvSpPr>
              <p:cNvPr id="10" name="Rectángulo: esquinas redondeadas 9">
                <a:extLst>
                  <a:ext uri="{FF2B5EF4-FFF2-40B4-BE49-F238E27FC236}">
                    <a16:creationId xmlns:a16="http://schemas.microsoft.com/office/drawing/2014/main" id="{BBFD5E53-9F1E-5AA9-9EA0-A95F7630CEBA}"/>
                  </a:ext>
                </a:extLst>
              </p:cNvPr>
              <p:cNvSpPr/>
              <p:nvPr/>
            </p:nvSpPr>
            <p:spPr>
              <a:xfrm>
                <a:off x="497991" y="468850"/>
                <a:ext cx="1428780" cy="1196663"/>
              </a:xfrm>
              <a:prstGeom prst="round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Rectángulo: esquinas redondeadas 10">
                <a:extLst>
                  <a:ext uri="{FF2B5EF4-FFF2-40B4-BE49-F238E27FC236}">
                    <a16:creationId xmlns:a16="http://schemas.microsoft.com/office/drawing/2014/main" id="{F79BB303-4E89-4FE6-BAF2-E7600C060B72}"/>
                  </a:ext>
                </a:extLst>
              </p:cNvPr>
              <p:cNvSpPr/>
              <p:nvPr/>
            </p:nvSpPr>
            <p:spPr>
              <a:xfrm>
                <a:off x="587829" y="555171"/>
                <a:ext cx="1222552" cy="101237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6" name="Grupo 5">
              <a:extLst>
                <a:ext uri="{FF2B5EF4-FFF2-40B4-BE49-F238E27FC236}">
                  <a16:creationId xmlns:a16="http://schemas.microsoft.com/office/drawing/2014/main" id="{0753E721-75DC-EDA8-E8BF-EBDE2DBC8D6C}"/>
                </a:ext>
              </a:extLst>
            </p:cNvPr>
            <p:cNvGrpSpPr/>
            <p:nvPr/>
          </p:nvGrpSpPr>
          <p:grpSpPr>
            <a:xfrm>
              <a:off x="1755350" y="735258"/>
              <a:ext cx="5178849" cy="458703"/>
              <a:chOff x="2008446" y="717564"/>
              <a:chExt cx="5178849" cy="458703"/>
            </a:xfrm>
          </p:grpSpPr>
          <p:sp>
            <p:nvSpPr>
              <p:cNvPr id="8" name="Rectángulo: esquinas redondeadas 7">
                <a:extLst>
                  <a:ext uri="{FF2B5EF4-FFF2-40B4-BE49-F238E27FC236}">
                    <a16:creationId xmlns:a16="http://schemas.microsoft.com/office/drawing/2014/main" id="{1EC65F7D-DF16-86FF-7124-6713E8DA1016}"/>
                  </a:ext>
                </a:extLst>
              </p:cNvPr>
              <p:cNvSpPr/>
              <p:nvPr/>
            </p:nvSpPr>
            <p:spPr>
              <a:xfrm>
                <a:off x="2008447" y="907835"/>
                <a:ext cx="4917592" cy="268432"/>
              </a:xfrm>
              <a:prstGeom prst="roundRect">
                <a:avLst/>
              </a:prstGeom>
              <a:no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8">
                <a:extLst>
                  <a:ext uri="{FF2B5EF4-FFF2-40B4-BE49-F238E27FC236}">
                    <a16:creationId xmlns:a16="http://schemas.microsoft.com/office/drawing/2014/main" id="{E5BA0E18-AB87-91EE-50F3-6AD991F7A926}"/>
                  </a:ext>
                </a:extLst>
              </p:cNvPr>
              <p:cNvSpPr/>
              <p:nvPr/>
            </p:nvSpPr>
            <p:spPr>
              <a:xfrm>
                <a:off x="2008446" y="717564"/>
                <a:ext cx="5178849" cy="34964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7" name="CuadroTexto 6">
              <a:extLst>
                <a:ext uri="{FF2B5EF4-FFF2-40B4-BE49-F238E27FC236}">
                  <a16:creationId xmlns:a16="http://schemas.microsoft.com/office/drawing/2014/main" id="{2BF416BE-75BE-A880-C777-2BD87B6410A9}"/>
                </a:ext>
              </a:extLst>
            </p:cNvPr>
            <p:cNvSpPr txBox="1"/>
            <p:nvPr/>
          </p:nvSpPr>
          <p:spPr>
            <a:xfrm>
              <a:off x="1832865" y="890468"/>
              <a:ext cx="5264572" cy="338554"/>
            </a:xfrm>
            <a:prstGeom prst="rect">
              <a:avLst/>
            </a:prstGeom>
            <a:noFill/>
          </p:spPr>
          <p:txBody>
            <a:bodyPr wrap="square" rtlCol="0">
              <a:spAutoFit/>
            </a:bodyPr>
            <a:lstStyle/>
            <a:p>
              <a:r>
                <a:rPr lang="es-CO" sz="1600" b="1" dirty="0">
                  <a:solidFill>
                    <a:schemeClr val="tx2">
                      <a:lumMod val="90000"/>
                      <a:lumOff val="10000"/>
                    </a:schemeClr>
                  </a:solidFill>
                  <a:effectLst>
                    <a:outerShdw blurRad="38100" dist="38100" dir="2700000" algn="tl">
                      <a:srgbClr val="000000">
                        <a:alpha val="43137"/>
                      </a:srgbClr>
                    </a:outerShdw>
                  </a:effectLst>
                </a:rPr>
                <a:t>LA DEPARTAMENTALIZACIÓN DE LA ESTRUCTURA</a:t>
              </a:r>
            </a:p>
          </p:txBody>
        </p:sp>
        <p:pic>
          <p:nvPicPr>
            <p:cNvPr id="16" name="Gráfico 15" descr="Jerarquía con relleno sólido">
              <a:extLst>
                <a:ext uri="{FF2B5EF4-FFF2-40B4-BE49-F238E27FC236}">
                  <a16:creationId xmlns:a16="http://schemas.microsoft.com/office/drawing/2014/main" id="{CBFFAA37-A480-85C7-2970-40819F98F5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3923" y="319770"/>
              <a:ext cx="914400" cy="914400"/>
            </a:xfrm>
            <a:prstGeom prst="rect">
              <a:avLst/>
            </a:prstGeom>
          </p:spPr>
        </p:pic>
      </p:grpSp>
      <p:grpSp>
        <p:nvGrpSpPr>
          <p:cNvPr id="19" name="Grupo 18">
            <a:extLst>
              <a:ext uri="{FF2B5EF4-FFF2-40B4-BE49-F238E27FC236}">
                <a16:creationId xmlns:a16="http://schemas.microsoft.com/office/drawing/2014/main" id="{5635B747-5FD9-2A77-8D0D-241F8F1F4DFF}"/>
              </a:ext>
            </a:extLst>
          </p:cNvPr>
          <p:cNvGrpSpPr/>
          <p:nvPr/>
        </p:nvGrpSpPr>
        <p:grpSpPr>
          <a:xfrm>
            <a:off x="7148596" y="976502"/>
            <a:ext cx="4822371" cy="1639493"/>
            <a:chOff x="7369629" y="692009"/>
            <a:chExt cx="4822371" cy="1639493"/>
          </a:xfrm>
        </p:grpSpPr>
        <p:sp>
          <p:nvSpPr>
            <p:cNvPr id="29" name="CuadroTexto 28">
              <a:extLst>
                <a:ext uri="{FF2B5EF4-FFF2-40B4-BE49-F238E27FC236}">
                  <a16:creationId xmlns:a16="http://schemas.microsoft.com/office/drawing/2014/main" id="{09D2ED4B-1FDB-2DA8-1FFF-EEA65925A7F4}"/>
                </a:ext>
              </a:extLst>
            </p:cNvPr>
            <p:cNvSpPr txBox="1"/>
            <p:nvPr/>
          </p:nvSpPr>
          <p:spPr>
            <a:xfrm>
              <a:off x="8481334" y="761842"/>
              <a:ext cx="3710666" cy="1569660"/>
            </a:xfrm>
            <a:prstGeom prst="rect">
              <a:avLst/>
            </a:prstGeom>
            <a:noFill/>
          </p:spPr>
          <p:txBody>
            <a:bodyPr wrap="square">
              <a:spAutoFit/>
            </a:bodyPr>
            <a:lstStyle/>
            <a:p>
              <a:pPr algn="just"/>
              <a:r>
                <a:rPr lang="es-CO" sz="1600" dirty="0"/>
                <a:t>La departamentalización determina cómo se agrupa el trabajo y se estructuran las dependencias de una entidad de acuerdo con la naturaleza y/o diversidad de las responsabilidad. </a:t>
              </a:r>
            </a:p>
            <a:p>
              <a:pPr algn="just"/>
              <a:endParaRPr lang="es-CO" sz="1600" dirty="0"/>
            </a:p>
          </p:txBody>
        </p:sp>
        <p:sp>
          <p:nvSpPr>
            <p:cNvPr id="30" name="Google Shape;9399;p59">
              <a:extLst>
                <a:ext uri="{FF2B5EF4-FFF2-40B4-BE49-F238E27FC236}">
                  <a16:creationId xmlns:a16="http://schemas.microsoft.com/office/drawing/2014/main" id="{5EC670FD-CD80-6E60-2957-5DF9495131AA}"/>
                </a:ext>
              </a:extLst>
            </p:cNvPr>
            <p:cNvSpPr/>
            <p:nvPr/>
          </p:nvSpPr>
          <p:spPr>
            <a:xfrm>
              <a:off x="7525344" y="767571"/>
              <a:ext cx="777822" cy="760273"/>
            </a:xfrm>
            <a:custGeom>
              <a:avLst/>
              <a:gdLst/>
              <a:ahLst/>
              <a:cxnLst/>
              <a:rect l="l" t="t" r="r" b="b"/>
              <a:pathLst>
                <a:path w="11216" h="11205" extrusionOk="0">
                  <a:moveTo>
                    <a:pt x="5620" y="0"/>
                  </a:moveTo>
                  <a:cubicBezTo>
                    <a:pt x="4274" y="0"/>
                    <a:pt x="2965" y="488"/>
                    <a:pt x="1953" y="1369"/>
                  </a:cubicBezTo>
                  <a:cubicBezTo>
                    <a:pt x="1881" y="1429"/>
                    <a:pt x="1881" y="1536"/>
                    <a:pt x="1941" y="1608"/>
                  </a:cubicBezTo>
                  <a:cubicBezTo>
                    <a:pt x="1972" y="1645"/>
                    <a:pt x="2016" y="1663"/>
                    <a:pt x="2061" y="1663"/>
                  </a:cubicBezTo>
                  <a:cubicBezTo>
                    <a:pt x="2103" y="1663"/>
                    <a:pt x="2145" y="1648"/>
                    <a:pt x="2179" y="1620"/>
                  </a:cubicBezTo>
                  <a:cubicBezTo>
                    <a:pt x="3131" y="786"/>
                    <a:pt x="4358" y="346"/>
                    <a:pt x="5620" y="346"/>
                  </a:cubicBezTo>
                  <a:cubicBezTo>
                    <a:pt x="7013" y="346"/>
                    <a:pt x="8346" y="893"/>
                    <a:pt x="9335" y="1893"/>
                  </a:cubicBezTo>
                  <a:cubicBezTo>
                    <a:pt x="10335" y="2882"/>
                    <a:pt x="10882" y="4215"/>
                    <a:pt x="10882" y="5608"/>
                  </a:cubicBezTo>
                  <a:cubicBezTo>
                    <a:pt x="10882" y="7013"/>
                    <a:pt x="10335" y="8335"/>
                    <a:pt x="9335" y="9335"/>
                  </a:cubicBezTo>
                  <a:cubicBezTo>
                    <a:pt x="8346" y="10323"/>
                    <a:pt x="7013" y="10883"/>
                    <a:pt x="5620" y="10883"/>
                  </a:cubicBezTo>
                  <a:cubicBezTo>
                    <a:pt x="4215" y="10883"/>
                    <a:pt x="2893" y="10323"/>
                    <a:pt x="1893" y="9335"/>
                  </a:cubicBezTo>
                  <a:cubicBezTo>
                    <a:pt x="893" y="8335"/>
                    <a:pt x="345" y="7013"/>
                    <a:pt x="345" y="5608"/>
                  </a:cubicBezTo>
                  <a:cubicBezTo>
                    <a:pt x="345" y="4298"/>
                    <a:pt x="822" y="3048"/>
                    <a:pt x="1703" y="2084"/>
                  </a:cubicBezTo>
                  <a:cubicBezTo>
                    <a:pt x="1762" y="2012"/>
                    <a:pt x="1762" y="1905"/>
                    <a:pt x="1691" y="1846"/>
                  </a:cubicBezTo>
                  <a:cubicBezTo>
                    <a:pt x="1657" y="1817"/>
                    <a:pt x="1614" y="1802"/>
                    <a:pt x="1573" y="1802"/>
                  </a:cubicBezTo>
                  <a:cubicBezTo>
                    <a:pt x="1528" y="1802"/>
                    <a:pt x="1484" y="1820"/>
                    <a:pt x="1453" y="1858"/>
                  </a:cubicBezTo>
                  <a:cubicBezTo>
                    <a:pt x="512" y="2882"/>
                    <a:pt x="0" y="4227"/>
                    <a:pt x="0" y="5608"/>
                  </a:cubicBezTo>
                  <a:cubicBezTo>
                    <a:pt x="0" y="7096"/>
                    <a:pt x="583" y="8513"/>
                    <a:pt x="1643" y="9573"/>
                  </a:cubicBezTo>
                  <a:cubicBezTo>
                    <a:pt x="2703" y="10621"/>
                    <a:pt x="4096" y="11204"/>
                    <a:pt x="5608" y="11204"/>
                  </a:cubicBezTo>
                  <a:cubicBezTo>
                    <a:pt x="7108" y="11204"/>
                    <a:pt x="8501" y="10621"/>
                    <a:pt x="9561" y="9573"/>
                  </a:cubicBezTo>
                  <a:cubicBezTo>
                    <a:pt x="10620" y="8513"/>
                    <a:pt x="11204" y="7108"/>
                    <a:pt x="11204" y="5608"/>
                  </a:cubicBezTo>
                  <a:cubicBezTo>
                    <a:pt x="11216" y="4096"/>
                    <a:pt x="10632" y="2691"/>
                    <a:pt x="9573" y="1631"/>
                  </a:cubicBezTo>
                  <a:cubicBezTo>
                    <a:pt x="8525" y="572"/>
                    <a:pt x="7120" y="0"/>
                    <a:pt x="562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Rectángulo 30">
              <a:extLst>
                <a:ext uri="{FF2B5EF4-FFF2-40B4-BE49-F238E27FC236}">
                  <a16:creationId xmlns:a16="http://schemas.microsoft.com/office/drawing/2014/main" id="{64FD6C20-2BF3-0C5D-5357-1283CD5EF995}"/>
                </a:ext>
              </a:extLst>
            </p:cNvPr>
            <p:cNvSpPr/>
            <p:nvPr/>
          </p:nvSpPr>
          <p:spPr>
            <a:xfrm>
              <a:off x="7369629" y="692009"/>
              <a:ext cx="4822371" cy="1409762"/>
            </a:xfrm>
            <a:prstGeom prst="rect">
              <a:avLst/>
            </a:prstGeom>
            <a:no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32" name="Forma libre: forma 31">
            <a:extLst>
              <a:ext uri="{FF2B5EF4-FFF2-40B4-BE49-F238E27FC236}">
                <a16:creationId xmlns:a16="http://schemas.microsoft.com/office/drawing/2014/main" id="{8E231DC5-A552-274D-2803-03B6AE09BE64}"/>
              </a:ext>
            </a:extLst>
          </p:cNvPr>
          <p:cNvSpPr>
            <a:spLocks noChangeAspect="1"/>
          </p:cNvSpPr>
          <p:nvPr/>
        </p:nvSpPr>
        <p:spPr>
          <a:xfrm flipV="1">
            <a:off x="7482320" y="1189080"/>
            <a:ext cx="421804" cy="486239"/>
          </a:xfrm>
          <a:custGeom>
            <a:avLst/>
            <a:gdLst>
              <a:gd name="connsiteX0" fmla="*/ 165820 w 182710"/>
              <a:gd name="connsiteY0" fmla="*/ 53291 h 228388"/>
              <a:gd name="connsiteX1" fmla="*/ 165820 w 182710"/>
              <a:gd name="connsiteY1" fmla="*/ 30928 h 228388"/>
              <a:gd name="connsiteX2" fmla="*/ 179142 w 182710"/>
              <a:gd name="connsiteY2" fmla="*/ 30928 h 228388"/>
              <a:gd name="connsiteX3" fmla="*/ 182711 w 182710"/>
              <a:gd name="connsiteY3" fmla="*/ 27359 h 228388"/>
              <a:gd name="connsiteX4" fmla="*/ 182711 w 182710"/>
              <a:gd name="connsiteY4" fmla="*/ 3806 h 228388"/>
              <a:gd name="connsiteX5" fmla="*/ 179142 w 182710"/>
              <a:gd name="connsiteY5" fmla="*/ 238 h 228388"/>
              <a:gd name="connsiteX6" fmla="*/ 143218 w 182710"/>
              <a:gd name="connsiteY6" fmla="*/ 238 h 228388"/>
              <a:gd name="connsiteX7" fmla="*/ 139888 w 182710"/>
              <a:gd name="connsiteY7" fmla="*/ 3806 h 228388"/>
              <a:gd name="connsiteX8" fmla="*/ 139888 w 182710"/>
              <a:gd name="connsiteY8" fmla="*/ 27359 h 228388"/>
              <a:gd name="connsiteX9" fmla="*/ 143218 w 182710"/>
              <a:gd name="connsiteY9" fmla="*/ 30928 h 228388"/>
              <a:gd name="connsiteX10" fmla="*/ 158920 w 182710"/>
              <a:gd name="connsiteY10" fmla="*/ 30928 h 228388"/>
              <a:gd name="connsiteX11" fmla="*/ 158920 w 182710"/>
              <a:gd name="connsiteY11" fmla="*/ 49722 h 228388"/>
              <a:gd name="connsiteX12" fmla="*/ 112291 w 182710"/>
              <a:gd name="connsiteY12" fmla="*/ 49722 h 228388"/>
              <a:gd name="connsiteX13" fmla="*/ 111815 w 182710"/>
              <a:gd name="connsiteY13" fmla="*/ 49722 h 228388"/>
              <a:gd name="connsiteX14" fmla="*/ 95162 w 182710"/>
              <a:gd name="connsiteY14" fmla="*/ 46154 h 228388"/>
              <a:gd name="connsiteX15" fmla="*/ 95162 w 182710"/>
              <a:gd name="connsiteY15" fmla="*/ 30690 h 228388"/>
              <a:gd name="connsiteX16" fmla="*/ 109674 w 182710"/>
              <a:gd name="connsiteY16" fmla="*/ 30690 h 228388"/>
              <a:gd name="connsiteX17" fmla="*/ 113243 w 182710"/>
              <a:gd name="connsiteY17" fmla="*/ 27121 h 228388"/>
              <a:gd name="connsiteX18" fmla="*/ 113243 w 182710"/>
              <a:gd name="connsiteY18" fmla="*/ 3569 h 228388"/>
              <a:gd name="connsiteX19" fmla="*/ 109674 w 182710"/>
              <a:gd name="connsiteY19" fmla="*/ 0 h 228388"/>
              <a:gd name="connsiteX20" fmla="*/ 73513 w 182710"/>
              <a:gd name="connsiteY20" fmla="*/ 0 h 228388"/>
              <a:gd name="connsiteX21" fmla="*/ 70182 w 182710"/>
              <a:gd name="connsiteY21" fmla="*/ 3569 h 228388"/>
              <a:gd name="connsiteX22" fmla="*/ 70182 w 182710"/>
              <a:gd name="connsiteY22" fmla="*/ 27121 h 228388"/>
              <a:gd name="connsiteX23" fmla="*/ 73513 w 182710"/>
              <a:gd name="connsiteY23" fmla="*/ 30690 h 228388"/>
              <a:gd name="connsiteX24" fmla="*/ 88024 w 182710"/>
              <a:gd name="connsiteY24" fmla="*/ 30690 h 228388"/>
              <a:gd name="connsiteX25" fmla="*/ 88024 w 182710"/>
              <a:gd name="connsiteY25" fmla="*/ 46154 h 228388"/>
              <a:gd name="connsiteX26" fmla="*/ 71610 w 182710"/>
              <a:gd name="connsiteY26" fmla="*/ 49484 h 228388"/>
              <a:gd name="connsiteX27" fmla="*/ 25456 w 182710"/>
              <a:gd name="connsiteY27" fmla="*/ 49484 h 228388"/>
              <a:gd name="connsiteX28" fmla="*/ 25456 w 182710"/>
              <a:gd name="connsiteY28" fmla="*/ 30690 h 228388"/>
              <a:gd name="connsiteX29" fmla="*/ 39968 w 182710"/>
              <a:gd name="connsiteY29" fmla="*/ 30690 h 228388"/>
              <a:gd name="connsiteX30" fmla="*/ 43299 w 182710"/>
              <a:gd name="connsiteY30" fmla="*/ 27121 h 228388"/>
              <a:gd name="connsiteX31" fmla="*/ 43299 w 182710"/>
              <a:gd name="connsiteY31" fmla="*/ 3569 h 228388"/>
              <a:gd name="connsiteX32" fmla="*/ 39968 w 182710"/>
              <a:gd name="connsiteY32" fmla="*/ 0 h 228388"/>
              <a:gd name="connsiteX33" fmla="*/ 3807 w 182710"/>
              <a:gd name="connsiteY33" fmla="*/ 0 h 228388"/>
              <a:gd name="connsiteX34" fmla="*/ 476 w 182710"/>
              <a:gd name="connsiteY34" fmla="*/ 3569 h 228388"/>
              <a:gd name="connsiteX35" fmla="*/ 476 w 182710"/>
              <a:gd name="connsiteY35" fmla="*/ 27121 h 228388"/>
              <a:gd name="connsiteX36" fmla="*/ 3807 w 182710"/>
              <a:gd name="connsiteY36" fmla="*/ 30690 h 228388"/>
              <a:gd name="connsiteX37" fmla="*/ 18318 w 182710"/>
              <a:gd name="connsiteY37" fmla="*/ 30690 h 228388"/>
              <a:gd name="connsiteX38" fmla="*/ 18318 w 182710"/>
              <a:gd name="connsiteY38" fmla="*/ 53053 h 228388"/>
              <a:gd name="connsiteX39" fmla="*/ 21649 w 182710"/>
              <a:gd name="connsiteY39" fmla="*/ 56621 h 228388"/>
              <a:gd name="connsiteX40" fmla="*/ 58049 w 182710"/>
              <a:gd name="connsiteY40" fmla="*/ 56621 h 228388"/>
              <a:gd name="connsiteX41" fmla="*/ 50436 w 182710"/>
              <a:gd name="connsiteY41" fmla="*/ 63045 h 228388"/>
              <a:gd name="connsiteX42" fmla="*/ 50436 w 182710"/>
              <a:gd name="connsiteY42" fmla="*/ 63045 h 228388"/>
              <a:gd name="connsiteX43" fmla="*/ 46154 w 182710"/>
              <a:gd name="connsiteY43" fmla="*/ 68041 h 228388"/>
              <a:gd name="connsiteX44" fmla="*/ 40443 w 182710"/>
              <a:gd name="connsiteY44" fmla="*/ 76843 h 228388"/>
              <a:gd name="connsiteX45" fmla="*/ 17367 w 182710"/>
              <a:gd name="connsiteY45" fmla="*/ 76843 h 228388"/>
              <a:gd name="connsiteX46" fmla="*/ 0 w 182710"/>
              <a:gd name="connsiteY46" fmla="*/ 93972 h 228388"/>
              <a:gd name="connsiteX47" fmla="*/ 0 w 182710"/>
              <a:gd name="connsiteY47" fmla="*/ 188658 h 228388"/>
              <a:gd name="connsiteX48" fmla="*/ 17367 w 182710"/>
              <a:gd name="connsiteY48" fmla="*/ 205788 h 228388"/>
              <a:gd name="connsiteX49" fmla="*/ 64948 w 182710"/>
              <a:gd name="connsiteY49" fmla="*/ 205788 h 228388"/>
              <a:gd name="connsiteX50" fmla="*/ 64948 w 182710"/>
              <a:gd name="connsiteY50" fmla="*/ 221489 h 228388"/>
              <a:gd name="connsiteX51" fmla="*/ 44726 w 182710"/>
              <a:gd name="connsiteY51" fmla="*/ 221489 h 228388"/>
              <a:gd name="connsiteX52" fmla="*/ 41395 w 182710"/>
              <a:gd name="connsiteY52" fmla="*/ 224820 h 228388"/>
              <a:gd name="connsiteX53" fmla="*/ 44726 w 182710"/>
              <a:gd name="connsiteY53" fmla="*/ 228389 h 228388"/>
              <a:gd name="connsiteX54" fmla="*/ 137985 w 182710"/>
              <a:gd name="connsiteY54" fmla="*/ 228389 h 228388"/>
              <a:gd name="connsiteX55" fmla="*/ 141316 w 182710"/>
              <a:gd name="connsiteY55" fmla="*/ 224820 h 228388"/>
              <a:gd name="connsiteX56" fmla="*/ 137985 w 182710"/>
              <a:gd name="connsiteY56" fmla="*/ 221489 h 228388"/>
              <a:gd name="connsiteX57" fmla="*/ 117762 w 182710"/>
              <a:gd name="connsiteY57" fmla="*/ 221489 h 228388"/>
              <a:gd name="connsiteX58" fmla="*/ 117762 w 182710"/>
              <a:gd name="connsiteY58" fmla="*/ 205788 h 228388"/>
              <a:gd name="connsiteX59" fmla="*/ 165343 w 182710"/>
              <a:gd name="connsiteY59" fmla="*/ 205788 h 228388"/>
              <a:gd name="connsiteX60" fmla="*/ 182711 w 182710"/>
              <a:gd name="connsiteY60" fmla="*/ 188658 h 228388"/>
              <a:gd name="connsiteX61" fmla="*/ 182711 w 182710"/>
              <a:gd name="connsiteY61" fmla="*/ 93972 h 228388"/>
              <a:gd name="connsiteX62" fmla="*/ 165343 w 182710"/>
              <a:gd name="connsiteY62" fmla="*/ 76843 h 228388"/>
              <a:gd name="connsiteX63" fmla="*/ 142267 w 182710"/>
              <a:gd name="connsiteY63" fmla="*/ 76843 h 228388"/>
              <a:gd name="connsiteX64" fmla="*/ 140364 w 182710"/>
              <a:gd name="connsiteY64" fmla="*/ 73750 h 228388"/>
              <a:gd name="connsiteX65" fmla="*/ 139888 w 182710"/>
              <a:gd name="connsiteY65" fmla="*/ 72799 h 228388"/>
              <a:gd name="connsiteX66" fmla="*/ 137985 w 182710"/>
              <a:gd name="connsiteY66" fmla="*/ 70182 h 228388"/>
              <a:gd name="connsiteX67" fmla="*/ 137271 w 182710"/>
              <a:gd name="connsiteY67" fmla="*/ 68992 h 228388"/>
              <a:gd name="connsiteX68" fmla="*/ 136795 w 182710"/>
              <a:gd name="connsiteY68" fmla="*/ 68517 h 228388"/>
              <a:gd name="connsiteX69" fmla="*/ 136319 w 182710"/>
              <a:gd name="connsiteY69" fmla="*/ 68041 h 228388"/>
              <a:gd name="connsiteX70" fmla="*/ 135130 w 182710"/>
              <a:gd name="connsiteY70" fmla="*/ 66613 h 228388"/>
              <a:gd name="connsiteX71" fmla="*/ 134178 w 182710"/>
              <a:gd name="connsiteY71" fmla="*/ 65424 h 228388"/>
              <a:gd name="connsiteX72" fmla="*/ 133702 w 182710"/>
              <a:gd name="connsiteY72" fmla="*/ 64948 h 228388"/>
              <a:gd name="connsiteX73" fmla="*/ 131800 w 182710"/>
              <a:gd name="connsiteY73" fmla="*/ 63045 h 228388"/>
              <a:gd name="connsiteX74" fmla="*/ 124186 w 182710"/>
              <a:gd name="connsiteY74" fmla="*/ 56621 h 228388"/>
              <a:gd name="connsiteX75" fmla="*/ 161775 w 182710"/>
              <a:gd name="connsiteY75" fmla="*/ 56621 h 228388"/>
              <a:gd name="connsiteX76" fmla="*/ 165343 w 182710"/>
              <a:gd name="connsiteY76" fmla="*/ 53053 h 228388"/>
              <a:gd name="connsiteX77" fmla="*/ 146549 w 182710"/>
              <a:gd name="connsiteY77" fmla="*/ 7375 h 228388"/>
              <a:gd name="connsiteX78" fmla="*/ 175811 w 182710"/>
              <a:gd name="connsiteY78" fmla="*/ 7375 h 228388"/>
              <a:gd name="connsiteX79" fmla="*/ 175811 w 182710"/>
              <a:gd name="connsiteY79" fmla="*/ 23790 h 228388"/>
              <a:gd name="connsiteX80" fmla="*/ 146549 w 182710"/>
              <a:gd name="connsiteY80" fmla="*/ 23790 h 228388"/>
              <a:gd name="connsiteX81" fmla="*/ 146549 w 182710"/>
              <a:gd name="connsiteY81" fmla="*/ 7375 h 228388"/>
              <a:gd name="connsiteX82" fmla="*/ 76843 w 182710"/>
              <a:gd name="connsiteY82" fmla="*/ 7375 h 228388"/>
              <a:gd name="connsiteX83" fmla="*/ 106105 w 182710"/>
              <a:gd name="connsiteY83" fmla="*/ 7375 h 228388"/>
              <a:gd name="connsiteX84" fmla="*/ 106105 w 182710"/>
              <a:gd name="connsiteY84" fmla="*/ 23790 h 228388"/>
              <a:gd name="connsiteX85" fmla="*/ 76843 w 182710"/>
              <a:gd name="connsiteY85" fmla="*/ 23790 h 228388"/>
              <a:gd name="connsiteX86" fmla="*/ 76843 w 182710"/>
              <a:gd name="connsiteY86" fmla="*/ 7375 h 228388"/>
              <a:gd name="connsiteX87" fmla="*/ 7137 w 182710"/>
              <a:gd name="connsiteY87" fmla="*/ 7375 h 228388"/>
              <a:gd name="connsiteX88" fmla="*/ 36399 w 182710"/>
              <a:gd name="connsiteY88" fmla="*/ 7375 h 228388"/>
              <a:gd name="connsiteX89" fmla="*/ 36399 w 182710"/>
              <a:gd name="connsiteY89" fmla="*/ 23790 h 228388"/>
              <a:gd name="connsiteX90" fmla="*/ 7137 w 182710"/>
              <a:gd name="connsiteY90" fmla="*/ 23790 h 228388"/>
              <a:gd name="connsiteX91" fmla="*/ 7137 w 182710"/>
              <a:gd name="connsiteY91" fmla="*/ 7375 h 228388"/>
              <a:gd name="connsiteX92" fmla="*/ 131323 w 182710"/>
              <a:gd name="connsiteY92" fmla="*/ 72561 h 228388"/>
              <a:gd name="connsiteX93" fmla="*/ 132275 w 182710"/>
              <a:gd name="connsiteY93" fmla="*/ 73988 h 228388"/>
              <a:gd name="connsiteX94" fmla="*/ 133941 w 182710"/>
              <a:gd name="connsiteY94" fmla="*/ 76367 h 228388"/>
              <a:gd name="connsiteX95" fmla="*/ 134416 w 182710"/>
              <a:gd name="connsiteY95" fmla="*/ 77081 h 228388"/>
              <a:gd name="connsiteX96" fmla="*/ 141791 w 182710"/>
              <a:gd name="connsiteY96" fmla="*/ 100158 h 228388"/>
              <a:gd name="connsiteX97" fmla="*/ 115621 w 182710"/>
              <a:gd name="connsiteY97" fmla="*/ 100158 h 228388"/>
              <a:gd name="connsiteX98" fmla="*/ 129420 w 182710"/>
              <a:gd name="connsiteY98" fmla="*/ 70182 h 228388"/>
              <a:gd name="connsiteX99" fmla="*/ 129420 w 182710"/>
              <a:gd name="connsiteY99" fmla="*/ 70420 h 228388"/>
              <a:gd name="connsiteX100" fmla="*/ 131086 w 182710"/>
              <a:gd name="connsiteY100" fmla="*/ 72561 h 228388"/>
              <a:gd name="connsiteX101" fmla="*/ 136082 w 182710"/>
              <a:gd name="connsiteY101" fmla="*/ 127279 h 228388"/>
              <a:gd name="connsiteX102" fmla="*/ 134416 w 182710"/>
              <a:gd name="connsiteY102" fmla="*/ 130134 h 228388"/>
              <a:gd name="connsiteX103" fmla="*/ 133702 w 182710"/>
              <a:gd name="connsiteY103" fmla="*/ 131086 h 228388"/>
              <a:gd name="connsiteX104" fmla="*/ 132275 w 182710"/>
              <a:gd name="connsiteY104" fmla="*/ 133227 h 228388"/>
              <a:gd name="connsiteX105" fmla="*/ 131086 w 182710"/>
              <a:gd name="connsiteY105" fmla="*/ 134654 h 228388"/>
              <a:gd name="connsiteX106" fmla="*/ 129658 w 182710"/>
              <a:gd name="connsiteY106" fmla="*/ 136319 h 228388"/>
              <a:gd name="connsiteX107" fmla="*/ 129182 w 182710"/>
              <a:gd name="connsiteY107" fmla="*/ 136795 h 228388"/>
              <a:gd name="connsiteX108" fmla="*/ 115384 w 182710"/>
              <a:gd name="connsiteY108" fmla="*/ 106819 h 228388"/>
              <a:gd name="connsiteX109" fmla="*/ 141553 w 182710"/>
              <a:gd name="connsiteY109" fmla="*/ 106819 h 228388"/>
              <a:gd name="connsiteX110" fmla="*/ 135843 w 182710"/>
              <a:gd name="connsiteY110" fmla="*/ 126803 h 228388"/>
              <a:gd name="connsiteX111" fmla="*/ 135843 w 182710"/>
              <a:gd name="connsiteY111" fmla="*/ 126803 h 228388"/>
              <a:gd name="connsiteX112" fmla="*/ 87787 w 182710"/>
              <a:gd name="connsiteY112" fmla="*/ 154400 h 228388"/>
              <a:gd name="connsiteX113" fmla="*/ 58049 w 182710"/>
              <a:gd name="connsiteY113" fmla="*/ 142029 h 228388"/>
              <a:gd name="connsiteX114" fmla="*/ 58763 w 182710"/>
              <a:gd name="connsiteY114" fmla="*/ 141315 h 228388"/>
              <a:gd name="connsiteX115" fmla="*/ 60428 w 182710"/>
              <a:gd name="connsiteY115" fmla="*/ 139650 h 228388"/>
              <a:gd name="connsiteX116" fmla="*/ 62569 w 182710"/>
              <a:gd name="connsiteY116" fmla="*/ 137271 h 228388"/>
              <a:gd name="connsiteX117" fmla="*/ 63996 w 182710"/>
              <a:gd name="connsiteY117" fmla="*/ 135368 h 228388"/>
              <a:gd name="connsiteX118" fmla="*/ 65662 w 182710"/>
              <a:gd name="connsiteY118" fmla="*/ 132751 h 228388"/>
              <a:gd name="connsiteX119" fmla="*/ 66851 w 182710"/>
              <a:gd name="connsiteY119" fmla="*/ 130610 h 228388"/>
              <a:gd name="connsiteX120" fmla="*/ 68279 w 182710"/>
              <a:gd name="connsiteY120" fmla="*/ 127755 h 228388"/>
              <a:gd name="connsiteX121" fmla="*/ 69230 w 182710"/>
              <a:gd name="connsiteY121" fmla="*/ 125614 h 228388"/>
              <a:gd name="connsiteX122" fmla="*/ 70420 w 182710"/>
              <a:gd name="connsiteY122" fmla="*/ 122759 h 228388"/>
              <a:gd name="connsiteX123" fmla="*/ 71133 w 182710"/>
              <a:gd name="connsiteY123" fmla="*/ 120618 h 228388"/>
              <a:gd name="connsiteX124" fmla="*/ 72085 w 182710"/>
              <a:gd name="connsiteY124" fmla="*/ 117287 h 228388"/>
              <a:gd name="connsiteX125" fmla="*/ 72561 w 182710"/>
              <a:gd name="connsiteY125" fmla="*/ 115146 h 228388"/>
              <a:gd name="connsiteX126" fmla="*/ 73274 w 182710"/>
              <a:gd name="connsiteY126" fmla="*/ 111339 h 228388"/>
              <a:gd name="connsiteX127" fmla="*/ 73513 w 182710"/>
              <a:gd name="connsiteY127" fmla="*/ 109674 h 228388"/>
              <a:gd name="connsiteX128" fmla="*/ 73513 w 182710"/>
              <a:gd name="connsiteY128" fmla="*/ 107533 h 228388"/>
              <a:gd name="connsiteX129" fmla="*/ 87549 w 182710"/>
              <a:gd name="connsiteY129" fmla="*/ 107533 h 228388"/>
              <a:gd name="connsiteX130" fmla="*/ 87549 w 182710"/>
              <a:gd name="connsiteY130" fmla="*/ 154638 h 228388"/>
              <a:gd name="connsiteX131" fmla="*/ 66851 w 182710"/>
              <a:gd name="connsiteY131" fmla="*/ 108722 h 228388"/>
              <a:gd name="connsiteX132" fmla="*/ 66851 w 182710"/>
              <a:gd name="connsiteY132" fmla="*/ 110150 h 228388"/>
              <a:gd name="connsiteX133" fmla="*/ 66376 w 182710"/>
              <a:gd name="connsiteY133" fmla="*/ 113481 h 228388"/>
              <a:gd name="connsiteX134" fmla="*/ 65899 w 182710"/>
              <a:gd name="connsiteY134" fmla="*/ 115384 h 228388"/>
              <a:gd name="connsiteX135" fmla="*/ 65186 w 182710"/>
              <a:gd name="connsiteY135" fmla="*/ 118239 h 228388"/>
              <a:gd name="connsiteX136" fmla="*/ 64472 w 182710"/>
              <a:gd name="connsiteY136" fmla="*/ 120142 h 228388"/>
              <a:gd name="connsiteX137" fmla="*/ 63283 w 182710"/>
              <a:gd name="connsiteY137" fmla="*/ 122759 h 228388"/>
              <a:gd name="connsiteX138" fmla="*/ 62331 w 182710"/>
              <a:gd name="connsiteY138" fmla="*/ 124662 h 228388"/>
              <a:gd name="connsiteX139" fmla="*/ 61142 w 182710"/>
              <a:gd name="connsiteY139" fmla="*/ 127041 h 228388"/>
              <a:gd name="connsiteX140" fmla="*/ 59952 w 182710"/>
              <a:gd name="connsiteY140" fmla="*/ 128944 h 228388"/>
              <a:gd name="connsiteX141" fmla="*/ 58524 w 182710"/>
              <a:gd name="connsiteY141" fmla="*/ 131086 h 228388"/>
              <a:gd name="connsiteX142" fmla="*/ 57097 w 182710"/>
              <a:gd name="connsiteY142" fmla="*/ 132751 h 228388"/>
              <a:gd name="connsiteX143" fmla="*/ 55432 w 182710"/>
              <a:gd name="connsiteY143" fmla="*/ 134892 h 228388"/>
              <a:gd name="connsiteX144" fmla="*/ 54004 w 182710"/>
              <a:gd name="connsiteY144" fmla="*/ 136557 h 228388"/>
              <a:gd name="connsiteX145" fmla="*/ 53290 w 182710"/>
              <a:gd name="connsiteY145" fmla="*/ 137271 h 228388"/>
              <a:gd name="connsiteX146" fmla="*/ 51863 w 182710"/>
              <a:gd name="connsiteY146" fmla="*/ 135368 h 228388"/>
              <a:gd name="connsiteX147" fmla="*/ 40920 w 182710"/>
              <a:gd name="connsiteY147" fmla="*/ 107295 h 228388"/>
              <a:gd name="connsiteX148" fmla="*/ 67327 w 182710"/>
              <a:gd name="connsiteY148" fmla="*/ 107295 h 228388"/>
              <a:gd name="connsiteX149" fmla="*/ 67327 w 182710"/>
              <a:gd name="connsiteY149" fmla="*/ 108722 h 228388"/>
              <a:gd name="connsiteX150" fmla="*/ 94686 w 182710"/>
              <a:gd name="connsiteY150" fmla="*/ 107295 h 228388"/>
              <a:gd name="connsiteX151" fmla="*/ 108723 w 182710"/>
              <a:gd name="connsiteY151" fmla="*/ 107295 h 228388"/>
              <a:gd name="connsiteX152" fmla="*/ 124662 w 182710"/>
              <a:gd name="connsiteY152" fmla="*/ 142029 h 228388"/>
              <a:gd name="connsiteX153" fmla="*/ 94924 w 182710"/>
              <a:gd name="connsiteY153" fmla="*/ 154400 h 228388"/>
              <a:gd name="connsiteX154" fmla="*/ 94924 w 182710"/>
              <a:gd name="connsiteY154" fmla="*/ 107295 h 228388"/>
              <a:gd name="connsiteX155" fmla="*/ 108723 w 182710"/>
              <a:gd name="connsiteY155" fmla="*/ 100396 h 228388"/>
              <a:gd name="connsiteX156" fmla="*/ 94686 w 182710"/>
              <a:gd name="connsiteY156" fmla="*/ 100396 h 228388"/>
              <a:gd name="connsiteX157" fmla="*/ 94686 w 182710"/>
              <a:gd name="connsiteY157" fmla="*/ 53291 h 228388"/>
              <a:gd name="connsiteX158" fmla="*/ 124424 w 182710"/>
              <a:gd name="connsiteY158" fmla="*/ 65662 h 228388"/>
              <a:gd name="connsiteX159" fmla="*/ 108485 w 182710"/>
              <a:gd name="connsiteY159" fmla="*/ 100396 h 228388"/>
              <a:gd name="connsiteX160" fmla="*/ 88024 w 182710"/>
              <a:gd name="connsiteY160" fmla="*/ 53291 h 228388"/>
              <a:gd name="connsiteX161" fmla="*/ 88024 w 182710"/>
              <a:gd name="connsiteY161" fmla="*/ 100396 h 228388"/>
              <a:gd name="connsiteX162" fmla="*/ 73988 w 182710"/>
              <a:gd name="connsiteY162" fmla="*/ 100396 h 228388"/>
              <a:gd name="connsiteX163" fmla="*/ 73988 w 182710"/>
              <a:gd name="connsiteY163" fmla="*/ 98255 h 228388"/>
              <a:gd name="connsiteX164" fmla="*/ 73751 w 182710"/>
              <a:gd name="connsiteY164" fmla="*/ 96351 h 228388"/>
              <a:gd name="connsiteX165" fmla="*/ 73037 w 182710"/>
              <a:gd name="connsiteY165" fmla="*/ 92783 h 228388"/>
              <a:gd name="connsiteX166" fmla="*/ 72561 w 182710"/>
              <a:gd name="connsiteY166" fmla="*/ 90642 h 228388"/>
              <a:gd name="connsiteX167" fmla="*/ 71610 w 182710"/>
              <a:gd name="connsiteY167" fmla="*/ 87549 h 228388"/>
              <a:gd name="connsiteX168" fmla="*/ 70895 w 182710"/>
              <a:gd name="connsiteY168" fmla="*/ 85408 h 228388"/>
              <a:gd name="connsiteX169" fmla="*/ 69706 w 182710"/>
              <a:gd name="connsiteY169" fmla="*/ 82315 h 228388"/>
              <a:gd name="connsiteX170" fmla="*/ 68517 w 182710"/>
              <a:gd name="connsiteY170" fmla="*/ 80174 h 228388"/>
              <a:gd name="connsiteX171" fmla="*/ 67089 w 182710"/>
              <a:gd name="connsiteY171" fmla="*/ 77319 h 228388"/>
              <a:gd name="connsiteX172" fmla="*/ 65899 w 182710"/>
              <a:gd name="connsiteY172" fmla="*/ 75178 h 228388"/>
              <a:gd name="connsiteX173" fmla="*/ 64234 w 182710"/>
              <a:gd name="connsiteY173" fmla="*/ 72561 h 228388"/>
              <a:gd name="connsiteX174" fmla="*/ 62807 w 182710"/>
              <a:gd name="connsiteY174" fmla="*/ 70420 h 228388"/>
              <a:gd name="connsiteX175" fmla="*/ 60904 w 182710"/>
              <a:gd name="connsiteY175" fmla="*/ 68041 h 228388"/>
              <a:gd name="connsiteX176" fmla="*/ 59238 w 182710"/>
              <a:gd name="connsiteY176" fmla="*/ 66375 h 228388"/>
              <a:gd name="connsiteX177" fmla="*/ 58524 w 182710"/>
              <a:gd name="connsiteY177" fmla="*/ 65662 h 228388"/>
              <a:gd name="connsiteX178" fmla="*/ 88263 w 182710"/>
              <a:gd name="connsiteY178" fmla="*/ 53291 h 228388"/>
              <a:gd name="connsiteX179" fmla="*/ 51625 w 182710"/>
              <a:gd name="connsiteY179" fmla="*/ 72323 h 228388"/>
              <a:gd name="connsiteX180" fmla="*/ 53052 w 182710"/>
              <a:gd name="connsiteY180" fmla="*/ 70420 h 228388"/>
              <a:gd name="connsiteX181" fmla="*/ 53767 w 182710"/>
              <a:gd name="connsiteY181" fmla="*/ 71134 h 228388"/>
              <a:gd name="connsiteX182" fmla="*/ 55194 w 182710"/>
              <a:gd name="connsiteY182" fmla="*/ 72561 h 228388"/>
              <a:gd name="connsiteX183" fmla="*/ 57097 w 182710"/>
              <a:gd name="connsiteY183" fmla="*/ 74702 h 228388"/>
              <a:gd name="connsiteX184" fmla="*/ 58286 w 182710"/>
              <a:gd name="connsiteY184" fmla="*/ 76367 h 228388"/>
              <a:gd name="connsiteX185" fmla="*/ 59714 w 182710"/>
              <a:gd name="connsiteY185" fmla="*/ 78509 h 228388"/>
              <a:gd name="connsiteX186" fmla="*/ 60904 w 182710"/>
              <a:gd name="connsiteY186" fmla="*/ 80174 h 228388"/>
              <a:gd name="connsiteX187" fmla="*/ 62093 w 182710"/>
              <a:gd name="connsiteY187" fmla="*/ 82553 h 228388"/>
              <a:gd name="connsiteX188" fmla="*/ 63045 w 182710"/>
              <a:gd name="connsiteY188" fmla="*/ 84456 h 228388"/>
              <a:gd name="connsiteX189" fmla="*/ 64234 w 182710"/>
              <a:gd name="connsiteY189" fmla="*/ 87073 h 228388"/>
              <a:gd name="connsiteX190" fmla="*/ 64948 w 182710"/>
              <a:gd name="connsiteY190" fmla="*/ 88976 h 228388"/>
              <a:gd name="connsiteX191" fmla="*/ 65662 w 182710"/>
              <a:gd name="connsiteY191" fmla="*/ 91831 h 228388"/>
              <a:gd name="connsiteX192" fmla="*/ 66138 w 182710"/>
              <a:gd name="connsiteY192" fmla="*/ 93734 h 228388"/>
              <a:gd name="connsiteX193" fmla="*/ 66613 w 182710"/>
              <a:gd name="connsiteY193" fmla="*/ 96827 h 228388"/>
              <a:gd name="connsiteX194" fmla="*/ 66613 w 182710"/>
              <a:gd name="connsiteY194" fmla="*/ 98493 h 228388"/>
              <a:gd name="connsiteX195" fmla="*/ 66613 w 182710"/>
              <a:gd name="connsiteY195" fmla="*/ 99920 h 228388"/>
              <a:gd name="connsiteX196" fmla="*/ 40206 w 182710"/>
              <a:gd name="connsiteY196" fmla="*/ 99920 h 228388"/>
              <a:gd name="connsiteX197" fmla="*/ 51149 w 182710"/>
              <a:gd name="connsiteY197" fmla="*/ 71847 h 228388"/>
              <a:gd name="connsiteX198" fmla="*/ 110626 w 182710"/>
              <a:gd name="connsiteY198" fmla="*/ 221489 h 228388"/>
              <a:gd name="connsiteX199" fmla="*/ 71847 w 182710"/>
              <a:gd name="connsiteY199" fmla="*/ 221489 h 228388"/>
              <a:gd name="connsiteX200" fmla="*/ 71847 w 182710"/>
              <a:gd name="connsiteY200" fmla="*/ 205788 h 228388"/>
              <a:gd name="connsiteX201" fmla="*/ 110626 w 182710"/>
              <a:gd name="connsiteY201" fmla="*/ 205788 h 228388"/>
              <a:gd name="connsiteX202" fmla="*/ 110626 w 182710"/>
              <a:gd name="connsiteY202" fmla="*/ 221489 h 228388"/>
              <a:gd name="connsiteX203" fmla="*/ 175336 w 182710"/>
              <a:gd name="connsiteY203" fmla="*/ 188421 h 228388"/>
              <a:gd name="connsiteX204" fmla="*/ 164868 w 182710"/>
              <a:gd name="connsiteY204" fmla="*/ 198888 h 228388"/>
              <a:gd name="connsiteX205" fmla="*/ 17129 w 182710"/>
              <a:gd name="connsiteY205" fmla="*/ 198888 h 228388"/>
              <a:gd name="connsiteX206" fmla="*/ 6661 w 182710"/>
              <a:gd name="connsiteY206" fmla="*/ 188421 h 228388"/>
              <a:gd name="connsiteX207" fmla="*/ 6661 w 182710"/>
              <a:gd name="connsiteY207" fmla="*/ 182473 h 228388"/>
              <a:gd name="connsiteX208" fmla="*/ 175098 w 182710"/>
              <a:gd name="connsiteY208" fmla="*/ 182473 h 228388"/>
              <a:gd name="connsiteX209" fmla="*/ 175098 w 182710"/>
              <a:gd name="connsiteY209" fmla="*/ 188421 h 228388"/>
              <a:gd name="connsiteX210" fmla="*/ 164868 w 182710"/>
              <a:gd name="connsiteY210" fmla="*/ 83505 h 228388"/>
              <a:gd name="connsiteX211" fmla="*/ 175336 w 182710"/>
              <a:gd name="connsiteY211" fmla="*/ 93972 h 228388"/>
              <a:gd name="connsiteX212" fmla="*/ 175336 w 182710"/>
              <a:gd name="connsiteY212" fmla="*/ 175574 h 228388"/>
              <a:gd name="connsiteX213" fmla="*/ 6899 w 182710"/>
              <a:gd name="connsiteY213" fmla="*/ 175574 h 228388"/>
              <a:gd name="connsiteX214" fmla="*/ 6899 w 182710"/>
              <a:gd name="connsiteY214" fmla="*/ 93972 h 228388"/>
              <a:gd name="connsiteX215" fmla="*/ 17367 w 182710"/>
              <a:gd name="connsiteY215" fmla="*/ 83505 h 228388"/>
              <a:gd name="connsiteX216" fmla="*/ 37351 w 182710"/>
              <a:gd name="connsiteY216" fmla="*/ 83505 h 228388"/>
              <a:gd name="connsiteX217" fmla="*/ 46154 w 182710"/>
              <a:gd name="connsiteY217" fmla="*/ 139412 h 228388"/>
              <a:gd name="connsiteX218" fmla="*/ 50436 w 182710"/>
              <a:gd name="connsiteY218" fmla="*/ 144408 h 228388"/>
              <a:gd name="connsiteX219" fmla="*/ 50436 w 182710"/>
              <a:gd name="connsiteY219" fmla="*/ 144408 h 228388"/>
              <a:gd name="connsiteX220" fmla="*/ 91117 w 182710"/>
              <a:gd name="connsiteY220" fmla="*/ 161299 h 228388"/>
              <a:gd name="connsiteX221" fmla="*/ 91117 w 182710"/>
              <a:gd name="connsiteY221" fmla="*/ 161299 h 228388"/>
              <a:gd name="connsiteX222" fmla="*/ 131800 w 182710"/>
              <a:gd name="connsiteY222" fmla="*/ 144408 h 228388"/>
              <a:gd name="connsiteX223" fmla="*/ 135130 w 182710"/>
              <a:gd name="connsiteY223" fmla="*/ 140602 h 228388"/>
              <a:gd name="connsiteX224" fmla="*/ 136082 w 182710"/>
              <a:gd name="connsiteY224" fmla="*/ 139412 h 228388"/>
              <a:gd name="connsiteX225" fmla="*/ 136319 w 182710"/>
              <a:gd name="connsiteY225" fmla="*/ 138936 h 228388"/>
              <a:gd name="connsiteX226" fmla="*/ 136795 w 182710"/>
              <a:gd name="connsiteY226" fmla="*/ 138461 h 228388"/>
              <a:gd name="connsiteX227" fmla="*/ 137747 w 182710"/>
              <a:gd name="connsiteY227" fmla="*/ 137033 h 228388"/>
              <a:gd name="connsiteX228" fmla="*/ 139412 w 182710"/>
              <a:gd name="connsiteY228" fmla="*/ 134654 h 228388"/>
              <a:gd name="connsiteX229" fmla="*/ 140126 w 182710"/>
              <a:gd name="connsiteY229" fmla="*/ 133465 h 228388"/>
              <a:gd name="connsiteX230" fmla="*/ 142029 w 182710"/>
              <a:gd name="connsiteY230" fmla="*/ 130372 h 228388"/>
              <a:gd name="connsiteX231" fmla="*/ 142029 w 182710"/>
              <a:gd name="connsiteY231" fmla="*/ 130372 h 228388"/>
              <a:gd name="connsiteX232" fmla="*/ 144884 w 182710"/>
              <a:gd name="connsiteY232" fmla="*/ 83505 h 228388"/>
              <a:gd name="connsiteX233" fmla="*/ 164868 w 182710"/>
              <a:gd name="connsiteY233" fmla="*/ 83505 h 22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182710" h="228388">
                <a:moveTo>
                  <a:pt x="165820" y="53291"/>
                </a:moveTo>
                <a:lnTo>
                  <a:pt x="165820" y="30928"/>
                </a:lnTo>
                <a:lnTo>
                  <a:pt x="179142" y="30928"/>
                </a:lnTo>
                <a:cubicBezTo>
                  <a:pt x="181045" y="30928"/>
                  <a:pt x="182711" y="29262"/>
                  <a:pt x="182711" y="27359"/>
                </a:cubicBezTo>
                <a:lnTo>
                  <a:pt x="182711" y="3806"/>
                </a:lnTo>
                <a:cubicBezTo>
                  <a:pt x="182711" y="1903"/>
                  <a:pt x="181283" y="238"/>
                  <a:pt x="179142" y="238"/>
                </a:cubicBezTo>
                <a:lnTo>
                  <a:pt x="143218" y="238"/>
                </a:lnTo>
                <a:cubicBezTo>
                  <a:pt x="141316" y="238"/>
                  <a:pt x="139888" y="1665"/>
                  <a:pt x="139888" y="3806"/>
                </a:cubicBezTo>
                <a:lnTo>
                  <a:pt x="139888" y="27359"/>
                </a:lnTo>
                <a:cubicBezTo>
                  <a:pt x="139888" y="29262"/>
                  <a:pt x="141316" y="30928"/>
                  <a:pt x="143218" y="30928"/>
                </a:cubicBezTo>
                <a:lnTo>
                  <a:pt x="158920" y="30928"/>
                </a:lnTo>
                <a:lnTo>
                  <a:pt x="158920" y="49722"/>
                </a:lnTo>
                <a:lnTo>
                  <a:pt x="112291" y="49722"/>
                </a:lnTo>
                <a:cubicBezTo>
                  <a:pt x="112291" y="49722"/>
                  <a:pt x="112053" y="49722"/>
                  <a:pt x="111815" y="49722"/>
                </a:cubicBezTo>
                <a:cubicBezTo>
                  <a:pt x="106581" y="47819"/>
                  <a:pt x="100871" y="46629"/>
                  <a:pt x="95162" y="46154"/>
                </a:cubicBezTo>
                <a:lnTo>
                  <a:pt x="95162" y="30690"/>
                </a:lnTo>
                <a:lnTo>
                  <a:pt x="109674" y="30690"/>
                </a:lnTo>
                <a:cubicBezTo>
                  <a:pt x="111577" y="30690"/>
                  <a:pt x="113243" y="29024"/>
                  <a:pt x="113243" y="27121"/>
                </a:cubicBezTo>
                <a:lnTo>
                  <a:pt x="113243" y="3569"/>
                </a:lnTo>
                <a:cubicBezTo>
                  <a:pt x="113243" y="1665"/>
                  <a:pt x="111815" y="0"/>
                  <a:pt x="109674" y="0"/>
                </a:cubicBezTo>
                <a:lnTo>
                  <a:pt x="73513" y="0"/>
                </a:lnTo>
                <a:cubicBezTo>
                  <a:pt x="71610" y="0"/>
                  <a:pt x="70182" y="1427"/>
                  <a:pt x="70182" y="3569"/>
                </a:cubicBezTo>
                <a:lnTo>
                  <a:pt x="70182" y="27121"/>
                </a:lnTo>
                <a:cubicBezTo>
                  <a:pt x="70182" y="29024"/>
                  <a:pt x="71610" y="30690"/>
                  <a:pt x="73513" y="30690"/>
                </a:cubicBezTo>
                <a:lnTo>
                  <a:pt x="88024" y="30690"/>
                </a:lnTo>
                <a:lnTo>
                  <a:pt x="88024" y="46154"/>
                </a:lnTo>
                <a:cubicBezTo>
                  <a:pt x="82315" y="46391"/>
                  <a:pt x="76843" y="47581"/>
                  <a:pt x="71610" y="49484"/>
                </a:cubicBezTo>
                <a:lnTo>
                  <a:pt x="25456" y="49484"/>
                </a:lnTo>
                <a:lnTo>
                  <a:pt x="25456" y="30690"/>
                </a:lnTo>
                <a:lnTo>
                  <a:pt x="39968" y="30690"/>
                </a:lnTo>
                <a:cubicBezTo>
                  <a:pt x="41871" y="30690"/>
                  <a:pt x="43299" y="29024"/>
                  <a:pt x="43299" y="27121"/>
                </a:cubicBezTo>
                <a:lnTo>
                  <a:pt x="43299" y="3569"/>
                </a:lnTo>
                <a:cubicBezTo>
                  <a:pt x="43299" y="1665"/>
                  <a:pt x="41871" y="0"/>
                  <a:pt x="39968" y="0"/>
                </a:cubicBezTo>
                <a:lnTo>
                  <a:pt x="3807" y="0"/>
                </a:lnTo>
                <a:cubicBezTo>
                  <a:pt x="1903" y="0"/>
                  <a:pt x="476" y="1427"/>
                  <a:pt x="476" y="3569"/>
                </a:cubicBezTo>
                <a:lnTo>
                  <a:pt x="476" y="27121"/>
                </a:lnTo>
                <a:cubicBezTo>
                  <a:pt x="476" y="29024"/>
                  <a:pt x="1903" y="30690"/>
                  <a:pt x="3807" y="30690"/>
                </a:cubicBezTo>
                <a:lnTo>
                  <a:pt x="18318" y="30690"/>
                </a:lnTo>
                <a:lnTo>
                  <a:pt x="18318" y="53053"/>
                </a:lnTo>
                <a:cubicBezTo>
                  <a:pt x="18318" y="54956"/>
                  <a:pt x="19746" y="56621"/>
                  <a:pt x="21649" y="56621"/>
                </a:cubicBezTo>
                <a:lnTo>
                  <a:pt x="58049" y="56621"/>
                </a:lnTo>
                <a:cubicBezTo>
                  <a:pt x="55432" y="58524"/>
                  <a:pt x="52815" y="60666"/>
                  <a:pt x="50436" y="63045"/>
                </a:cubicBezTo>
                <a:lnTo>
                  <a:pt x="50436" y="63045"/>
                </a:lnTo>
                <a:cubicBezTo>
                  <a:pt x="49008" y="64472"/>
                  <a:pt x="47581" y="66137"/>
                  <a:pt x="46154" y="68041"/>
                </a:cubicBezTo>
                <a:cubicBezTo>
                  <a:pt x="44013" y="70896"/>
                  <a:pt x="42109" y="73750"/>
                  <a:pt x="40443" y="76843"/>
                </a:cubicBezTo>
                <a:lnTo>
                  <a:pt x="17367" y="76843"/>
                </a:lnTo>
                <a:cubicBezTo>
                  <a:pt x="7851" y="76843"/>
                  <a:pt x="0" y="84456"/>
                  <a:pt x="0" y="93972"/>
                </a:cubicBezTo>
                <a:lnTo>
                  <a:pt x="0" y="188658"/>
                </a:lnTo>
                <a:cubicBezTo>
                  <a:pt x="0" y="198175"/>
                  <a:pt x="7851" y="205788"/>
                  <a:pt x="17367" y="205788"/>
                </a:cubicBezTo>
                <a:lnTo>
                  <a:pt x="64948" y="205788"/>
                </a:lnTo>
                <a:lnTo>
                  <a:pt x="64948" y="221489"/>
                </a:lnTo>
                <a:lnTo>
                  <a:pt x="44726" y="221489"/>
                </a:lnTo>
                <a:cubicBezTo>
                  <a:pt x="42823" y="221489"/>
                  <a:pt x="41395" y="222917"/>
                  <a:pt x="41395" y="224820"/>
                </a:cubicBezTo>
                <a:cubicBezTo>
                  <a:pt x="41395" y="226723"/>
                  <a:pt x="42823" y="228389"/>
                  <a:pt x="44726" y="228389"/>
                </a:cubicBezTo>
                <a:lnTo>
                  <a:pt x="137985" y="228389"/>
                </a:lnTo>
                <a:cubicBezTo>
                  <a:pt x="139888" y="228389"/>
                  <a:pt x="141316" y="226961"/>
                  <a:pt x="141316" y="224820"/>
                </a:cubicBezTo>
                <a:cubicBezTo>
                  <a:pt x="141316" y="222917"/>
                  <a:pt x="139888" y="221489"/>
                  <a:pt x="137985" y="221489"/>
                </a:cubicBezTo>
                <a:lnTo>
                  <a:pt x="117762" y="221489"/>
                </a:lnTo>
                <a:lnTo>
                  <a:pt x="117762" y="205788"/>
                </a:lnTo>
                <a:lnTo>
                  <a:pt x="165343" y="205788"/>
                </a:lnTo>
                <a:cubicBezTo>
                  <a:pt x="174860" y="205788"/>
                  <a:pt x="182711" y="198175"/>
                  <a:pt x="182711" y="188658"/>
                </a:cubicBezTo>
                <a:lnTo>
                  <a:pt x="182711" y="93972"/>
                </a:lnTo>
                <a:cubicBezTo>
                  <a:pt x="182711" y="84456"/>
                  <a:pt x="174860" y="76843"/>
                  <a:pt x="165343" y="76843"/>
                </a:cubicBezTo>
                <a:lnTo>
                  <a:pt x="142267" y="76843"/>
                </a:lnTo>
                <a:cubicBezTo>
                  <a:pt x="142267" y="76843"/>
                  <a:pt x="141077" y="74702"/>
                  <a:pt x="140364" y="73750"/>
                </a:cubicBezTo>
                <a:cubicBezTo>
                  <a:pt x="140364" y="73275"/>
                  <a:pt x="139888" y="73037"/>
                  <a:pt x="139888" y="72799"/>
                </a:cubicBezTo>
                <a:cubicBezTo>
                  <a:pt x="139412" y="72085"/>
                  <a:pt x="138698" y="71134"/>
                  <a:pt x="137985" y="70182"/>
                </a:cubicBezTo>
                <a:cubicBezTo>
                  <a:pt x="137747" y="69706"/>
                  <a:pt x="137509" y="69468"/>
                  <a:pt x="137271" y="68992"/>
                </a:cubicBezTo>
                <a:cubicBezTo>
                  <a:pt x="137271" y="68992"/>
                  <a:pt x="137033" y="68754"/>
                  <a:pt x="136795" y="68517"/>
                </a:cubicBezTo>
                <a:cubicBezTo>
                  <a:pt x="136795" y="68517"/>
                  <a:pt x="136795" y="68279"/>
                  <a:pt x="136319" y="68041"/>
                </a:cubicBezTo>
                <a:cubicBezTo>
                  <a:pt x="135843" y="67565"/>
                  <a:pt x="135605" y="67089"/>
                  <a:pt x="135130" y="66613"/>
                </a:cubicBezTo>
                <a:cubicBezTo>
                  <a:pt x="134892" y="66137"/>
                  <a:pt x="134416" y="65900"/>
                  <a:pt x="134178" y="65424"/>
                </a:cubicBezTo>
                <a:cubicBezTo>
                  <a:pt x="134178" y="65424"/>
                  <a:pt x="133941" y="65186"/>
                  <a:pt x="133702" y="64948"/>
                </a:cubicBezTo>
                <a:cubicBezTo>
                  <a:pt x="132989" y="64234"/>
                  <a:pt x="132513" y="63521"/>
                  <a:pt x="131800" y="63045"/>
                </a:cubicBezTo>
                <a:cubicBezTo>
                  <a:pt x="129420" y="60666"/>
                  <a:pt x="126803" y="58524"/>
                  <a:pt x="124186" y="56621"/>
                </a:cubicBezTo>
                <a:lnTo>
                  <a:pt x="161775" y="56621"/>
                </a:lnTo>
                <a:cubicBezTo>
                  <a:pt x="163679" y="56621"/>
                  <a:pt x="165343" y="55194"/>
                  <a:pt x="165343" y="53053"/>
                </a:cubicBezTo>
                <a:close/>
                <a:moveTo>
                  <a:pt x="146549" y="7375"/>
                </a:moveTo>
                <a:lnTo>
                  <a:pt x="175811" y="7375"/>
                </a:lnTo>
                <a:lnTo>
                  <a:pt x="175811" y="23790"/>
                </a:lnTo>
                <a:lnTo>
                  <a:pt x="146549" y="23790"/>
                </a:lnTo>
                <a:lnTo>
                  <a:pt x="146549" y="7375"/>
                </a:lnTo>
                <a:close/>
                <a:moveTo>
                  <a:pt x="76843" y="7375"/>
                </a:moveTo>
                <a:lnTo>
                  <a:pt x="106105" y="7375"/>
                </a:lnTo>
                <a:lnTo>
                  <a:pt x="106105" y="23790"/>
                </a:lnTo>
                <a:lnTo>
                  <a:pt x="76843" y="23790"/>
                </a:lnTo>
                <a:lnTo>
                  <a:pt x="76843" y="7375"/>
                </a:lnTo>
                <a:close/>
                <a:moveTo>
                  <a:pt x="7137" y="7375"/>
                </a:moveTo>
                <a:lnTo>
                  <a:pt x="36399" y="7375"/>
                </a:lnTo>
                <a:lnTo>
                  <a:pt x="36399" y="23790"/>
                </a:lnTo>
                <a:lnTo>
                  <a:pt x="7137" y="23790"/>
                </a:lnTo>
                <a:lnTo>
                  <a:pt x="7137" y="7375"/>
                </a:lnTo>
                <a:close/>
                <a:moveTo>
                  <a:pt x="131323" y="72561"/>
                </a:moveTo>
                <a:cubicBezTo>
                  <a:pt x="131323" y="72561"/>
                  <a:pt x="131800" y="73513"/>
                  <a:pt x="132275" y="73988"/>
                </a:cubicBezTo>
                <a:cubicBezTo>
                  <a:pt x="132751" y="74702"/>
                  <a:pt x="133464" y="75416"/>
                  <a:pt x="133941" y="76367"/>
                </a:cubicBezTo>
                <a:cubicBezTo>
                  <a:pt x="133941" y="76367"/>
                  <a:pt x="134178" y="76843"/>
                  <a:pt x="134416" y="77081"/>
                </a:cubicBezTo>
                <a:cubicBezTo>
                  <a:pt x="138936" y="84218"/>
                  <a:pt x="141316" y="92069"/>
                  <a:pt x="141791" y="100158"/>
                </a:cubicBezTo>
                <a:lnTo>
                  <a:pt x="115621" y="100158"/>
                </a:lnTo>
                <a:cubicBezTo>
                  <a:pt x="116335" y="88976"/>
                  <a:pt x="121332" y="78271"/>
                  <a:pt x="129420" y="70182"/>
                </a:cubicBezTo>
                <a:cubicBezTo>
                  <a:pt x="129420" y="70182"/>
                  <a:pt x="129420" y="70182"/>
                  <a:pt x="129420" y="70420"/>
                </a:cubicBezTo>
                <a:cubicBezTo>
                  <a:pt x="129896" y="71134"/>
                  <a:pt x="130610" y="71847"/>
                  <a:pt x="131086" y="72561"/>
                </a:cubicBezTo>
                <a:close/>
                <a:moveTo>
                  <a:pt x="136082" y="127279"/>
                </a:moveTo>
                <a:cubicBezTo>
                  <a:pt x="136082" y="127279"/>
                  <a:pt x="134892" y="129182"/>
                  <a:pt x="134416" y="130134"/>
                </a:cubicBezTo>
                <a:cubicBezTo>
                  <a:pt x="134416" y="130610"/>
                  <a:pt x="133941" y="130848"/>
                  <a:pt x="133702" y="131086"/>
                </a:cubicBezTo>
                <a:cubicBezTo>
                  <a:pt x="133227" y="131799"/>
                  <a:pt x="132751" y="132513"/>
                  <a:pt x="132275" y="133227"/>
                </a:cubicBezTo>
                <a:cubicBezTo>
                  <a:pt x="131800" y="133703"/>
                  <a:pt x="131561" y="134178"/>
                  <a:pt x="131086" y="134654"/>
                </a:cubicBezTo>
                <a:cubicBezTo>
                  <a:pt x="130610" y="135368"/>
                  <a:pt x="130134" y="135844"/>
                  <a:pt x="129658" y="136319"/>
                </a:cubicBezTo>
                <a:cubicBezTo>
                  <a:pt x="129658" y="136319"/>
                  <a:pt x="129420" y="136795"/>
                  <a:pt x="129182" y="136795"/>
                </a:cubicBezTo>
                <a:cubicBezTo>
                  <a:pt x="121093" y="128707"/>
                  <a:pt x="116335" y="118239"/>
                  <a:pt x="115384" y="106819"/>
                </a:cubicBezTo>
                <a:lnTo>
                  <a:pt x="141553" y="106819"/>
                </a:lnTo>
                <a:cubicBezTo>
                  <a:pt x="141077" y="113718"/>
                  <a:pt x="139174" y="120618"/>
                  <a:pt x="135843" y="126803"/>
                </a:cubicBezTo>
                <a:lnTo>
                  <a:pt x="135843" y="126803"/>
                </a:lnTo>
                <a:close/>
                <a:moveTo>
                  <a:pt x="87787" y="154400"/>
                </a:moveTo>
                <a:cubicBezTo>
                  <a:pt x="76843" y="153686"/>
                  <a:pt x="66376" y="149404"/>
                  <a:pt x="58049" y="142029"/>
                </a:cubicBezTo>
                <a:cubicBezTo>
                  <a:pt x="58286" y="141791"/>
                  <a:pt x="58524" y="141553"/>
                  <a:pt x="58763" y="141315"/>
                </a:cubicBezTo>
                <a:cubicBezTo>
                  <a:pt x="59476" y="140602"/>
                  <a:pt x="59952" y="140126"/>
                  <a:pt x="60428" y="139650"/>
                </a:cubicBezTo>
                <a:cubicBezTo>
                  <a:pt x="61142" y="138936"/>
                  <a:pt x="61855" y="137985"/>
                  <a:pt x="62569" y="137271"/>
                </a:cubicBezTo>
                <a:cubicBezTo>
                  <a:pt x="63045" y="136557"/>
                  <a:pt x="63520" y="135844"/>
                  <a:pt x="63996" y="135368"/>
                </a:cubicBezTo>
                <a:cubicBezTo>
                  <a:pt x="64710" y="134654"/>
                  <a:pt x="65186" y="133703"/>
                  <a:pt x="65662" y="132751"/>
                </a:cubicBezTo>
                <a:cubicBezTo>
                  <a:pt x="66138" y="132037"/>
                  <a:pt x="66613" y="131323"/>
                  <a:pt x="66851" y="130610"/>
                </a:cubicBezTo>
                <a:cubicBezTo>
                  <a:pt x="67327" y="129658"/>
                  <a:pt x="67803" y="128707"/>
                  <a:pt x="68279" y="127755"/>
                </a:cubicBezTo>
                <a:cubicBezTo>
                  <a:pt x="68517" y="127041"/>
                  <a:pt x="68992" y="126328"/>
                  <a:pt x="69230" y="125614"/>
                </a:cubicBezTo>
                <a:cubicBezTo>
                  <a:pt x="69706" y="124662"/>
                  <a:pt x="69944" y="123711"/>
                  <a:pt x="70420" y="122759"/>
                </a:cubicBezTo>
                <a:cubicBezTo>
                  <a:pt x="70658" y="122045"/>
                  <a:pt x="70895" y="121331"/>
                  <a:pt x="71133" y="120618"/>
                </a:cubicBezTo>
                <a:cubicBezTo>
                  <a:pt x="71610" y="119428"/>
                  <a:pt x="71847" y="118477"/>
                  <a:pt x="72085" y="117287"/>
                </a:cubicBezTo>
                <a:cubicBezTo>
                  <a:pt x="72085" y="116573"/>
                  <a:pt x="72561" y="115860"/>
                  <a:pt x="72561" y="115146"/>
                </a:cubicBezTo>
                <a:cubicBezTo>
                  <a:pt x="72799" y="113956"/>
                  <a:pt x="73037" y="112767"/>
                  <a:pt x="73274" y="111339"/>
                </a:cubicBezTo>
                <a:cubicBezTo>
                  <a:pt x="73274" y="110626"/>
                  <a:pt x="73274" y="110150"/>
                  <a:pt x="73513" y="109674"/>
                </a:cubicBezTo>
                <a:cubicBezTo>
                  <a:pt x="73513" y="108960"/>
                  <a:pt x="73513" y="108247"/>
                  <a:pt x="73513" y="107533"/>
                </a:cubicBezTo>
                <a:lnTo>
                  <a:pt x="87549" y="107533"/>
                </a:lnTo>
                <a:lnTo>
                  <a:pt x="87549" y="154638"/>
                </a:lnTo>
                <a:close/>
                <a:moveTo>
                  <a:pt x="66851" y="108722"/>
                </a:moveTo>
                <a:cubicBezTo>
                  <a:pt x="66851" y="108722"/>
                  <a:pt x="66851" y="109674"/>
                  <a:pt x="66851" y="110150"/>
                </a:cubicBezTo>
                <a:cubicBezTo>
                  <a:pt x="66851" y="111339"/>
                  <a:pt x="66613" y="112291"/>
                  <a:pt x="66376" y="113481"/>
                </a:cubicBezTo>
                <a:cubicBezTo>
                  <a:pt x="66376" y="114194"/>
                  <a:pt x="65899" y="114670"/>
                  <a:pt x="65899" y="115384"/>
                </a:cubicBezTo>
                <a:cubicBezTo>
                  <a:pt x="65899" y="116335"/>
                  <a:pt x="65424" y="117287"/>
                  <a:pt x="65186" y="118239"/>
                </a:cubicBezTo>
                <a:cubicBezTo>
                  <a:pt x="65186" y="118952"/>
                  <a:pt x="64710" y="119666"/>
                  <a:pt x="64472" y="120142"/>
                </a:cubicBezTo>
                <a:cubicBezTo>
                  <a:pt x="63996" y="120856"/>
                  <a:pt x="63758" y="121807"/>
                  <a:pt x="63283" y="122759"/>
                </a:cubicBezTo>
                <a:cubicBezTo>
                  <a:pt x="63045" y="123473"/>
                  <a:pt x="62807" y="123948"/>
                  <a:pt x="62331" y="124662"/>
                </a:cubicBezTo>
                <a:cubicBezTo>
                  <a:pt x="61855" y="125614"/>
                  <a:pt x="61617" y="126328"/>
                  <a:pt x="61142" y="127041"/>
                </a:cubicBezTo>
                <a:cubicBezTo>
                  <a:pt x="60665" y="127755"/>
                  <a:pt x="60428" y="128231"/>
                  <a:pt x="59952" y="128944"/>
                </a:cubicBezTo>
                <a:cubicBezTo>
                  <a:pt x="59476" y="129658"/>
                  <a:pt x="59000" y="130372"/>
                  <a:pt x="58524" y="131086"/>
                </a:cubicBezTo>
                <a:cubicBezTo>
                  <a:pt x="58049" y="131561"/>
                  <a:pt x="57573" y="132275"/>
                  <a:pt x="57097" y="132751"/>
                </a:cubicBezTo>
                <a:cubicBezTo>
                  <a:pt x="56621" y="133465"/>
                  <a:pt x="55908" y="134178"/>
                  <a:pt x="55432" y="134892"/>
                </a:cubicBezTo>
                <a:cubicBezTo>
                  <a:pt x="54956" y="135368"/>
                  <a:pt x="54480" y="135844"/>
                  <a:pt x="54004" y="136557"/>
                </a:cubicBezTo>
                <a:cubicBezTo>
                  <a:pt x="54004" y="136557"/>
                  <a:pt x="53529" y="137033"/>
                  <a:pt x="53290" y="137271"/>
                </a:cubicBezTo>
                <a:cubicBezTo>
                  <a:pt x="52815" y="136557"/>
                  <a:pt x="52339" y="136082"/>
                  <a:pt x="51863" y="135368"/>
                </a:cubicBezTo>
                <a:cubicBezTo>
                  <a:pt x="45202" y="127041"/>
                  <a:pt x="41633" y="117287"/>
                  <a:pt x="40920" y="107295"/>
                </a:cubicBezTo>
                <a:lnTo>
                  <a:pt x="67327" y="107295"/>
                </a:lnTo>
                <a:cubicBezTo>
                  <a:pt x="67327" y="107295"/>
                  <a:pt x="67327" y="108247"/>
                  <a:pt x="67327" y="108722"/>
                </a:cubicBezTo>
                <a:close/>
                <a:moveTo>
                  <a:pt x="94686" y="107295"/>
                </a:moveTo>
                <a:lnTo>
                  <a:pt x="108723" y="107295"/>
                </a:lnTo>
                <a:cubicBezTo>
                  <a:pt x="109674" y="120618"/>
                  <a:pt x="115146" y="132751"/>
                  <a:pt x="124662" y="142029"/>
                </a:cubicBezTo>
                <a:cubicBezTo>
                  <a:pt x="116335" y="149404"/>
                  <a:pt x="105867" y="153686"/>
                  <a:pt x="94924" y="154400"/>
                </a:cubicBezTo>
                <a:lnTo>
                  <a:pt x="94924" y="107295"/>
                </a:lnTo>
                <a:close/>
                <a:moveTo>
                  <a:pt x="108723" y="100396"/>
                </a:moveTo>
                <a:lnTo>
                  <a:pt x="94686" y="100396"/>
                </a:lnTo>
                <a:lnTo>
                  <a:pt x="94686" y="53291"/>
                </a:lnTo>
                <a:cubicBezTo>
                  <a:pt x="105867" y="54004"/>
                  <a:pt x="116098" y="58287"/>
                  <a:pt x="124424" y="65662"/>
                </a:cubicBezTo>
                <a:cubicBezTo>
                  <a:pt x="114908" y="74940"/>
                  <a:pt x="109436" y="87311"/>
                  <a:pt x="108485" y="100396"/>
                </a:cubicBezTo>
                <a:close/>
                <a:moveTo>
                  <a:pt x="88024" y="53291"/>
                </a:moveTo>
                <a:lnTo>
                  <a:pt x="88024" y="100396"/>
                </a:lnTo>
                <a:lnTo>
                  <a:pt x="73988" y="100396"/>
                </a:lnTo>
                <a:cubicBezTo>
                  <a:pt x="73988" y="100396"/>
                  <a:pt x="73988" y="98968"/>
                  <a:pt x="73988" y="98255"/>
                </a:cubicBezTo>
                <a:cubicBezTo>
                  <a:pt x="73988" y="97541"/>
                  <a:pt x="73988" y="97065"/>
                  <a:pt x="73751" y="96351"/>
                </a:cubicBezTo>
                <a:cubicBezTo>
                  <a:pt x="73751" y="95162"/>
                  <a:pt x="73274" y="93972"/>
                  <a:pt x="73037" y="92783"/>
                </a:cubicBezTo>
                <a:cubicBezTo>
                  <a:pt x="73037" y="92069"/>
                  <a:pt x="72561" y="91355"/>
                  <a:pt x="72561" y="90642"/>
                </a:cubicBezTo>
                <a:cubicBezTo>
                  <a:pt x="72323" y="89690"/>
                  <a:pt x="72085" y="88501"/>
                  <a:pt x="71610" y="87549"/>
                </a:cubicBezTo>
                <a:cubicBezTo>
                  <a:pt x="71610" y="86835"/>
                  <a:pt x="71133" y="86122"/>
                  <a:pt x="70895" y="85408"/>
                </a:cubicBezTo>
                <a:cubicBezTo>
                  <a:pt x="70420" y="84456"/>
                  <a:pt x="70182" y="83267"/>
                  <a:pt x="69706" y="82315"/>
                </a:cubicBezTo>
                <a:cubicBezTo>
                  <a:pt x="69230" y="81601"/>
                  <a:pt x="68992" y="80888"/>
                  <a:pt x="68517" y="80174"/>
                </a:cubicBezTo>
                <a:cubicBezTo>
                  <a:pt x="68040" y="79222"/>
                  <a:pt x="67565" y="78271"/>
                  <a:pt x="67089" y="77319"/>
                </a:cubicBezTo>
                <a:cubicBezTo>
                  <a:pt x="66613" y="76605"/>
                  <a:pt x="66376" y="75892"/>
                  <a:pt x="65899" y="75178"/>
                </a:cubicBezTo>
                <a:cubicBezTo>
                  <a:pt x="65424" y="74464"/>
                  <a:pt x="64710" y="73513"/>
                  <a:pt x="64234" y="72561"/>
                </a:cubicBezTo>
                <a:cubicBezTo>
                  <a:pt x="63758" y="71847"/>
                  <a:pt x="63283" y="71134"/>
                  <a:pt x="62807" y="70420"/>
                </a:cubicBezTo>
                <a:cubicBezTo>
                  <a:pt x="62093" y="69706"/>
                  <a:pt x="61379" y="68992"/>
                  <a:pt x="60904" y="68041"/>
                </a:cubicBezTo>
                <a:cubicBezTo>
                  <a:pt x="60428" y="67327"/>
                  <a:pt x="59714" y="66851"/>
                  <a:pt x="59238" y="66375"/>
                </a:cubicBezTo>
                <a:cubicBezTo>
                  <a:pt x="59238" y="66137"/>
                  <a:pt x="58763" y="65662"/>
                  <a:pt x="58524" y="65662"/>
                </a:cubicBezTo>
                <a:cubicBezTo>
                  <a:pt x="66851" y="58287"/>
                  <a:pt x="77319" y="54004"/>
                  <a:pt x="88263" y="53291"/>
                </a:cubicBezTo>
                <a:close/>
                <a:moveTo>
                  <a:pt x="51625" y="72323"/>
                </a:moveTo>
                <a:cubicBezTo>
                  <a:pt x="51625" y="72323"/>
                  <a:pt x="52577" y="71134"/>
                  <a:pt x="53052" y="70420"/>
                </a:cubicBezTo>
                <a:cubicBezTo>
                  <a:pt x="53290" y="70420"/>
                  <a:pt x="53529" y="70896"/>
                  <a:pt x="53767" y="71134"/>
                </a:cubicBezTo>
                <a:cubicBezTo>
                  <a:pt x="54242" y="71609"/>
                  <a:pt x="54718" y="72085"/>
                  <a:pt x="55194" y="72561"/>
                </a:cubicBezTo>
                <a:cubicBezTo>
                  <a:pt x="55908" y="73275"/>
                  <a:pt x="56383" y="73988"/>
                  <a:pt x="57097" y="74702"/>
                </a:cubicBezTo>
                <a:cubicBezTo>
                  <a:pt x="57573" y="75416"/>
                  <a:pt x="57811" y="75892"/>
                  <a:pt x="58286" y="76367"/>
                </a:cubicBezTo>
                <a:cubicBezTo>
                  <a:pt x="58763" y="77081"/>
                  <a:pt x="59476" y="77795"/>
                  <a:pt x="59714" y="78509"/>
                </a:cubicBezTo>
                <a:cubicBezTo>
                  <a:pt x="60190" y="79222"/>
                  <a:pt x="60428" y="79698"/>
                  <a:pt x="60904" y="80174"/>
                </a:cubicBezTo>
                <a:cubicBezTo>
                  <a:pt x="61379" y="80888"/>
                  <a:pt x="61855" y="81839"/>
                  <a:pt x="62093" y="82553"/>
                </a:cubicBezTo>
                <a:cubicBezTo>
                  <a:pt x="62331" y="83267"/>
                  <a:pt x="62807" y="83743"/>
                  <a:pt x="63045" y="84456"/>
                </a:cubicBezTo>
                <a:cubicBezTo>
                  <a:pt x="63520" y="85408"/>
                  <a:pt x="63758" y="86122"/>
                  <a:pt x="64234" y="87073"/>
                </a:cubicBezTo>
                <a:cubicBezTo>
                  <a:pt x="64234" y="87787"/>
                  <a:pt x="64710" y="88263"/>
                  <a:pt x="64948" y="88976"/>
                </a:cubicBezTo>
                <a:cubicBezTo>
                  <a:pt x="65186" y="89928"/>
                  <a:pt x="65424" y="90880"/>
                  <a:pt x="65662" y="91831"/>
                </a:cubicBezTo>
                <a:cubicBezTo>
                  <a:pt x="65662" y="92545"/>
                  <a:pt x="66138" y="93021"/>
                  <a:pt x="66138" y="93734"/>
                </a:cubicBezTo>
                <a:cubicBezTo>
                  <a:pt x="66138" y="94686"/>
                  <a:pt x="66613" y="95876"/>
                  <a:pt x="66613" y="96827"/>
                </a:cubicBezTo>
                <a:cubicBezTo>
                  <a:pt x="66613" y="97541"/>
                  <a:pt x="66613" y="98017"/>
                  <a:pt x="66613" y="98493"/>
                </a:cubicBezTo>
                <a:cubicBezTo>
                  <a:pt x="66613" y="98968"/>
                  <a:pt x="66613" y="99444"/>
                  <a:pt x="66613" y="99920"/>
                </a:cubicBezTo>
                <a:lnTo>
                  <a:pt x="40206" y="99920"/>
                </a:lnTo>
                <a:cubicBezTo>
                  <a:pt x="40920" y="89928"/>
                  <a:pt x="44488" y="80174"/>
                  <a:pt x="51149" y="71847"/>
                </a:cubicBezTo>
                <a:close/>
                <a:moveTo>
                  <a:pt x="110626" y="221489"/>
                </a:moveTo>
                <a:lnTo>
                  <a:pt x="71847" y="221489"/>
                </a:lnTo>
                <a:lnTo>
                  <a:pt x="71847" y="205788"/>
                </a:lnTo>
                <a:lnTo>
                  <a:pt x="110626" y="205788"/>
                </a:lnTo>
                <a:lnTo>
                  <a:pt x="110626" y="221489"/>
                </a:lnTo>
                <a:close/>
                <a:moveTo>
                  <a:pt x="175336" y="188421"/>
                </a:moveTo>
                <a:cubicBezTo>
                  <a:pt x="175336" y="194130"/>
                  <a:pt x="170816" y="198888"/>
                  <a:pt x="164868" y="198888"/>
                </a:cubicBezTo>
                <a:lnTo>
                  <a:pt x="17129" y="198888"/>
                </a:lnTo>
                <a:cubicBezTo>
                  <a:pt x="11419" y="198888"/>
                  <a:pt x="6661" y="194368"/>
                  <a:pt x="6661" y="188421"/>
                </a:cubicBezTo>
                <a:lnTo>
                  <a:pt x="6661" y="182473"/>
                </a:lnTo>
                <a:lnTo>
                  <a:pt x="175098" y="182473"/>
                </a:lnTo>
                <a:lnTo>
                  <a:pt x="175098" y="188421"/>
                </a:lnTo>
                <a:close/>
                <a:moveTo>
                  <a:pt x="164868" y="83505"/>
                </a:moveTo>
                <a:cubicBezTo>
                  <a:pt x="170577" y="83505"/>
                  <a:pt x="175336" y="88263"/>
                  <a:pt x="175336" y="93972"/>
                </a:cubicBezTo>
                <a:lnTo>
                  <a:pt x="175336" y="175574"/>
                </a:lnTo>
                <a:lnTo>
                  <a:pt x="6899" y="175574"/>
                </a:lnTo>
                <a:lnTo>
                  <a:pt x="6899" y="93972"/>
                </a:lnTo>
                <a:cubicBezTo>
                  <a:pt x="6899" y="88263"/>
                  <a:pt x="11419" y="83505"/>
                  <a:pt x="17367" y="83505"/>
                </a:cubicBezTo>
                <a:lnTo>
                  <a:pt x="37351" y="83505"/>
                </a:lnTo>
                <a:cubicBezTo>
                  <a:pt x="30452" y="102061"/>
                  <a:pt x="33307" y="123235"/>
                  <a:pt x="46154" y="139412"/>
                </a:cubicBezTo>
                <a:cubicBezTo>
                  <a:pt x="47581" y="141315"/>
                  <a:pt x="49008" y="142743"/>
                  <a:pt x="50436" y="144408"/>
                </a:cubicBezTo>
                <a:lnTo>
                  <a:pt x="50436" y="144408"/>
                </a:lnTo>
                <a:cubicBezTo>
                  <a:pt x="61379" y="155352"/>
                  <a:pt x="75654" y="161299"/>
                  <a:pt x="91117" y="161299"/>
                </a:cubicBezTo>
                <a:lnTo>
                  <a:pt x="91117" y="161299"/>
                </a:lnTo>
                <a:cubicBezTo>
                  <a:pt x="106581" y="161299"/>
                  <a:pt x="120855" y="155352"/>
                  <a:pt x="131800" y="144408"/>
                </a:cubicBezTo>
                <a:cubicBezTo>
                  <a:pt x="132989" y="143219"/>
                  <a:pt x="133941" y="142029"/>
                  <a:pt x="135130" y="140602"/>
                </a:cubicBezTo>
                <a:cubicBezTo>
                  <a:pt x="135368" y="140126"/>
                  <a:pt x="135843" y="139888"/>
                  <a:pt x="136082" y="139412"/>
                </a:cubicBezTo>
                <a:cubicBezTo>
                  <a:pt x="136082" y="139412"/>
                  <a:pt x="136082" y="139174"/>
                  <a:pt x="136319" y="138936"/>
                </a:cubicBezTo>
                <a:cubicBezTo>
                  <a:pt x="136319" y="138936"/>
                  <a:pt x="136557" y="138698"/>
                  <a:pt x="136795" y="138461"/>
                </a:cubicBezTo>
                <a:cubicBezTo>
                  <a:pt x="137033" y="137985"/>
                  <a:pt x="137509" y="137509"/>
                  <a:pt x="137747" y="137033"/>
                </a:cubicBezTo>
                <a:cubicBezTo>
                  <a:pt x="138223" y="136319"/>
                  <a:pt x="138936" y="135606"/>
                  <a:pt x="139412" y="134654"/>
                </a:cubicBezTo>
                <a:cubicBezTo>
                  <a:pt x="139650" y="134178"/>
                  <a:pt x="139888" y="133940"/>
                  <a:pt x="140126" y="133465"/>
                </a:cubicBezTo>
                <a:cubicBezTo>
                  <a:pt x="140839" y="132513"/>
                  <a:pt x="141316" y="131323"/>
                  <a:pt x="142029" y="130372"/>
                </a:cubicBezTo>
                <a:lnTo>
                  <a:pt x="142029" y="130372"/>
                </a:lnTo>
                <a:cubicBezTo>
                  <a:pt x="149880" y="115622"/>
                  <a:pt x="150832" y="98730"/>
                  <a:pt x="144884" y="83505"/>
                </a:cubicBezTo>
                <a:lnTo>
                  <a:pt x="164868" y="83505"/>
                </a:lnTo>
                <a:close/>
              </a:path>
            </a:pathLst>
          </a:custGeom>
          <a:solidFill>
            <a:schemeClr val="tx1"/>
          </a:solidFill>
          <a:ln w="23773" cap="flat">
            <a:noFill/>
            <a:prstDash val="solid"/>
            <a:miter/>
          </a:ln>
        </p:spPr>
        <p:txBody>
          <a:bodyPr rtlCol="0" anchor="ctr"/>
          <a:lstStyle/>
          <a:p>
            <a:endParaRPr lang="es-CO" sz="1050"/>
          </a:p>
        </p:txBody>
      </p:sp>
      <p:grpSp>
        <p:nvGrpSpPr>
          <p:cNvPr id="51" name="Grupo 50">
            <a:extLst>
              <a:ext uri="{FF2B5EF4-FFF2-40B4-BE49-F238E27FC236}">
                <a16:creationId xmlns:a16="http://schemas.microsoft.com/office/drawing/2014/main" id="{31B4928F-E462-853A-26FA-438FDEE26896}"/>
              </a:ext>
            </a:extLst>
          </p:cNvPr>
          <p:cNvGrpSpPr/>
          <p:nvPr/>
        </p:nvGrpSpPr>
        <p:grpSpPr>
          <a:xfrm>
            <a:off x="7148596" y="2386264"/>
            <a:ext cx="4822371" cy="1488327"/>
            <a:chOff x="7133131" y="1524000"/>
            <a:chExt cx="4822371" cy="1488327"/>
          </a:xfrm>
        </p:grpSpPr>
        <p:grpSp>
          <p:nvGrpSpPr>
            <p:cNvPr id="45" name="Grupo 44">
              <a:extLst>
                <a:ext uri="{FF2B5EF4-FFF2-40B4-BE49-F238E27FC236}">
                  <a16:creationId xmlns:a16="http://schemas.microsoft.com/office/drawing/2014/main" id="{A22C04EB-0057-21BC-BB3F-B7518B96FD62}"/>
                </a:ext>
              </a:extLst>
            </p:cNvPr>
            <p:cNvGrpSpPr/>
            <p:nvPr/>
          </p:nvGrpSpPr>
          <p:grpSpPr>
            <a:xfrm>
              <a:off x="7133131" y="2097927"/>
              <a:ext cx="4822371" cy="914400"/>
              <a:chOff x="7133131" y="1959429"/>
              <a:chExt cx="4822371" cy="914400"/>
            </a:xfrm>
          </p:grpSpPr>
          <p:sp>
            <p:nvSpPr>
              <p:cNvPr id="40" name="Rectángulo: esquinas redondeadas 39">
                <a:extLst>
                  <a:ext uri="{FF2B5EF4-FFF2-40B4-BE49-F238E27FC236}">
                    <a16:creationId xmlns:a16="http://schemas.microsoft.com/office/drawing/2014/main" id="{17D1AA94-9278-9A5D-B6C8-570756A14A5A}"/>
                  </a:ext>
                </a:extLst>
              </p:cNvPr>
              <p:cNvSpPr/>
              <p:nvPr/>
            </p:nvSpPr>
            <p:spPr>
              <a:xfrm>
                <a:off x="7133131" y="1959429"/>
                <a:ext cx="4822371" cy="914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4" name="CuadroTexto 33">
                <a:extLst>
                  <a:ext uri="{FF2B5EF4-FFF2-40B4-BE49-F238E27FC236}">
                    <a16:creationId xmlns:a16="http://schemas.microsoft.com/office/drawing/2014/main" id="{C2F12212-6287-5F92-A6A5-5DFC2151DA81}"/>
                  </a:ext>
                </a:extLst>
              </p:cNvPr>
              <p:cNvSpPr txBox="1"/>
              <p:nvPr/>
            </p:nvSpPr>
            <p:spPr>
              <a:xfrm>
                <a:off x="8003988" y="2092990"/>
                <a:ext cx="3951514" cy="646331"/>
              </a:xfrm>
              <a:prstGeom prst="rect">
                <a:avLst/>
              </a:prstGeom>
              <a:noFill/>
            </p:spPr>
            <p:txBody>
              <a:bodyPr wrap="square">
                <a:spAutoFit/>
              </a:bodyPr>
              <a:lstStyle/>
              <a:p>
                <a:pPr algn="ctr"/>
                <a:r>
                  <a:rPr lang="es-CO" dirty="0">
                    <a:solidFill>
                      <a:schemeClr val="bg1"/>
                    </a:solidFill>
                  </a:rPr>
                  <a:t>¿qué tan coherente es la agrupación de sus funciones actuales?</a:t>
                </a:r>
              </a:p>
            </p:txBody>
          </p:sp>
          <p:sp>
            <p:nvSpPr>
              <p:cNvPr id="35" name="Google Shape;10650;p61">
                <a:extLst>
                  <a:ext uri="{FF2B5EF4-FFF2-40B4-BE49-F238E27FC236}">
                    <a16:creationId xmlns:a16="http://schemas.microsoft.com/office/drawing/2014/main" id="{0E04AE4E-B03B-90F5-8284-686F98A15C5A}"/>
                  </a:ext>
                </a:extLst>
              </p:cNvPr>
              <p:cNvSpPr/>
              <p:nvPr/>
            </p:nvSpPr>
            <p:spPr>
              <a:xfrm>
                <a:off x="7321512" y="2092990"/>
                <a:ext cx="745156" cy="648785"/>
              </a:xfrm>
              <a:custGeom>
                <a:avLst/>
                <a:gdLst/>
                <a:ahLst/>
                <a:cxnLst/>
                <a:rect l="l" t="t" r="r" b="b"/>
                <a:pathLst>
                  <a:path w="11193" h="11205" extrusionOk="0">
                    <a:moveTo>
                      <a:pt x="3763" y="358"/>
                    </a:moveTo>
                    <a:cubicBezTo>
                      <a:pt x="4096" y="358"/>
                      <a:pt x="4346" y="632"/>
                      <a:pt x="4346" y="941"/>
                    </a:cubicBezTo>
                    <a:cubicBezTo>
                      <a:pt x="4346" y="1144"/>
                      <a:pt x="4239" y="1346"/>
                      <a:pt x="4061" y="1441"/>
                    </a:cubicBezTo>
                    <a:cubicBezTo>
                      <a:pt x="4013" y="1477"/>
                      <a:pt x="3977" y="1536"/>
                      <a:pt x="3977" y="1596"/>
                    </a:cubicBezTo>
                    <a:lnTo>
                      <a:pt x="3977" y="2001"/>
                    </a:lnTo>
                    <a:cubicBezTo>
                      <a:pt x="3977" y="2096"/>
                      <a:pt x="4049" y="2179"/>
                      <a:pt x="4156" y="2179"/>
                    </a:cubicBezTo>
                    <a:lnTo>
                      <a:pt x="5394" y="2179"/>
                    </a:lnTo>
                    <a:lnTo>
                      <a:pt x="5394" y="3406"/>
                    </a:lnTo>
                    <a:cubicBezTo>
                      <a:pt x="5394" y="3513"/>
                      <a:pt x="5466" y="3584"/>
                      <a:pt x="5573" y="3584"/>
                    </a:cubicBezTo>
                    <a:lnTo>
                      <a:pt x="5966" y="3584"/>
                    </a:lnTo>
                    <a:cubicBezTo>
                      <a:pt x="6025" y="3584"/>
                      <a:pt x="6085" y="3561"/>
                      <a:pt x="6120" y="3501"/>
                    </a:cubicBezTo>
                    <a:cubicBezTo>
                      <a:pt x="6228" y="3322"/>
                      <a:pt x="6418" y="3215"/>
                      <a:pt x="6620" y="3215"/>
                    </a:cubicBezTo>
                    <a:cubicBezTo>
                      <a:pt x="6954" y="3215"/>
                      <a:pt x="7204" y="3489"/>
                      <a:pt x="7204" y="3799"/>
                    </a:cubicBezTo>
                    <a:cubicBezTo>
                      <a:pt x="7204" y="4120"/>
                      <a:pt x="6942" y="4382"/>
                      <a:pt x="6620" y="4382"/>
                    </a:cubicBezTo>
                    <a:cubicBezTo>
                      <a:pt x="6418" y="4382"/>
                      <a:pt x="6228" y="4275"/>
                      <a:pt x="6120" y="4096"/>
                    </a:cubicBezTo>
                    <a:cubicBezTo>
                      <a:pt x="6085" y="4037"/>
                      <a:pt x="6025" y="4001"/>
                      <a:pt x="5966" y="4001"/>
                    </a:cubicBezTo>
                    <a:lnTo>
                      <a:pt x="5573" y="4001"/>
                    </a:lnTo>
                    <a:cubicBezTo>
                      <a:pt x="5466" y="4001"/>
                      <a:pt x="5394" y="4084"/>
                      <a:pt x="5394" y="4180"/>
                    </a:cubicBezTo>
                    <a:lnTo>
                      <a:pt x="5394" y="5418"/>
                    </a:lnTo>
                    <a:lnTo>
                      <a:pt x="4334" y="5418"/>
                    </a:lnTo>
                    <a:lnTo>
                      <a:pt x="4334" y="5299"/>
                    </a:lnTo>
                    <a:cubicBezTo>
                      <a:pt x="4573" y="5120"/>
                      <a:pt x="4704" y="4834"/>
                      <a:pt x="4704" y="4561"/>
                    </a:cubicBezTo>
                    <a:cubicBezTo>
                      <a:pt x="4704" y="4037"/>
                      <a:pt x="4287" y="3620"/>
                      <a:pt x="3775" y="3620"/>
                    </a:cubicBezTo>
                    <a:cubicBezTo>
                      <a:pt x="3251" y="3620"/>
                      <a:pt x="2834" y="4037"/>
                      <a:pt x="2834" y="4561"/>
                    </a:cubicBezTo>
                    <a:cubicBezTo>
                      <a:pt x="2834" y="4858"/>
                      <a:pt x="2965" y="5132"/>
                      <a:pt x="3203" y="5299"/>
                    </a:cubicBezTo>
                    <a:lnTo>
                      <a:pt x="3203" y="5430"/>
                    </a:lnTo>
                    <a:lnTo>
                      <a:pt x="2144" y="5430"/>
                    </a:lnTo>
                    <a:lnTo>
                      <a:pt x="2144" y="2179"/>
                    </a:lnTo>
                    <a:lnTo>
                      <a:pt x="3382" y="2179"/>
                    </a:lnTo>
                    <a:cubicBezTo>
                      <a:pt x="3489" y="2179"/>
                      <a:pt x="3561" y="2096"/>
                      <a:pt x="3561" y="2001"/>
                    </a:cubicBezTo>
                    <a:lnTo>
                      <a:pt x="3561" y="1596"/>
                    </a:lnTo>
                    <a:cubicBezTo>
                      <a:pt x="3561" y="1536"/>
                      <a:pt x="3537" y="1477"/>
                      <a:pt x="3465" y="1441"/>
                    </a:cubicBezTo>
                    <a:cubicBezTo>
                      <a:pt x="3299" y="1346"/>
                      <a:pt x="3191" y="1144"/>
                      <a:pt x="3191" y="941"/>
                    </a:cubicBezTo>
                    <a:cubicBezTo>
                      <a:pt x="3191" y="608"/>
                      <a:pt x="3453" y="358"/>
                      <a:pt x="3763" y="358"/>
                    </a:cubicBezTo>
                    <a:close/>
                    <a:moveTo>
                      <a:pt x="9014" y="5811"/>
                    </a:moveTo>
                    <a:lnTo>
                      <a:pt x="9014" y="7799"/>
                    </a:lnTo>
                    <a:lnTo>
                      <a:pt x="9014" y="8025"/>
                    </a:lnTo>
                    <a:lnTo>
                      <a:pt x="9014" y="9049"/>
                    </a:lnTo>
                    <a:lnTo>
                      <a:pt x="7775" y="9049"/>
                    </a:lnTo>
                    <a:cubicBezTo>
                      <a:pt x="7668" y="9049"/>
                      <a:pt x="7597" y="9121"/>
                      <a:pt x="7597" y="9228"/>
                    </a:cubicBezTo>
                    <a:lnTo>
                      <a:pt x="7597" y="9633"/>
                    </a:lnTo>
                    <a:cubicBezTo>
                      <a:pt x="7597" y="9692"/>
                      <a:pt x="7621" y="9752"/>
                      <a:pt x="7680" y="9776"/>
                    </a:cubicBezTo>
                    <a:cubicBezTo>
                      <a:pt x="7859" y="9883"/>
                      <a:pt x="7966" y="10073"/>
                      <a:pt x="7966" y="10288"/>
                    </a:cubicBezTo>
                    <a:cubicBezTo>
                      <a:pt x="7966" y="10609"/>
                      <a:pt x="7704" y="10871"/>
                      <a:pt x="7382" y="10871"/>
                    </a:cubicBezTo>
                    <a:cubicBezTo>
                      <a:pt x="7061" y="10871"/>
                      <a:pt x="6811" y="10597"/>
                      <a:pt x="6811" y="10288"/>
                    </a:cubicBezTo>
                    <a:cubicBezTo>
                      <a:pt x="6811" y="10073"/>
                      <a:pt x="6906" y="9883"/>
                      <a:pt x="7085" y="9776"/>
                    </a:cubicBezTo>
                    <a:cubicBezTo>
                      <a:pt x="7144" y="9752"/>
                      <a:pt x="7180" y="9692"/>
                      <a:pt x="7180" y="9633"/>
                    </a:cubicBezTo>
                    <a:lnTo>
                      <a:pt x="7180" y="9228"/>
                    </a:lnTo>
                    <a:cubicBezTo>
                      <a:pt x="7180" y="9121"/>
                      <a:pt x="7109" y="9049"/>
                      <a:pt x="7001" y="9049"/>
                    </a:cubicBezTo>
                    <a:lnTo>
                      <a:pt x="5763" y="9049"/>
                    </a:lnTo>
                    <a:lnTo>
                      <a:pt x="5763" y="7811"/>
                    </a:lnTo>
                    <a:cubicBezTo>
                      <a:pt x="5763" y="7716"/>
                      <a:pt x="5692" y="7632"/>
                      <a:pt x="5585" y="7632"/>
                    </a:cubicBezTo>
                    <a:lnTo>
                      <a:pt x="5180" y="7632"/>
                    </a:lnTo>
                    <a:cubicBezTo>
                      <a:pt x="5120" y="7632"/>
                      <a:pt x="5061" y="7668"/>
                      <a:pt x="5037" y="7728"/>
                    </a:cubicBezTo>
                    <a:cubicBezTo>
                      <a:pt x="4930" y="7906"/>
                      <a:pt x="4739" y="8013"/>
                      <a:pt x="4525" y="8013"/>
                    </a:cubicBezTo>
                    <a:cubicBezTo>
                      <a:pt x="4203" y="8013"/>
                      <a:pt x="3953" y="7740"/>
                      <a:pt x="3953" y="7430"/>
                    </a:cubicBezTo>
                    <a:cubicBezTo>
                      <a:pt x="3953" y="7120"/>
                      <a:pt x="4215" y="6847"/>
                      <a:pt x="4525" y="6847"/>
                    </a:cubicBezTo>
                    <a:cubicBezTo>
                      <a:pt x="4739" y="6847"/>
                      <a:pt x="4930" y="6954"/>
                      <a:pt x="5037" y="7132"/>
                    </a:cubicBezTo>
                    <a:cubicBezTo>
                      <a:pt x="5061" y="7192"/>
                      <a:pt x="5120" y="7216"/>
                      <a:pt x="5180" y="7216"/>
                    </a:cubicBezTo>
                    <a:lnTo>
                      <a:pt x="5585" y="7216"/>
                    </a:lnTo>
                    <a:cubicBezTo>
                      <a:pt x="5692" y="7216"/>
                      <a:pt x="5763" y="7144"/>
                      <a:pt x="5763" y="7037"/>
                    </a:cubicBezTo>
                    <a:lnTo>
                      <a:pt x="5763" y="5811"/>
                    </a:lnTo>
                    <a:lnTo>
                      <a:pt x="6823" y="5811"/>
                    </a:lnTo>
                    <a:lnTo>
                      <a:pt x="6823" y="5942"/>
                    </a:lnTo>
                    <a:cubicBezTo>
                      <a:pt x="6585" y="6120"/>
                      <a:pt x="6454" y="6406"/>
                      <a:pt x="6454" y="6680"/>
                    </a:cubicBezTo>
                    <a:cubicBezTo>
                      <a:pt x="6454" y="7204"/>
                      <a:pt x="6870" y="7621"/>
                      <a:pt x="7382" y="7621"/>
                    </a:cubicBezTo>
                    <a:cubicBezTo>
                      <a:pt x="7906" y="7621"/>
                      <a:pt x="8323" y="7204"/>
                      <a:pt x="8323" y="6680"/>
                    </a:cubicBezTo>
                    <a:cubicBezTo>
                      <a:pt x="8323" y="6382"/>
                      <a:pt x="8192" y="6108"/>
                      <a:pt x="7954" y="5942"/>
                    </a:cubicBezTo>
                    <a:lnTo>
                      <a:pt x="7954" y="5811"/>
                    </a:lnTo>
                    <a:close/>
                    <a:moveTo>
                      <a:pt x="3799" y="1"/>
                    </a:moveTo>
                    <a:cubicBezTo>
                      <a:pt x="3275" y="1"/>
                      <a:pt x="2858" y="417"/>
                      <a:pt x="2858" y="941"/>
                    </a:cubicBezTo>
                    <a:cubicBezTo>
                      <a:pt x="2858" y="1239"/>
                      <a:pt x="3001" y="1525"/>
                      <a:pt x="3239" y="1679"/>
                    </a:cubicBezTo>
                    <a:lnTo>
                      <a:pt x="3239" y="1822"/>
                    </a:lnTo>
                    <a:lnTo>
                      <a:pt x="2001" y="1822"/>
                    </a:lnTo>
                    <a:cubicBezTo>
                      <a:pt x="1894" y="1822"/>
                      <a:pt x="1822" y="1894"/>
                      <a:pt x="1822" y="2001"/>
                    </a:cubicBezTo>
                    <a:lnTo>
                      <a:pt x="1822" y="5608"/>
                    </a:lnTo>
                    <a:lnTo>
                      <a:pt x="1822" y="6847"/>
                    </a:lnTo>
                    <a:lnTo>
                      <a:pt x="1691" y="6847"/>
                    </a:lnTo>
                    <a:cubicBezTo>
                      <a:pt x="1513" y="6609"/>
                      <a:pt x="1227" y="6478"/>
                      <a:pt x="941" y="6478"/>
                    </a:cubicBezTo>
                    <a:cubicBezTo>
                      <a:pt x="417" y="6478"/>
                      <a:pt x="1" y="6894"/>
                      <a:pt x="1" y="7406"/>
                    </a:cubicBezTo>
                    <a:cubicBezTo>
                      <a:pt x="1" y="7930"/>
                      <a:pt x="417" y="8347"/>
                      <a:pt x="941" y="8347"/>
                    </a:cubicBezTo>
                    <a:cubicBezTo>
                      <a:pt x="1239" y="8347"/>
                      <a:pt x="1525" y="8216"/>
                      <a:pt x="1691" y="7978"/>
                    </a:cubicBezTo>
                    <a:lnTo>
                      <a:pt x="1822" y="7978"/>
                    </a:lnTo>
                    <a:lnTo>
                      <a:pt x="1822" y="9216"/>
                    </a:lnTo>
                    <a:cubicBezTo>
                      <a:pt x="1822" y="9311"/>
                      <a:pt x="1894" y="9395"/>
                      <a:pt x="2001" y="9395"/>
                    </a:cubicBezTo>
                    <a:lnTo>
                      <a:pt x="2620" y="9395"/>
                    </a:lnTo>
                    <a:cubicBezTo>
                      <a:pt x="2727" y="9395"/>
                      <a:pt x="2799" y="9311"/>
                      <a:pt x="2799" y="9216"/>
                    </a:cubicBezTo>
                    <a:cubicBezTo>
                      <a:pt x="2799" y="9109"/>
                      <a:pt x="2727" y="9037"/>
                      <a:pt x="2620" y="9037"/>
                    </a:cubicBezTo>
                    <a:lnTo>
                      <a:pt x="2179" y="9037"/>
                    </a:lnTo>
                    <a:lnTo>
                      <a:pt x="2179" y="7799"/>
                    </a:lnTo>
                    <a:cubicBezTo>
                      <a:pt x="2179" y="7692"/>
                      <a:pt x="2108" y="7621"/>
                      <a:pt x="2001" y="7621"/>
                    </a:cubicBezTo>
                    <a:lnTo>
                      <a:pt x="1596" y="7621"/>
                    </a:lnTo>
                    <a:cubicBezTo>
                      <a:pt x="1536" y="7621"/>
                      <a:pt x="1477" y="7644"/>
                      <a:pt x="1453" y="7704"/>
                    </a:cubicBezTo>
                    <a:cubicBezTo>
                      <a:pt x="1346" y="7882"/>
                      <a:pt x="1155" y="7990"/>
                      <a:pt x="941" y="7990"/>
                    </a:cubicBezTo>
                    <a:cubicBezTo>
                      <a:pt x="620" y="7990"/>
                      <a:pt x="358" y="7728"/>
                      <a:pt x="358" y="7406"/>
                    </a:cubicBezTo>
                    <a:cubicBezTo>
                      <a:pt x="358" y="7085"/>
                      <a:pt x="632" y="6835"/>
                      <a:pt x="941" y="6835"/>
                    </a:cubicBezTo>
                    <a:cubicBezTo>
                      <a:pt x="1155" y="6835"/>
                      <a:pt x="1346" y="6930"/>
                      <a:pt x="1453" y="7109"/>
                    </a:cubicBezTo>
                    <a:cubicBezTo>
                      <a:pt x="1477" y="7168"/>
                      <a:pt x="1536" y="7204"/>
                      <a:pt x="1596" y="7204"/>
                    </a:cubicBezTo>
                    <a:lnTo>
                      <a:pt x="2001" y="7204"/>
                    </a:lnTo>
                    <a:cubicBezTo>
                      <a:pt x="2108" y="7204"/>
                      <a:pt x="2179" y="7132"/>
                      <a:pt x="2179" y="7025"/>
                    </a:cubicBezTo>
                    <a:lnTo>
                      <a:pt x="2179" y="5787"/>
                    </a:lnTo>
                    <a:lnTo>
                      <a:pt x="3418" y="5787"/>
                    </a:lnTo>
                    <a:cubicBezTo>
                      <a:pt x="3513" y="5787"/>
                      <a:pt x="3596" y="5716"/>
                      <a:pt x="3596" y="5608"/>
                    </a:cubicBezTo>
                    <a:lnTo>
                      <a:pt x="3596" y="5204"/>
                    </a:lnTo>
                    <a:cubicBezTo>
                      <a:pt x="3596" y="5144"/>
                      <a:pt x="3561" y="5085"/>
                      <a:pt x="3501" y="5061"/>
                    </a:cubicBezTo>
                    <a:cubicBezTo>
                      <a:pt x="3322" y="4954"/>
                      <a:pt x="3215" y="4763"/>
                      <a:pt x="3215" y="4549"/>
                    </a:cubicBezTo>
                    <a:cubicBezTo>
                      <a:pt x="3215" y="4227"/>
                      <a:pt x="3489" y="3977"/>
                      <a:pt x="3799" y="3977"/>
                    </a:cubicBezTo>
                    <a:cubicBezTo>
                      <a:pt x="4132" y="3977"/>
                      <a:pt x="4382" y="4239"/>
                      <a:pt x="4382" y="4549"/>
                    </a:cubicBezTo>
                    <a:cubicBezTo>
                      <a:pt x="4382" y="4763"/>
                      <a:pt x="4275" y="4954"/>
                      <a:pt x="4096" y="5061"/>
                    </a:cubicBezTo>
                    <a:cubicBezTo>
                      <a:pt x="4037" y="5085"/>
                      <a:pt x="4013" y="5144"/>
                      <a:pt x="4013" y="5204"/>
                    </a:cubicBezTo>
                    <a:lnTo>
                      <a:pt x="4013" y="5608"/>
                    </a:lnTo>
                    <a:cubicBezTo>
                      <a:pt x="4013" y="5716"/>
                      <a:pt x="4084" y="5787"/>
                      <a:pt x="4192" y="5787"/>
                    </a:cubicBezTo>
                    <a:lnTo>
                      <a:pt x="5418" y="5787"/>
                    </a:lnTo>
                    <a:lnTo>
                      <a:pt x="5418" y="6847"/>
                    </a:lnTo>
                    <a:lnTo>
                      <a:pt x="5287" y="6847"/>
                    </a:lnTo>
                    <a:cubicBezTo>
                      <a:pt x="5108" y="6609"/>
                      <a:pt x="4823" y="6478"/>
                      <a:pt x="4549" y="6478"/>
                    </a:cubicBezTo>
                    <a:cubicBezTo>
                      <a:pt x="4025" y="6478"/>
                      <a:pt x="3608" y="6894"/>
                      <a:pt x="3608" y="7406"/>
                    </a:cubicBezTo>
                    <a:cubicBezTo>
                      <a:pt x="3608" y="7930"/>
                      <a:pt x="4025" y="8347"/>
                      <a:pt x="4549" y="8347"/>
                    </a:cubicBezTo>
                    <a:cubicBezTo>
                      <a:pt x="4846" y="8347"/>
                      <a:pt x="5120" y="8216"/>
                      <a:pt x="5287" y="7978"/>
                    </a:cubicBezTo>
                    <a:lnTo>
                      <a:pt x="5418" y="7978"/>
                    </a:lnTo>
                    <a:lnTo>
                      <a:pt x="5418" y="9037"/>
                    </a:lnTo>
                    <a:lnTo>
                      <a:pt x="3168" y="9037"/>
                    </a:lnTo>
                    <a:cubicBezTo>
                      <a:pt x="3072" y="9037"/>
                      <a:pt x="3001" y="9109"/>
                      <a:pt x="3001" y="9216"/>
                    </a:cubicBezTo>
                    <a:cubicBezTo>
                      <a:pt x="3001" y="9311"/>
                      <a:pt x="3072" y="9395"/>
                      <a:pt x="3168" y="9395"/>
                    </a:cubicBezTo>
                    <a:lnTo>
                      <a:pt x="6835" y="9395"/>
                    </a:lnTo>
                    <a:lnTo>
                      <a:pt x="6835" y="9526"/>
                    </a:lnTo>
                    <a:cubicBezTo>
                      <a:pt x="6597" y="9704"/>
                      <a:pt x="6466" y="9990"/>
                      <a:pt x="6466" y="10264"/>
                    </a:cubicBezTo>
                    <a:cubicBezTo>
                      <a:pt x="6466" y="10788"/>
                      <a:pt x="6882" y="11204"/>
                      <a:pt x="7406" y="11204"/>
                    </a:cubicBezTo>
                    <a:cubicBezTo>
                      <a:pt x="7918" y="11204"/>
                      <a:pt x="8335" y="10788"/>
                      <a:pt x="8335" y="10264"/>
                    </a:cubicBezTo>
                    <a:cubicBezTo>
                      <a:pt x="8335" y="9966"/>
                      <a:pt x="8204" y="9692"/>
                      <a:pt x="7966" y="9526"/>
                    </a:cubicBezTo>
                    <a:lnTo>
                      <a:pt x="7966" y="9395"/>
                    </a:lnTo>
                    <a:lnTo>
                      <a:pt x="9204" y="9395"/>
                    </a:lnTo>
                    <a:cubicBezTo>
                      <a:pt x="9311" y="9395"/>
                      <a:pt x="9383" y="9311"/>
                      <a:pt x="9383" y="9216"/>
                    </a:cubicBezTo>
                    <a:lnTo>
                      <a:pt x="9383" y="8002"/>
                    </a:lnTo>
                    <a:lnTo>
                      <a:pt x="9383" y="7787"/>
                    </a:lnTo>
                    <a:lnTo>
                      <a:pt x="9383" y="5596"/>
                    </a:lnTo>
                    <a:lnTo>
                      <a:pt x="9383" y="4358"/>
                    </a:lnTo>
                    <a:lnTo>
                      <a:pt x="9514" y="4358"/>
                    </a:lnTo>
                    <a:cubicBezTo>
                      <a:pt x="9692" y="4596"/>
                      <a:pt x="9978" y="4727"/>
                      <a:pt x="10264" y="4727"/>
                    </a:cubicBezTo>
                    <a:cubicBezTo>
                      <a:pt x="10776" y="4727"/>
                      <a:pt x="11192" y="4311"/>
                      <a:pt x="11192" y="3799"/>
                    </a:cubicBezTo>
                    <a:cubicBezTo>
                      <a:pt x="11192" y="3287"/>
                      <a:pt x="10776" y="2858"/>
                      <a:pt x="10264" y="2858"/>
                    </a:cubicBezTo>
                    <a:cubicBezTo>
                      <a:pt x="9966" y="2858"/>
                      <a:pt x="9680" y="2989"/>
                      <a:pt x="9514" y="3227"/>
                    </a:cubicBezTo>
                    <a:lnTo>
                      <a:pt x="9383" y="3227"/>
                    </a:lnTo>
                    <a:lnTo>
                      <a:pt x="9383" y="2001"/>
                    </a:lnTo>
                    <a:cubicBezTo>
                      <a:pt x="9383" y="1894"/>
                      <a:pt x="9311" y="1822"/>
                      <a:pt x="9204" y="1822"/>
                    </a:cubicBezTo>
                    <a:lnTo>
                      <a:pt x="8609" y="1822"/>
                    </a:lnTo>
                    <a:cubicBezTo>
                      <a:pt x="8502" y="1822"/>
                      <a:pt x="8430" y="1894"/>
                      <a:pt x="8430" y="2001"/>
                    </a:cubicBezTo>
                    <a:cubicBezTo>
                      <a:pt x="8430" y="2096"/>
                      <a:pt x="8502" y="2179"/>
                      <a:pt x="8609" y="2179"/>
                    </a:cubicBezTo>
                    <a:lnTo>
                      <a:pt x="9026" y="2179"/>
                    </a:lnTo>
                    <a:lnTo>
                      <a:pt x="9026" y="3406"/>
                    </a:lnTo>
                    <a:cubicBezTo>
                      <a:pt x="9026" y="3513"/>
                      <a:pt x="9097" y="3584"/>
                      <a:pt x="9204" y="3584"/>
                    </a:cubicBezTo>
                    <a:lnTo>
                      <a:pt x="9609" y="3584"/>
                    </a:lnTo>
                    <a:cubicBezTo>
                      <a:pt x="9668" y="3584"/>
                      <a:pt x="9728" y="3561"/>
                      <a:pt x="9752" y="3501"/>
                    </a:cubicBezTo>
                    <a:cubicBezTo>
                      <a:pt x="9859" y="3322"/>
                      <a:pt x="10049" y="3215"/>
                      <a:pt x="10264" y="3215"/>
                    </a:cubicBezTo>
                    <a:cubicBezTo>
                      <a:pt x="10585" y="3215"/>
                      <a:pt x="10835" y="3489"/>
                      <a:pt x="10835" y="3799"/>
                    </a:cubicBezTo>
                    <a:cubicBezTo>
                      <a:pt x="10835" y="4120"/>
                      <a:pt x="10573" y="4382"/>
                      <a:pt x="10264" y="4382"/>
                    </a:cubicBezTo>
                    <a:cubicBezTo>
                      <a:pt x="10049" y="4382"/>
                      <a:pt x="9859" y="4275"/>
                      <a:pt x="9752" y="4096"/>
                    </a:cubicBezTo>
                    <a:cubicBezTo>
                      <a:pt x="9728" y="4037"/>
                      <a:pt x="9668" y="4001"/>
                      <a:pt x="9609" y="4001"/>
                    </a:cubicBezTo>
                    <a:lnTo>
                      <a:pt x="9204" y="4001"/>
                    </a:lnTo>
                    <a:cubicBezTo>
                      <a:pt x="9097" y="4001"/>
                      <a:pt x="9026" y="4084"/>
                      <a:pt x="9026" y="4180"/>
                    </a:cubicBezTo>
                    <a:lnTo>
                      <a:pt x="9026" y="5418"/>
                    </a:lnTo>
                    <a:lnTo>
                      <a:pt x="7787" y="5418"/>
                    </a:lnTo>
                    <a:cubicBezTo>
                      <a:pt x="7680" y="5418"/>
                      <a:pt x="7609" y="5489"/>
                      <a:pt x="7609" y="5596"/>
                    </a:cubicBezTo>
                    <a:lnTo>
                      <a:pt x="7609" y="6001"/>
                    </a:lnTo>
                    <a:cubicBezTo>
                      <a:pt x="7609" y="6061"/>
                      <a:pt x="7644" y="6120"/>
                      <a:pt x="7704" y="6144"/>
                    </a:cubicBezTo>
                    <a:cubicBezTo>
                      <a:pt x="7883" y="6251"/>
                      <a:pt x="7978" y="6442"/>
                      <a:pt x="7978" y="6656"/>
                    </a:cubicBezTo>
                    <a:cubicBezTo>
                      <a:pt x="7978" y="6978"/>
                      <a:pt x="7716" y="7240"/>
                      <a:pt x="7406" y="7240"/>
                    </a:cubicBezTo>
                    <a:cubicBezTo>
                      <a:pt x="7073" y="7240"/>
                      <a:pt x="6823" y="6966"/>
                      <a:pt x="6823" y="6656"/>
                    </a:cubicBezTo>
                    <a:cubicBezTo>
                      <a:pt x="6823" y="6442"/>
                      <a:pt x="6930" y="6251"/>
                      <a:pt x="7109" y="6144"/>
                    </a:cubicBezTo>
                    <a:cubicBezTo>
                      <a:pt x="7168" y="6120"/>
                      <a:pt x="7192" y="6061"/>
                      <a:pt x="7192" y="6001"/>
                    </a:cubicBezTo>
                    <a:lnTo>
                      <a:pt x="7192" y="5596"/>
                    </a:lnTo>
                    <a:cubicBezTo>
                      <a:pt x="7192" y="5489"/>
                      <a:pt x="7121" y="5418"/>
                      <a:pt x="7013" y="5418"/>
                    </a:cubicBezTo>
                    <a:lnTo>
                      <a:pt x="5775" y="5418"/>
                    </a:lnTo>
                    <a:lnTo>
                      <a:pt x="5775" y="4358"/>
                    </a:lnTo>
                    <a:lnTo>
                      <a:pt x="5918" y="4358"/>
                    </a:lnTo>
                    <a:cubicBezTo>
                      <a:pt x="6097" y="4596"/>
                      <a:pt x="6370" y="4739"/>
                      <a:pt x="6656" y="4739"/>
                    </a:cubicBezTo>
                    <a:cubicBezTo>
                      <a:pt x="7180" y="4739"/>
                      <a:pt x="7597" y="4323"/>
                      <a:pt x="7597" y="3799"/>
                    </a:cubicBezTo>
                    <a:cubicBezTo>
                      <a:pt x="7597" y="3275"/>
                      <a:pt x="7180" y="2858"/>
                      <a:pt x="6656" y="2858"/>
                    </a:cubicBezTo>
                    <a:cubicBezTo>
                      <a:pt x="6359" y="2858"/>
                      <a:pt x="6073" y="2989"/>
                      <a:pt x="5918" y="3227"/>
                    </a:cubicBezTo>
                    <a:lnTo>
                      <a:pt x="5775" y="3227"/>
                    </a:lnTo>
                    <a:lnTo>
                      <a:pt x="5775" y="2179"/>
                    </a:lnTo>
                    <a:lnTo>
                      <a:pt x="8025" y="2179"/>
                    </a:lnTo>
                    <a:cubicBezTo>
                      <a:pt x="8133" y="2179"/>
                      <a:pt x="8204" y="2096"/>
                      <a:pt x="8204" y="2001"/>
                    </a:cubicBezTo>
                    <a:cubicBezTo>
                      <a:pt x="8204" y="1894"/>
                      <a:pt x="8133" y="1822"/>
                      <a:pt x="8025" y="1822"/>
                    </a:cubicBezTo>
                    <a:lnTo>
                      <a:pt x="4370" y="1822"/>
                    </a:lnTo>
                    <a:lnTo>
                      <a:pt x="4370" y="1679"/>
                    </a:lnTo>
                    <a:cubicBezTo>
                      <a:pt x="4608" y="1501"/>
                      <a:pt x="4739" y="1227"/>
                      <a:pt x="4739" y="941"/>
                    </a:cubicBezTo>
                    <a:cubicBezTo>
                      <a:pt x="4739" y="417"/>
                      <a:pt x="4323" y="1"/>
                      <a:pt x="3799"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cxnSp>
          <p:nvCxnSpPr>
            <p:cNvPr id="50" name="Conector: angular 49">
              <a:extLst>
                <a:ext uri="{FF2B5EF4-FFF2-40B4-BE49-F238E27FC236}">
                  <a16:creationId xmlns:a16="http://schemas.microsoft.com/office/drawing/2014/main" id="{1DB8796B-E83C-AEF9-0733-AE9ED5FE757E}"/>
                </a:ext>
              </a:extLst>
            </p:cNvPr>
            <p:cNvCxnSpPr/>
            <p:nvPr/>
          </p:nvCxnSpPr>
          <p:spPr>
            <a:xfrm>
              <a:off x="7794171" y="1524000"/>
              <a:ext cx="2492829" cy="446314"/>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92" name="Google Shape;8137;p55">
            <a:extLst>
              <a:ext uri="{FF2B5EF4-FFF2-40B4-BE49-F238E27FC236}">
                <a16:creationId xmlns:a16="http://schemas.microsoft.com/office/drawing/2014/main" id="{C3284E41-B9E8-25B3-A8FD-70967DE99F80}"/>
              </a:ext>
            </a:extLst>
          </p:cNvPr>
          <p:cNvGrpSpPr/>
          <p:nvPr/>
        </p:nvGrpSpPr>
        <p:grpSpPr>
          <a:xfrm>
            <a:off x="1276429" y="2742696"/>
            <a:ext cx="3284686" cy="2900492"/>
            <a:chOff x="2389399" y="2595741"/>
            <a:chExt cx="812796" cy="801369"/>
          </a:xfrm>
        </p:grpSpPr>
        <p:grpSp>
          <p:nvGrpSpPr>
            <p:cNvPr id="93" name="Google Shape;8138;p55">
              <a:extLst>
                <a:ext uri="{FF2B5EF4-FFF2-40B4-BE49-F238E27FC236}">
                  <a16:creationId xmlns:a16="http://schemas.microsoft.com/office/drawing/2014/main" id="{F0DDB286-DA70-EC6F-D2B8-838293C05E8B}"/>
                </a:ext>
              </a:extLst>
            </p:cNvPr>
            <p:cNvGrpSpPr/>
            <p:nvPr/>
          </p:nvGrpSpPr>
          <p:grpSpPr>
            <a:xfrm>
              <a:off x="2492145" y="2881565"/>
              <a:ext cx="607300" cy="229751"/>
              <a:chOff x="2492145" y="2881565"/>
              <a:chExt cx="607300" cy="229751"/>
            </a:xfrm>
          </p:grpSpPr>
          <p:sp>
            <p:nvSpPr>
              <p:cNvPr id="144" name="Google Shape;8139;p55">
                <a:extLst>
                  <a:ext uri="{FF2B5EF4-FFF2-40B4-BE49-F238E27FC236}">
                    <a16:creationId xmlns:a16="http://schemas.microsoft.com/office/drawing/2014/main" id="{C0073528-D9B7-F1F0-B83D-C143E0958F3D}"/>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solidFill>
                <a:schemeClr val="bg2"/>
              </a:solid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5" name="Google Shape;8140;p55">
                <a:extLst>
                  <a:ext uri="{FF2B5EF4-FFF2-40B4-BE49-F238E27FC236}">
                    <a16:creationId xmlns:a16="http://schemas.microsoft.com/office/drawing/2014/main" id="{83DE2D49-AB98-6D90-B5EC-A574FBBC17DA}"/>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6" name="Google Shape;8141;p55">
                <a:extLst>
                  <a:ext uri="{FF2B5EF4-FFF2-40B4-BE49-F238E27FC236}">
                    <a16:creationId xmlns:a16="http://schemas.microsoft.com/office/drawing/2014/main" id="{64F5251C-7B4B-FF0E-0D63-4A8080383721}"/>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94" name="Google Shape;8142;p55">
              <a:extLst>
                <a:ext uri="{FF2B5EF4-FFF2-40B4-BE49-F238E27FC236}">
                  <a16:creationId xmlns:a16="http://schemas.microsoft.com/office/drawing/2014/main" id="{AE2834B6-F3B9-0466-18BB-49901289CCEE}"/>
                </a:ext>
              </a:extLst>
            </p:cNvPr>
            <p:cNvGrpSpPr/>
            <p:nvPr/>
          </p:nvGrpSpPr>
          <p:grpSpPr>
            <a:xfrm>
              <a:off x="2389399" y="2595741"/>
              <a:ext cx="812796" cy="296825"/>
              <a:chOff x="2389399" y="2595741"/>
              <a:chExt cx="812796" cy="296825"/>
            </a:xfrm>
          </p:grpSpPr>
          <p:grpSp>
            <p:nvGrpSpPr>
              <p:cNvPr id="120" name="Google Shape;8143;p55">
                <a:extLst>
                  <a:ext uri="{FF2B5EF4-FFF2-40B4-BE49-F238E27FC236}">
                    <a16:creationId xmlns:a16="http://schemas.microsoft.com/office/drawing/2014/main" id="{E299D65E-7797-E77B-D30B-B7350CA34CE6}"/>
                  </a:ext>
                </a:extLst>
              </p:cNvPr>
              <p:cNvGrpSpPr/>
              <p:nvPr/>
            </p:nvGrpSpPr>
            <p:grpSpPr>
              <a:xfrm>
                <a:off x="2389399" y="2595741"/>
                <a:ext cx="363638" cy="296825"/>
                <a:chOff x="2389399" y="2595741"/>
                <a:chExt cx="363638" cy="296825"/>
              </a:xfrm>
            </p:grpSpPr>
            <p:grpSp>
              <p:nvGrpSpPr>
                <p:cNvPr id="137" name="Google Shape;8144;p55">
                  <a:extLst>
                    <a:ext uri="{FF2B5EF4-FFF2-40B4-BE49-F238E27FC236}">
                      <a16:creationId xmlns:a16="http://schemas.microsoft.com/office/drawing/2014/main" id="{DF3EF6A1-3DD8-C799-CB4D-CEC8438A66B7}"/>
                    </a:ext>
                  </a:extLst>
                </p:cNvPr>
                <p:cNvGrpSpPr/>
                <p:nvPr/>
              </p:nvGrpSpPr>
              <p:grpSpPr>
                <a:xfrm>
                  <a:off x="2493852" y="2794333"/>
                  <a:ext cx="259185" cy="98232"/>
                  <a:chOff x="2493852" y="2794333"/>
                  <a:chExt cx="259185" cy="98232"/>
                </a:xfrm>
              </p:grpSpPr>
              <p:sp>
                <p:nvSpPr>
                  <p:cNvPr id="141" name="Google Shape;8145;p55">
                    <a:extLst>
                      <a:ext uri="{FF2B5EF4-FFF2-40B4-BE49-F238E27FC236}">
                        <a16:creationId xmlns:a16="http://schemas.microsoft.com/office/drawing/2014/main" id="{60DE3456-DF69-61AF-0049-DDA7ECB679E6}"/>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2" name="Google Shape;8146;p55">
                    <a:extLst>
                      <a:ext uri="{FF2B5EF4-FFF2-40B4-BE49-F238E27FC236}">
                        <a16:creationId xmlns:a16="http://schemas.microsoft.com/office/drawing/2014/main" id="{0A97F29C-74E3-D55A-BFC1-E63D6D62E21C}"/>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3" name="Google Shape;8147;p55">
                    <a:extLst>
                      <a:ext uri="{FF2B5EF4-FFF2-40B4-BE49-F238E27FC236}">
                        <a16:creationId xmlns:a16="http://schemas.microsoft.com/office/drawing/2014/main" id="{52A90EB9-89E8-7433-89CC-DE95FEA63067}"/>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38" name="Google Shape;8148;p55">
                  <a:extLst>
                    <a:ext uri="{FF2B5EF4-FFF2-40B4-BE49-F238E27FC236}">
                      <a16:creationId xmlns:a16="http://schemas.microsoft.com/office/drawing/2014/main" id="{BC546D4B-0EFB-251D-CD14-F2517BEDA5FF}"/>
                    </a:ext>
                  </a:extLst>
                </p:cNvPr>
                <p:cNvGrpSpPr/>
                <p:nvPr/>
              </p:nvGrpSpPr>
              <p:grpSpPr>
                <a:xfrm>
                  <a:off x="2389399" y="2595741"/>
                  <a:ext cx="224343" cy="182054"/>
                  <a:chOff x="2389399" y="2595741"/>
                  <a:chExt cx="224343" cy="182054"/>
                </a:xfrm>
              </p:grpSpPr>
              <p:sp>
                <p:nvSpPr>
                  <p:cNvPr id="139" name="Google Shape;8149;p55">
                    <a:extLst>
                      <a:ext uri="{FF2B5EF4-FFF2-40B4-BE49-F238E27FC236}">
                        <a16:creationId xmlns:a16="http://schemas.microsoft.com/office/drawing/2014/main" id="{36A0BCC7-BA8B-DB04-E88A-B51092906EC1}"/>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0" name="Google Shape;8150;p55">
                    <a:extLst>
                      <a:ext uri="{FF2B5EF4-FFF2-40B4-BE49-F238E27FC236}">
                        <a16:creationId xmlns:a16="http://schemas.microsoft.com/office/drawing/2014/main" id="{328BFADB-E6B1-6D7B-9114-C1CEF8B2221D}"/>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nvGrpSpPr>
              <p:cNvPr id="121" name="Google Shape;8151;p55">
                <a:extLst>
                  <a:ext uri="{FF2B5EF4-FFF2-40B4-BE49-F238E27FC236}">
                    <a16:creationId xmlns:a16="http://schemas.microsoft.com/office/drawing/2014/main" id="{AF4C34B0-9667-3F09-1CDA-5F18BACB6AAB}"/>
                  </a:ext>
                </a:extLst>
              </p:cNvPr>
              <p:cNvGrpSpPr/>
              <p:nvPr/>
            </p:nvGrpSpPr>
            <p:grpSpPr>
              <a:xfrm>
                <a:off x="2683630" y="2595741"/>
                <a:ext cx="224334" cy="296825"/>
                <a:chOff x="2683630" y="2595741"/>
                <a:chExt cx="224334" cy="296825"/>
              </a:xfrm>
            </p:grpSpPr>
            <p:grpSp>
              <p:nvGrpSpPr>
                <p:cNvPr id="130" name="Google Shape;8152;p55">
                  <a:extLst>
                    <a:ext uri="{FF2B5EF4-FFF2-40B4-BE49-F238E27FC236}">
                      <a16:creationId xmlns:a16="http://schemas.microsoft.com/office/drawing/2014/main" id="{408562D4-4898-A44B-7744-91D774BF074E}"/>
                    </a:ext>
                  </a:extLst>
                </p:cNvPr>
                <p:cNvGrpSpPr/>
                <p:nvPr/>
              </p:nvGrpSpPr>
              <p:grpSpPr>
                <a:xfrm>
                  <a:off x="2788083" y="2794333"/>
                  <a:ext cx="15356" cy="98232"/>
                  <a:chOff x="2788083" y="2794333"/>
                  <a:chExt cx="15356" cy="98232"/>
                </a:xfrm>
              </p:grpSpPr>
              <p:sp>
                <p:nvSpPr>
                  <p:cNvPr id="134" name="Google Shape;8153;p55">
                    <a:extLst>
                      <a:ext uri="{FF2B5EF4-FFF2-40B4-BE49-F238E27FC236}">
                        <a16:creationId xmlns:a16="http://schemas.microsoft.com/office/drawing/2014/main" id="{FE0EB76B-A50A-EC47-60DC-2B498E37E43E}"/>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5" name="Google Shape;8154;p55">
                    <a:extLst>
                      <a:ext uri="{FF2B5EF4-FFF2-40B4-BE49-F238E27FC236}">
                        <a16:creationId xmlns:a16="http://schemas.microsoft.com/office/drawing/2014/main" id="{BEE0A9B3-2CAA-54E3-DDE9-3095AD3224F7}"/>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6" name="Google Shape;8155;p55">
                    <a:extLst>
                      <a:ext uri="{FF2B5EF4-FFF2-40B4-BE49-F238E27FC236}">
                        <a16:creationId xmlns:a16="http://schemas.microsoft.com/office/drawing/2014/main" id="{BF16BC81-2A7D-F2F5-4BAF-EC2258256676}"/>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31" name="Google Shape;8156;p55">
                  <a:extLst>
                    <a:ext uri="{FF2B5EF4-FFF2-40B4-BE49-F238E27FC236}">
                      <a16:creationId xmlns:a16="http://schemas.microsoft.com/office/drawing/2014/main" id="{BA5C25A9-D61B-9F25-1E38-47B4ECCE6BBB}"/>
                    </a:ext>
                  </a:extLst>
                </p:cNvPr>
                <p:cNvGrpSpPr/>
                <p:nvPr/>
              </p:nvGrpSpPr>
              <p:grpSpPr>
                <a:xfrm>
                  <a:off x="2683630" y="2595741"/>
                  <a:ext cx="224334" cy="182054"/>
                  <a:chOff x="2683630" y="2595741"/>
                  <a:chExt cx="224334" cy="182054"/>
                </a:xfrm>
              </p:grpSpPr>
              <p:sp>
                <p:nvSpPr>
                  <p:cNvPr id="132" name="Google Shape;8157;p55">
                    <a:extLst>
                      <a:ext uri="{FF2B5EF4-FFF2-40B4-BE49-F238E27FC236}">
                        <a16:creationId xmlns:a16="http://schemas.microsoft.com/office/drawing/2014/main" id="{0569AC4A-6FDF-3206-FC92-C5B2EEA42FDA}"/>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3" name="Google Shape;8158;p55">
                    <a:extLst>
                      <a:ext uri="{FF2B5EF4-FFF2-40B4-BE49-F238E27FC236}">
                        <a16:creationId xmlns:a16="http://schemas.microsoft.com/office/drawing/2014/main" id="{FA08FA10-FB7C-A553-2FE0-CF2C41F911DC}"/>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nvGrpSpPr>
              <p:cNvPr id="122" name="Google Shape;8159;p55">
                <a:extLst>
                  <a:ext uri="{FF2B5EF4-FFF2-40B4-BE49-F238E27FC236}">
                    <a16:creationId xmlns:a16="http://schemas.microsoft.com/office/drawing/2014/main" id="{402DBD65-CDBF-1B7E-A67B-309FB2841652}"/>
                  </a:ext>
                </a:extLst>
              </p:cNvPr>
              <p:cNvGrpSpPr/>
              <p:nvPr/>
            </p:nvGrpSpPr>
            <p:grpSpPr>
              <a:xfrm>
                <a:off x="2838475" y="2595741"/>
                <a:ext cx="363719" cy="296825"/>
                <a:chOff x="2838475" y="2595741"/>
                <a:chExt cx="363719" cy="296825"/>
              </a:xfrm>
            </p:grpSpPr>
            <p:grpSp>
              <p:nvGrpSpPr>
                <p:cNvPr id="123" name="Google Shape;8160;p55">
                  <a:extLst>
                    <a:ext uri="{FF2B5EF4-FFF2-40B4-BE49-F238E27FC236}">
                      <a16:creationId xmlns:a16="http://schemas.microsoft.com/office/drawing/2014/main" id="{20BADC34-A3C1-328B-214B-D04E16C4CF87}"/>
                    </a:ext>
                  </a:extLst>
                </p:cNvPr>
                <p:cNvGrpSpPr/>
                <p:nvPr/>
              </p:nvGrpSpPr>
              <p:grpSpPr>
                <a:xfrm>
                  <a:off x="2838475" y="2794333"/>
                  <a:ext cx="259185" cy="98232"/>
                  <a:chOff x="2838475" y="2794333"/>
                  <a:chExt cx="259185" cy="98232"/>
                </a:xfrm>
              </p:grpSpPr>
              <p:sp>
                <p:nvSpPr>
                  <p:cNvPr id="127" name="Google Shape;8161;p55">
                    <a:extLst>
                      <a:ext uri="{FF2B5EF4-FFF2-40B4-BE49-F238E27FC236}">
                        <a16:creationId xmlns:a16="http://schemas.microsoft.com/office/drawing/2014/main" id="{B89CA7A8-E741-3FD4-9724-4C0B9DC195D3}"/>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8" name="Google Shape;8162;p55">
                    <a:extLst>
                      <a:ext uri="{FF2B5EF4-FFF2-40B4-BE49-F238E27FC236}">
                        <a16:creationId xmlns:a16="http://schemas.microsoft.com/office/drawing/2014/main" id="{255A2EF0-7280-FA68-6263-0BE8A6EFC5EA}"/>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9" name="Google Shape;8163;p55">
                    <a:extLst>
                      <a:ext uri="{FF2B5EF4-FFF2-40B4-BE49-F238E27FC236}">
                        <a16:creationId xmlns:a16="http://schemas.microsoft.com/office/drawing/2014/main" id="{D8C20B60-463B-B5D9-1521-E921CAAC1FA1}"/>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24" name="Google Shape;8164;p55">
                  <a:extLst>
                    <a:ext uri="{FF2B5EF4-FFF2-40B4-BE49-F238E27FC236}">
                      <a16:creationId xmlns:a16="http://schemas.microsoft.com/office/drawing/2014/main" id="{40AD2FE1-C150-45B5-7E52-775566275BFB}"/>
                    </a:ext>
                  </a:extLst>
                </p:cNvPr>
                <p:cNvGrpSpPr/>
                <p:nvPr/>
              </p:nvGrpSpPr>
              <p:grpSpPr>
                <a:xfrm>
                  <a:off x="2977852" y="2595741"/>
                  <a:ext cx="224343" cy="182054"/>
                  <a:chOff x="2977852" y="2595741"/>
                  <a:chExt cx="224343" cy="182054"/>
                </a:xfrm>
              </p:grpSpPr>
              <p:sp>
                <p:nvSpPr>
                  <p:cNvPr id="125" name="Google Shape;8165;p55">
                    <a:extLst>
                      <a:ext uri="{FF2B5EF4-FFF2-40B4-BE49-F238E27FC236}">
                        <a16:creationId xmlns:a16="http://schemas.microsoft.com/office/drawing/2014/main" id="{087F2CA1-AB1A-EB67-5222-B5EDC3E105C0}"/>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6" name="Google Shape;8166;p55">
                    <a:extLst>
                      <a:ext uri="{FF2B5EF4-FFF2-40B4-BE49-F238E27FC236}">
                        <a16:creationId xmlns:a16="http://schemas.microsoft.com/office/drawing/2014/main" id="{8B3771A4-5BF6-5069-8C2D-78017B535439}"/>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grpSp>
          <p:nvGrpSpPr>
            <p:cNvPr id="95" name="Google Shape;8167;p55">
              <a:extLst>
                <a:ext uri="{FF2B5EF4-FFF2-40B4-BE49-F238E27FC236}">
                  <a16:creationId xmlns:a16="http://schemas.microsoft.com/office/drawing/2014/main" id="{39666481-D5E2-38AC-E743-0F9D38ECD771}"/>
                </a:ext>
              </a:extLst>
            </p:cNvPr>
            <p:cNvGrpSpPr/>
            <p:nvPr/>
          </p:nvGrpSpPr>
          <p:grpSpPr>
            <a:xfrm>
              <a:off x="2389399" y="3100241"/>
              <a:ext cx="812796" cy="296869"/>
              <a:chOff x="2389399" y="3100241"/>
              <a:chExt cx="812796" cy="296869"/>
            </a:xfrm>
          </p:grpSpPr>
          <p:grpSp>
            <p:nvGrpSpPr>
              <p:cNvPr id="96" name="Google Shape;8168;p55">
                <a:extLst>
                  <a:ext uri="{FF2B5EF4-FFF2-40B4-BE49-F238E27FC236}">
                    <a16:creationId xmlns:a16="http://schemas.microsoft.com/office/drawing/2014/main" id="{845A47C3-D57D-BCBC-8B6C-6AC0514CEB18}"/>
                  </a:ext>
                </a:extLst>
              </p:cNvPr>
              <p:cNvGrpSpPr/>
              <p:nvPr/>
            </p:nvGrpSpPr>
            <p:grpSpPr>
              <a:xfrm>
                <a:off x="2683630" y="3100241"/>
                <a:ext cx="224334" cy="296869"/>
                <a:chOff x="2683630" y="3100241"/>
                <a:chExt cx="224334" cy="296869"/>
              </a:xfrm>
            </p:grpSpPr>
            <p:grpSp>
              <p:nvGrpSpPr>
                <p:cNvPr id="113" name="Google Shape;8169;p55">
                  <a:extLst>
                    <a:ext uri="{FF2B5EF4-FFF2-40B4-BE49-F238E27FC236}">
                      <a16:creationId xmlns:a16="http://schemas.microsoft.com/office/drawing/2014/main" id="{A7FA06ED-CD5F-F72E-901C-64E578DCF753}"/>
                    </a:ext>
                  </a:extLst>
                </p:cNvPr>
                <p:cNvGrpSpPr/>
                <p:nvPr/>
              </p:nvGrpSpPr>
              <p:grpSpPr>
                <a:xfrm>
                  <a:off x="2788083" y="3100241"/>
                  <a:ext cx="15356" cy="98237"/>
                  <a:chOff x="2788083" y="3100241"/>
                  <a:chExt cx="15356" cy="98237"/>
                </a:xfrm>
              </p:grpSpPr>
              <p:sp>
                <p:nvSpPr>
                  <p:cNvPr id="117" name="Google Shape;8170;p55">
                    <a:extLst>
                      <a:ext uri="{FF2B5EF4-FFF2-40B4-BE49-F238E27FC236}">
                        <a16:creationId xmlns:a16="http://schemas.microsoft.com/office/drawing/2014/main" id="{BFF75F59-AC0A-FE19-2249-4FC374611764}"/>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8" name="Google Shape;8171;p55">
                    <a:extLst>
                      <a:ext uri="{FF2B5EF4-FFF2-40B4-BE49-F238E27FC236}">
                        <a16:creationId xmlns:a16="http://schemas.microsoft.com/office/drawing/2014/main" id="{B3C97D7D-236B-6F2A-95F4-57BE1828300A}"/>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9" name="Google Shape;8172;p55">
                    <a:extLst>
                      <a:ext uri="{FF2B5EF4-FFF2-40B4-BE49-F238E27FC236}">
                        <a16:creationId xmlns:a16="http://schemas.microsoft.com/office/drawing/2014/main" id="{7D074105-35BE-BBB0-90C4-255FD101515D}"/>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14" name="Google Shape;8173;p55">
                  <a:extLst>
                    <a:ext uri="{FF2B5EF4-FFF2-40B4-BE49-F238E27FC236}">
                      <a16:creationId xmlns:a16="http://schemas.microsoft.com/office/drawing/2014/main" id="{99FCBD3F-CBEC-E4BE-620F-5EE48E9BD323}"/>
                    </a:ext>
                  </a:extLst>
                </p:cNvPr>
                <p:cNvGrpSpPr/>
                <p:nvPr/>
              </p:nvGrpSpPr>
              <p:grpSpPr>
                <a:xfrm>
                  <a:off x="2683630" y="3215065"/>
                  <a:ext cx="224334" cy="182045"/>
                  <a:chOff x="2683630" y="3215065"/>
                  <a:chExt cx="224334" cy="182045"/>
                </a:xfrm>
              </p:grpSpPr>
              <p:sp>
                <p:nvSpPr>
                  <p:cNvPr id="115" name="Google Shape;8174;p55">
                    <a:extLst>
                      <a:ext uri="{FF2B5EF4-FFF2-40B4-BE49-F238E27FC236}">
                        <a16:creationId xmlns:a16="http://schemas.microsoft.com/office/drawing/2014/main" id="{80D9F307-A592-3DDE-A096-3FD01D54FF65}"/>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6" name="Google Shape;8175;p55">
                    <a:extLst>
                      <a:ext uri="{FF2B5EF4-FFF2-40B4-BE49-F238E27FC236}">
                        <a16:creationId xmlns:a16="http://schemas.microsoft.com/office/drawing/2014/main" id="{98A0C43C-01CE-931B-433D-DC6B0385F69D}"/>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nvGrpSpPr>
              <p:cNvPr id="97" name="Google Shape;8176;p55">
                <a:extLst>
                  <a:ext uri="{FF2B5EF4-FFF2-40B4-BE49-F238E27FC236}">
                    <a16:creationId xmlns:a16="http://schemas.microsoft.com/office/drawing/2014/main" id="{CA4292D7-8370-5F36-5229-700D7F75E6B4}"/>
                  </a:ext>
                </a:extLst>
              </p:cNvPr>
              <p:cNvGrpSpPr/>
              <p:nvPr/>
            </p:nvGrpSpPr>
            <p:grpSpPr>
              <a:xfrm>
                <a:off x="2389399" y="3100241"/>
                <a:ext cx="363638" cy="296869"/>
                <a:chOff x="2389399" y="3100241"/>
                <a:chExt cx="363638" cy="296869"/>
              </a:xfrm>
            </p:grpSpPr>
            <p:grpSp>
              <p:nvGrpSpPr>
                <p:cNvPr id="106" name="Google Shape;8177;p55">
                  <a:extLst>
                    <a:ext uri="{FF2B5EF4-FFF2-40B4-BE49-F238E27FC236}">
                      <a16:creationId xmlns:a16="http://schemas.microsoft.com/office/drawing/2014/main" id="{84B84011-4FD0-B6C8-1A67-DE4637D485F4}"/>
                    </a:ext>
                  </a:extLst>
                </p:cNvPr>
                <p:cNvGrpSpPr/>
                <p:nvPr/>
              </p:nvGrpSpPr>
              <p:grpSpPr>
                <a:xfrm>
                  <a:off x="2493852" y="3100241"/>
                  <a:ext cx="259185" cy="98237"/>
                  <a:chOff x="2493852" y="3100241"/>
                  <a:chExt cx="259185" cy="98237"/>
                </a:xfrm>
              </p:grpSpPr>
              <p:sp>
                <p:nvSpPr>
                  <p:cNvPr id="110" name="Google Shape;8178;p55">
                    <a:extLst>
                      <a:ext uri="{FF2B5EF4-FFF2-40B4-BE49-F238E27FC236}">
                        <a16:creationId xmlns:a16="http://schemas.microsoft.com/office/drawing/2014/main" id="{C7282C9B-211C-D1DF-1257-A0F7DE6B87B8}"/>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1" name="Google Shape;8179;p55">
                    <a:extLst>
                      <a:ext uri="{FF2B5EF4-FFF2-40B4-BE49-F238E27FC236}">
                        <a16:creationId xmlns:a16="http://schemas.microsoft.com/office/drawing/2014/main" id="{C0B6B588-6171-BE8A-858A-B1C36965A149}"/>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2" name="Google Shape;8180;p55">
                    <a:extLst>
                      <a:ext uri="{FF2B5EF4-FFF2-40B4-BE49-F238E27FC236}">
                        <a16:creationId xmlns:a16="http://schemas.microsoft.com/office/drawing/2014/main" id="{065624A6-8B56-E719-195D-1197F8F62F5A}"/>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07" name="Google Shape;8181;p55">
                  <a:extLst>
                    <a:ext uri="{FF2B5EF4-FFF2-40B4-BE49-F238E27FC236}">
                      <a16:creationId xmlns:a16="http://schemas.microsoft.com/office/drawing/2014/main" id="{DE67E382-A97F-A1D8-3DD6-E3E4077BBD48}"/>
                    </a:ext>
                  </a:extLst>
                </p:cNvPr>
                <p:cNvGrpSpPr/>
                <p:nvPr/>
              </p:nvGrpSpPr>
              <p:grpSpPr>
                <a:xfrm>
                  <a:off x="2389399" y="3215065"/>
                  <a:ext cx="224343" cy="182045"/>
                  <a:chOff x="2389399" y="3215065"/>
                  <a:chExt cx="224343" cy="182045"/>
                </a:xfrm>
              </p:grpSpPr>
              <p:sp>
                <p:nvSpPr>
                  <p:cNvPr id="108" name="Google Shape;8182;p55">
                    <a:extLst>
                      <a:ext uri="{FF2B5EF4-FFF2-40B4-BE49-F238E27FC236}">
                        <a16:creationId xmlns:a16="http://schemas.microsoft.com/office/drawing/2014/main" id="{08934B2C-5034-843E-33A6-B589FDE30AE9}"/>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9" name="Google Shape;8183;p55">
                    <a:extLst>
                      <a:ext uri="{FF2B5EF4-FFF2-40B4-BE49-F238E27FC236}">
                        <a16:creationId xmlns:a16="http://schemas.microsoft.com/office/drawing/2014/main" id="{D8ACC8FC-C828-7660-47AF-19D27090ED1E}"/>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nvGrpSpPr>
              <p:cNvPr id="98" name="Google Shape;8184;p55">
                <a:extLst>
                  <a:ext uri="{FF2B5EF4-FFF2-40B4-BE49-F238E27FC236}">
                    <a16:creationId xmlns:a16="http://schemas.microsoft.com/office/drawing/2014/main" id="{D950886B-DB77-FDD3-38C1-FC4ED85FA9D1}"/>
                  </a:ext>
                </a:extLst>
              </p:cNvPr>
              <p:cNvGrpSpPr/>
              <p:nvPr/>
            </p:nvGrpSpPr>
            <p:grpSpPr>
              <a:xfrm>
                <a:off x="2838475" y="3100241"/>
                <a:ext cx="363719" cy="296869"/>
                <a:chOff x="2838475" y="3100241"/>
                <a:chExt cx="363719" cy="296869"/>
              </a:xfrm>
            </p:grpSpPr>
            <p:grpSp>
              <p:nvGrpSpPr>
                <p:cNvPr id="99" name="Google Shape;8185;p55">
                  <a:extLst>
                    <a:ext uri="{FF2B5EF4-FFF2-40B4-BE49-F238E27FC236}">
                      <a16:creationId xmlns:a16="http://schemas.microsoft.com/office/drawing/2014/main" id="{975B7FF7-7AFF-4CBE-DE90-C108A7732C36}"/>
                    </a:ext>
                  </a:extLst>
                </p:cNvPr>
                <p:cNvGrpSpPr/>
                <p:nvPr/>
              </p:nvGrpSpPr>
              <p:grpSpPr>
                <a:xfrm>
                  <a:off x="2838475" y="3100241"/>
                  <a:ext cx="259185" cy="98237"/>
                  <a:chOff x="2838475" y="3100241"/>
                  <a:chExt cx="259185" cy="98237"/>
                </a:xfrm>
              </p:grpSpPr>
              <p:sp>
                <p:nvSpPr>
                  <p:cNvPr id="103" name="Google Shape;8186;p55">
                    <a:extLst>
                      <a:ext uri="{FF2B5EF4-FFF2-40B4-BE49-F238E27FC236}">
                        <a16:creationId xmlns:a16="http://schemas.microsoft.com/office/drawing/2014/main" id="{53F47385-4A52-42CB-7503-F1D8F91103A8}"/>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4" name="Google Shape;8187;p55">
                    <a:extLst>
                      <a:ext uri="{FF2B5EF4-FFF2-40B4-BE49-F238E27FC236}">
                        <a16:creationId xmlns:a16="http://schemas.microsoft.com/office/drawing/2014/main" id="{26FAA940-831F-0184-129F-4C95E2CB9B7F}"/>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5" name="Google Shape;8188;p55">
                    <a:extLst>
                      <a:ext uri="{FF2B5EF4-FFF2-40B4-BE49-F238E27FC236}">
                        <a16:creationId xmlns:a16="http://schemas.microsoft.com/office/drawing/2014/main" id="{618BD375-1751-1B3F-3A17-51E59F73DA89}"/>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00" name="Google Shape;8189;p55">
                  <a:extLst>
                    <a:ext uri="{FF2B5EF4-FFF2-40B4-BE49-F238E27FC236}">
                      <a16:creationId xmlns:a16="http://schemas.microsoft.com/office/drawing/2014/main" id="{EEB4B086-1417-656A-B4B2-9C6CCBD64B23}"/>
                    </a:ext>
                  </a:extLst>
                </p:cNvPr>
                <p:cNvGrpSpPr/>
                <p:nvPr/>
              </p:nvGrpSpPr>
              <p:grpSpPr>
                <a:xfrm>
                  <a:off x="2977852" y="3215065"/>
                  <a:ext cx="224343" cy="182045"/>
                  <a:chOff x="2977852" y="3215065"/>
                  <a:chExt cx="224343" cy="182045"/>
                </a:xfrm>
              </p:grpSpPr>
              <p:sp>
                <p:nvSpPr>
                  <p:cNvPr id="101" name="Google Shape;8190;p55">
                    <a:extLst>
                      <a:ext uri="{FF2B5EF4-FFF2-40B4-BE49-F238E27FC236}">
                        <a16:creationId xmlns:a16="http://schemas.microsoft.com/office/drawing/2014/main" id="{44039ABB-D315-690A-834A-98FAF1FB9BC2}"/>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2" name="Google Shape;8191;p55">
                    <a:extLst>
                      <a:ext uri="{FF2B5EF4-FFF2-40B4-BE49-F238E27FC236}">
                        <a16:creationId xmlns:a16="http://schemas.microsoft.com/office/drawing/2014/main" id="{BDC1C55A-796D-3B66-10EB-5A9F7AA3DBA3}"/>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grpSp>
      <p:sp>
        <p:nvSpPr>
          <p:cNvPr id="147" name="Rectángulo 146">
            <a:extLst>
              <a:ext uri="{FF2B5EF4-FFF2-40B4-BE49-F238E27FC236}">
                <a16:creationId xmlns:a16="http://schemas.microsoft.com/office/drawing/2014/main" id="{7F40032B-05A7-DE01-BBDD-0E3CAC651F9A}"/>
              </a:ext>
            </a:extLst>
          </p:cNvPr>
          <p:cNvSpPr/>
          <p:nvPr/>
        </p:nvSpPr>
        <p:spPr>
          <a:xfrm>
            <a:off x="2083072" y="4719553"/>
            <a:ext cx="1805302" cy="338554"/>
          </a:xfrm>
          <a:prstGeom prst="rect">
            <a:avLst/>
          </a:prstGeom>
          <a:noFill/>
        </p:spPr>
        <p:txBody>
          <a:bodyPr wrap="none" lIns="91440" tIns="45720" rIns="91440" bIns="45720">
            <a:spAutoFit/>
          </a:bodyPr>
          <a:lstStyle/>
          <a:p>
            <a:pPr algn="ctr"/>
            <a:r>
              <a:rPr lang="es-ES" sz="1600" dirty="0">
                <a:ln w="0"/>
                <a:solidFill>
                  <a:schemeClr val="accent1"/>
                </a:solidFill>
                <a:effectLst>
                  <a:outerShdw blurRad="38100" dist="25400" dir="5400000" algn="ctr" rotWithShape="0">
                    <a:srgbClr val="6E747A">
                      <a:alpha val="43000"/>
                    </a:srgbClr>
                  </a:outerShdw>
                </a:effectLst>
              </a:rPr>
              <a:t>DEPENDENCIA - A</a:t>
            </a:r>
            <a:endParaRPr lang="es-ES" sz="1600" b="0" cap="none" spc="0" dirty="0">
              <a:ln w="0"/>
              <a:solidFill>
                <a:schemeClr val="accent1"/>
              </a:solidFill>
              <a:effectLst>
                <a:outerShdw blurRad="38100" dist="25400" dir="5400000" algn="ctr" rotWithShape="0">
                  <a:srgbClr val="6E747A">
                    <a:alpha val="43000"/>
                  </a:srgbClr>
                </a:outerShdw>
              </a:effectLst>
            </a:endParaRPr>
          </a:p>
        </p:txBody>
      </p:sp>
      <p:sp>
        <p:nvSpPr>
          <p:cNvPr id="148" name="Rectángulo 147">
            <a:extLst>
              <a:ext uri="{FF2B5EF4-FFF2-40B4-BE49-F238E27FC236}">
                <a16:creationId xmlns:a16="http://schemas.microsoft.com/office/drawing/2014/main" id="{8CECCA19-9858-C9F9-3424-3EBF8758B8FF}"/>
              </a:ext>
            </a:extLst>
          </p:cNvPr>
          <p:cNvSpPr/>
          <p:nvPr/>
        </p:nvSpPr>
        <p:spPr>
          <a:xfrm>
            <a:off x="1303716" y="3813359"/>
            <a:ext cx="894797" cy="261610"/>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wrap="none" lIns="91440" tIns="45720" rIns="91440" bIns="45720">
            <a:spAutoFit/>
          </a:bodyPr>
          <a:lstStyle/>
          <a:p>
            <a:pPr algn="ctr"/>
            <a:r>
              <a:rPr lang="es-ES" sz="1050" dirty="0">
                <a:ln w="0"/>
                <a:effectLst>
                  <a:outerShdw blurRad="38100" dist="19050" dir="2700000" algn="tl" rotWithShape="0">
                    <a:schemeClr val="dk1">
                      <a:alpha val="40000"/>
                    </a:schemeClr>
                  </a:outerShdw>
                </a:effectLst>
              </a:rPr>
              <a:t>FUNCIÓN 1</a:t>
            </a:r>
            <a:endParaRPr lang="es-ES" sz="1050" b="0" cap="none" spc="0" dirty="0">
              <a:ln w="0"/>
              <a:solidFill>
                <a:schemeClr val="tx1"/>
              </a:solidFill>
              <a:effectLst>
                <a:outerShdw blurRad="38100" dist="19050" dir="2700000" algn="tl" rotWithShape="0">
                  <a:schemeClr val="dk1">
                    <a:alpha val="40000"/>
                  </a:schemeClr>
                </a:outerShdw>
              </a:effectLst>
            </a:endParaRPr>
          </a:p>
        </p:txBody>
      </p:sp>
      <p:sp>
        <p:nvSpPr>
          <p:cNvPr id="149" name="Rectángulo 148">
            <a:extLst>
              <a:ext uri="{FF2B5EF4-FFF2-40B4-BE49-F238E27FC236}">
                <a16:creationId xmlns:a16="http://schemas.microsoft.com/office/drawing/2014/main" id="{FD01425F-528F-2176-7E75-E4892249F571}"/>
              </a:ext>
            </a:extLst>
          </p:cNvPr>
          <p:cNvSpPr/>
          <p:nvPr/>
        </p:nvSpPr>
        <p:spPr>
          <a:xfrm>
            <a:off x="2507197" y="3813359"/>
            <a:ext cx="862737" cy="253916"/>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wrap="none" lIns="91440" tIns="45720" rIns="91440" bIns="45720">
            <a:spAutoFit/>
          </a:bodyPr>
          <a:lstStyle/>
          <a:p>
            <a:pPr algn="ctr"/>
            <a:r>
              <a:rPr lang="es-ES" sz="1050" dirty="0">
                <a:ln w="0"/>
                <a:effectLst>
                  <a:outerShdw blurRad="38100" dist="19050" dir="2700000" algn="tl" rotWithShape="0">
                    <a:schemeClr val="dk1">
                      <a:alpha val="40000"/>
                    </a:schemeClr>
                  </a:outerShdw>
                </a:effectLst>
              </a:rPr>
              <a:t>FUNCIÓN 2</a:t>
            </a:r>
            <a:endParaRPr lang="es-ES" sz="1050" b="0" cap="none" spc="0" dirty="0">
              <a:ln w="0"/>
              <a:solidFill>
                <a:schemeClr val="tx1"/>
              </a:solidFill>
              <a:effectLst>
                <a:outerShdw blurRad="38100" dist="19050" dir="2700000" algn="tl" rotWithShape="0">
                  <a:schemeClr val="dk1">
                    <a:alpha val="40000"/>
                  </a:schemeClr>
                </a:outerShdw>
              </a:effectLst>
            </a:endParaRPr>
          </a:p>
        </p:txBody>
      </p:sp>
      <p:sp>
        <p:nvSpPr>
          <p:cNvPr id="150" name="Rectángulo 149">
            <a:extLst>
              <a:ext uri="{FF2B5EF4-FFF2-40B4-BE49-F238E27FC236}">
                <a16:creationId xmlns:a16="http://schemas.microsoft.com/office/drawing/2014/main" id="{FA449765-3909-DAB9-973F-E183E6D27C73}"/>
              </a:ext>
            </a:extLst>
          </p:cNvPr>
          <p:cNvSpPr/>
          <p:nvPr/>
        </p:nvSpPr>
        <p:spPr>
          <a:xfrm>
            <a:off x="3693116" y="3801495"/>
            <a:ext cx="862737" cy="253916"/>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wrap="none" lIns="91440" tIns="45720" rIns="91440" bIns="45720">
            <a:spAutoFit/>
          </a:bodyPr>
          <a:lstStyle/>
          <a:p>
            <a:pPr algn="ctr"/>
            <a:r>
              <a:rPr lang="es-ES" sz="1050" dirty="0">
                <a:ln w="0"/>
                <a:effectLst>
                  <a:outerShdw blurRad="38100" dist="19050" dir="2700000" algn="tl" rotWithShape="0">
                    <a:schemeClr val="dk1">
                      <a:alpha val="40000"/>
                    </a:schemeClr>
                  </a:outerShdw>
                </a:effectLst>
              </a:rPr>
              <a:t>FUNCIÓN 3</a:t>
            </a:r>
            <a:endParaRPr lang="es-ES" sz="1050" b="0" cap="none" spc="0" dirty="0">
              <a:ln w="0"/>
              <a:solidFill>
                <a:schemeClr val="tx1"/>
              </a:solidFill>
              <a:effectLst>
                <a:outerShdw blurRad="38100" dist="19050" dir="2700000" algn="tl" rotWithShape="0">
                  <a:schemeClr val="dk1">
                    <a:alpha val="40000"/>
                  </a:schemeClr>
                </a:outerShdw>
              </a:effectLst>
            </a:endParaRPr>
          </a:p>
        </p:txBody>
      </p:sp>
      <p:sp>
        <p:nvSpPr>
          <p:cNvPr id="151" name="Rectángulo 150">
            <a:extLst>
              <a:ext uri="{FF2B5EF4-FFF2-40B4-BE49-F238E27FC236}">
                <a16:creationId xmlns:a16="http://schemas.microsoft.com/office/drawing/2014/main" id="{2D518B8A-7C91-FB14-B49C-8986BF4E93CB}"/>
              </a:ext>
            </a:extLst>
          </p:cNvPr>
          <p:cNvSpPr/>
          <p:nvPr/>
        </p:nvSpPr>
        <p:spPr>
          <a:xfrm>
            <a:off x="1282184" y="5187982"/>
            <a:ext cx="894797" cy="261610"/>
          </a:xfrm>
          <a:prstGeom prst="rect">
            <a:avLst/>
          </a:prstGeom>
          <a:solidFill>
            <a:schemeClr val="accent2"/>
          </a:solidFill>
        </p:spPr>
        <p:style>
          <a:lnRef idx="2">
            <a:schemeClr val="accent6">
              <a:shade val="15000"/>
            </a:schemeClr>
          </a:lnRef>
          <a:fillRef idx="1">
            <a:schemeClr val="accent6"/>
          </a:fillRef>
          <a:effectRef idx="0">
            <a:schemeClr val="accent6"/>
          </a:effectRef>
          <a:fontRef idx="minor">
            <a:schemeClr val="lt1"/>
          </a:fontRef>
        </p:style>
        <p:txBody>
          <a:bodyPr wrap="none" lIns="91440" tIns="45720" rIns="91440" bIns="45720">
            <a:spAutoFit/>
          </a:bodyPr>
          <a:lstStyle/>
          <a:p>
            <a:pPr algn="ctr"/>
            <a:r>
              <a:rPr lang="es-ES" sz="1050" dirty="0">
                <a:ln w="0"/>
                <a:effectLst>
                  <a:outerShdw blurRad="38100" dist="19050" dir="2700000" algn="tl" rotWithShape="0">
                    <a:schemeClr val="dk1">
                      <a:alpha val="40000"/>
                    </a:schemeClr>
                  </a:outerShdw>
                </a:effectLst>
              </a:rPr>
              <a:t>FUNCIÓN X</a:t>
            </a:r>
            <a:endParaRPr lang="es-ES" sz="1050" b="0" cap="none" spc="0" dirty="0">
              <a:ln w="0"/>
              <a:solidFill>
                <a:schemeClr val="tx1"/>
              </a:solidFill>
              <a:effectLst>
                <a:outerShdw blurRad="38100" dist="19050" dir="2700000" algn="tl" rotWithShape="0">
                  <a:schemeClr val="dk1">
                    <a:alpha val="40000"/>
                  </a:schemeClr>
                </a:outerShdw>
              </a:effectLst>
            </a:endParaRPr>
          </a:p>
        </p:txBody>
      </p:sp>
      <p:sp>
        <p:nvSpPr>
          <p:cNvPr id="152" name="Rectángulo 151">
            <a:extLst>
              <a:ext uri="{FF2B5EF4-FFF2-40B4-BE49-F238E27FC236}">
                <a16:creationId xmlns:a16="http://schemas.microsoft.com/office/drawing/2014/main" id="{E5FE7726-F94D-00B2-1823-8D3AEAC95577}"/>
              </a:ext>
            </a:extLst>
          </p:cNvPr>
          <p:cNvSpPr/>
          <p:nvPr/>
        </p:nvSpPr>
        <p:spPr>
          <a:xfrm>
            <a:off x="2459413" y="5187982"/>
            <a:ext cx="894797" cy="261610"/>
          </a:xfrm>
          <a:prstGeom prst="rect">
            <a:avLst/>
          </a:prstGeom>
          <a:solidFill>
            <a:schemeClr val="accent3">
              <a:lumMod val="40000"/>
              <a:lumOff val="60000"/>
            </a:schemeClr>
          </a:solidFill>
        </p:spPr>
        <p:style>
          <a:lnRef idx="2">
            <a:schemeClr val="accent6">
              <a:shade val="15000"/>
            </a:schemeClr>
          </a:lnRef>
          <a:fillRef idx="1">
            <a:schemeClr val="accent6"/>
          </a:fillRef>
          <a:effectRef idx="0">
            <a:schemeClr val="accent6"/>
          </a:effectRef>
          <a:fontRef idx="minor">
            <a:schemeClr val="lt1"/>
          </a:fontRef>
        </p:style>
        <p:txBody>
          <a:bodyPr wrap="none" lIns="91440" tIns="45720" rIns="91440" bIns="45720">
            <a:spAutoFit/>
          </a:bodyPr>
          <a:lstStyle/>
          <a:p>
            <a:pPr algn="ctr"/>
            <a:r>
              <a:rPr lang="es-ES" sz="1050" dirty="0">
                <a:ln w="0"/>
                <a:effectLst>
                  <a:outerShdw blurRad="38100" dist="19050" dir="2700000" algn="tl" rotWithShape="0">
                    <a:schemeClr val="dk1">
                      <a:alpha val="40000"/>
                    </a:schemeClr>
                  </a:outerShdw>
                </a:effectLst>
              </a:rPr>
              <a:t>FUNCIÓN Y</a:t>
            </a:r>
            <a:endParaRPr lang="es-ES" sz="1050" b="0" cap="none" spc="0" dirty="0">
              <a:ln w="0"/>
              <a:solidFill>
                <a:schemeClr val="tx1"/>
              </a:solidFill>
              <a:effectLst>
                <a:outerShdw blurRad="38100" dist="19050" dir="2700000" algn="tl" rotWithShape="0">
                  <a:schemeClr val="dk1">
                    <a:alpha val="40000"/>
                  </a:schemeClr>
                </a:outerShdw>
              </a:effectLst>
            </a:endParaRPr>
          </a:p>
        </p:txBody>
      </p:sp>
      <p:sp>
        <p:nvSpPr>
          <p:cNvPr id="153" name="Rectángulo 152">
            <a:extLst>
              <a:ext uri="{FF2B5EF4-FFF2-40B4-BE49-F238E27FC236}">
                <a16:creationId xmlns:a16="http://schemas.microsoft.com/office/drawing/2014/main" id="{2F809875-E86F-B18D-619B-2CA5544BE471}"/>
              </a:ext>
            </a:extLst>
          </p:cNvPr>
          <p:cNvSpPr/>
          <p:nvPr/>
        </p:nvSpPr>
        <p:spPr>
          <a:xfrm>
            <a:off x="3663224" y="5168957"/>
            <a:ext cx="859530" cy="253916"/>
          </a:xfrm>
          <a:prstGeom prst="rect">
            <a:avLst/>
          </a:prstGeom>
          <a:solidFill>
            <a:srgbClr val="FFFF00"/>
          </a:solidFill>
        </p:spPr>
        <p:style>
          <a:lnRef idx="2">
            <a:schemeClr val="accent6">
              <a:shade val="15000"/>
            </a:schemeClr>
          </a:lnRef>
          <a:fillRef idx="1">
            <a:schemeClr val="accent6"/>
          </a:fillRef>
          <a:effectRef idx="0">
            <a:schemeClr val="accent6"/>
          </a:effectRef>
          <a:fontRef idx="minor">
            <a:schemeClr val="lt1"/>
          </a:fontRef>
        </p:style>
        <p:txBody>
          <a:bodyPr wrap="none" lIns="91440" tIns="45720" rIns="91440" bIns="45720">
            <a:spAutoFit/>
          </a:bodyPr>
          <a:lstStyle/>
          <a:p>
            <a:pPr algn="ctr"/>
            <a:r>
              <a:rPr lang="es-ES" sz="1050" dirty="0">
                <a:ln w="0"/>
                <a:solidFill>
                  <a:schemeClr val="tx1"/>
                </a:solidFill>
                <a:effectLst>
                  <a:outerShdw blurRad="38100" dist="19050" dir="2700000" algn="tl" rotWithShape="0">
                    <a:schemeClr val="dk1">
                      <a:alpha val="40000"/>
                    </a:schemeClr>
                  </a:outerShdw>
                </a:effectLst>
              </a:rPr>
              <a:t>FUNCIÓN Z</a:t>
            </a:r>
            <a:endParaRPr lang="es-ES" sz="1050" b="0" cap="none" spc="0" dirty="0">
              <a:ln w="0"/>
              <a:solidFill>
                <a:schemeClr val="tx1"/>
              </a:solidFill>
              <a:effectLst>
                <a:outerShdw blurRad="38100" dist="19050" dir="2700000" algn="tl" rotWithShape="0">
                  <a:schemeClr val="dk1">
                    <a:alpha val="40000"/>
                  </a:schemeClr>
                </a:outerShdw>
              </a:effectLst>
            </a:endParaRPr>
          </a:p>
        </p:txBody>
      </p:sp>
      <p:sp>
        <p:nvSpPr>
          <p:cNvPr id="154" name="Rectángulo 153">
            <a:extLst>
              <a:ext uri="{FF2B5EF4-FFF2-40B4-BE49-F238E27FC236}">
                <a16:creationId xmlns:a16="http://schemas.microsoft.com/office/drawing/2014/main" id="{D8A957B5-7A0A-4EE9-6389-CD1CB2F9CB0B}"/>
              </a:ext>
            </a:extLst>
          </p:cNvPr>
          <p:cNvSpPr/>
          <p:nvPr/>
        </p:nvSpPr>
        <p:spPr>
          <a:xfrm>
            <a:off x="902356" y="4590486"/>
            <a:ext cx="3970486" cy="146324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6" name="CuadroTexto 155">
            <a:extLst>
              <a:ext uri="{FF2B5EF4-FFF2-40B4-BE49-F238E27FC236}">
                <a16:creationId xmlns:a16="http://schemas.microsoft.com/office/drawing/2014/main" id="{14EBC3F4-7C4B-32DA-5E5A-59DB27BBB174}"/>
              </a:ext>
            </a:extLst>
          </p:cNvPr>
          <p:cNvSpPr txBox="1"/>
          <p:nvPr/>
        </p:nvSpPr>
        <p:spPr>
          <a:xfrm>
            <a:off x="6721617" y="4345437"/>
            <a:ext cx="5112449" cy="523220"/>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CO" sz="1400" dirty="0"/>
              <a:t>BASE HOMOGÉNEA= Tándem Funcional: FUNCIÓN 1- FUNCIÓN 2 –FUNCIÓN 3 : Las une un hilo conductor del core specialized</a:t>
            </a:r>
          </a:p>
        </p:txBody>
      </p:sp>
      <p:sp>
        <p:nvSpPr>
          <p:cNvPr id="157" name="CuadroTexto 156">
            <a:extLst>
              <a:ext uri="{FF2B5EF4-FFF2-40B4-BE49-F238E27FC236}">
                <a16:creationId xmlns:a16="http://schemas.microsoft.com/office/drawing/2014/main" id="{7D82FB9E-EF0E-DB4E-6BD2-6CC3BB21DAC2}"/>
              </a:ext>
            </a:extLst>
          </p:cNvPr>
          <p:cNvSpPr txBox="1"/>
          <p:nvPr/>
        </p:nvSpPr>
        <p:spPr>
          <a:xfrm>
            <a:off x="6873450" y="5334000"/>
            <a:ext cx="4928658" cy="738664"/>
          </a:xfrm>
          <a:prstGeom prst="rect">
            <a:avLst/>
          </a:prstGeom>
          <a:ln>
            <a:solidFill>
              <a:schemeClr val="accent3"/>
            </a:solidFill>
            <a:prstDash val="dash"/>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CO" sz="1400" dirty="0"/>
              <a:t>BASE HETEROGÉNEA = Dispersión temática del Core: </a:t>
            </a:r>
          </a:p>
          <a:p>
            <a:pPr algn="ctr"/>
            <a:r>
              <a:rPr lang="es-CO" sz="1400" dirty="0"/>
              <a:t>1- FUNCIÓN X –FUNCIÓN Y – FUNCIÓN Z :  La dependencia contiene gran variedad de temáticas dispersas</a:t>
            </a:r>
          </a:p>
        </p:txBody>
      </p:sp>
      <p:grpSp>
        <p:nvGrpSpPr>
          <p:cNvPr id="160" name="Grupo 159">
            <a:extLst>
              <a:ext uri="{FF2B5EF4-FFF2-40B4-BE49-F238E27FC236}">
                <a16:creationId xmlns:a16="http://schemas.microsoft.com/office/drawing/2014/main" id="{AC516906-83D4-B6CC-19B3-1314A2F6F1B9}"/>
              </a:ext>
            </a:extLst>
          </p:cNvPr>
          <p:cNvGrpSpPr/>
          <p:nvPr/>
        </p:nvGrpSpPr>
        <p:grpSpPr>
          <a:xfrm>
            <a:off x="-3825" y="4483171"/>
            <a:ext cx="1367513" cy="711004"/>
            <a:chOff x="-8956" y="3825032"/>
            <a:chExt cx="1367513" cy="711004"/>
          </a:xfrm>
        </p:grpSpPr>
        <p:sp>
          <p:nvSpPr>
            <p:cNvPr id="158" name="CuadroTexto 157">
              <a:extLst>
                <a:ext uri="{FF2B5EF4-FFF2-40B4-BE49-F238E27FC236}">
                  <a16:creationId xmlns:a16="http://schemas.microsoft.com/office/drawing/2014/main" id="{39F4E750-A1FD-B660-66CD-8DF4DFCA13CB}"/>
                </a:ext>
              </a:extLst>
            </p:cNvPr>
            <p:cNvSpPr txBox="1"/>
            <p:nvPr/>
          </p:nvSpPr>
          <p:spPr>
            <a:xfrm>
              <a:off x="-8956" y="3935225"/>
              <a:ext cx="1334039" cy="461665"/>
            </a:xfrm>
            <a:prstGeom prst="rect">
              <a:avLst/>
            </a:prstGeom>
            <a:noFill/>
          </p:spPr>
          <p:txBody>
            <a:bodyPr wrap="square" rtlCol="0">
              <a:spAutoFit/>
            </a:bodyPr>
            <a:lstStyle/>
            <a:p>
              <a:pPr algn="ctr"/>
              <a:r>
                <a:rPr lang="es-CO" sz="800" dirty="0"/>
                <a:t>CORE: ACTOS ADMINISTRATIVOS DE</a:t>
              </a:r>
            </a:p>
            <a:p>
              <a:pPr algn="ctr"/>
              <a:r>
                <a:rPr lang="es-CO" sz="800" dirty="0"/>
                <a:t>ESTRUCTURA</a:t>
              </a:r>
            </a:p>
          </p:txBody>
        </p:sp>
        <p:sp>
          <p:nvSpPr>
            <p:cNvPr id="159" name="Cerrar llave 158">
              <a:extLst>
                <a:ext uri="{FF2B5EF4-FFF2-40B4-BE49-F238E27FC236}">
                  <a16:creationId xmlns:a16="http://schemas.microsoft.com/office/drawing/2014/main" id="{B33B7B01-8A0E-90F3-DF97-5EADD2892FB5}"/>
                </a:ext>
              </a:extLst>
            </p:cNvPr>
            <p:cNvSpPr/>
            <p:nvPr/>
          </p:nvSpPr>
          <p:spPr>
            <a:xfrm>
              <a:off x="1099457" y="3825032"/>
              <a:ext cx="259100" cy="711004"/>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grpSp>
      <p:sp>
        <p:nvSpPr>
          <p:cNvPr id="155" name="Rectángulo 154">
            <a:extLst>
              <a:ext uri="{FF2B5EF4-FFF2-40B4-BE49-F238E27FC236}">
                <a16:creationId xmlns:a16="http://schemas.microsoft.com/office/drawing/2014/main" id="{6FA22D7F-AC02-1891-D77F-0000EFA49BB7}"/>
              </a:ext>
            </a:extLst>
          </p:cNvPr>
          <p:cNvSpPr/>
          <p:nvPr/>
        </p:nvSpPr>
        <p:spPr>
          <a:xfrm>
            <a:off x="106788" y="2699071"/>
            <a:ext cx="4624856" cy="306318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Rectángulo: esquinas redondeadas 1">
            <a:extLst>
              <a:ext uri="{FF2B5EF4-FFF2-40B4-BE49-F238E27FC236}">
                <a16:creationId xmlns:a16="http://schemas.microsoft.com/office/drawing/2014/main" id="{AB52F2A0-F70B-2C6E-6292-5805AD8C508E}"/>
              </a:ext>
            </a:extLst>
          </p:cNvPr>
          <p:cNvSpPr/>
          <p:nvPr/>
        </p:nvSpPr>
        <p:spPr>
          <a:xfrm>
            <a:off x="1216550" y="118535"/>
            <a:ext cx="8838888"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3. ANÁLISIS DE LA ESTRUCTURA ACTUAL DE LA SDDE</a:t>
            </a:r>
          </a:p>
        </p:txBody>
      </p:sp>
      <p:pic>
        <p:nvPicPr>
          <p:cNvPr id="3" name="Imagen 2" descr="Texto&#10;&#10;El contenido generado por IA puede ser incorrecto.">
            <a:extLst>
              <a:ext uri="{FF2B5EF4-FFF2-40B4-BE49-F238E27FC236}">
                <a16:creationId xmlns:a16="http://schemas.microsoft.com/office/drawing/2014/main" id="{09F1C623-2E37-74F5-0704-3AC408C3E80D}"/>
              </a:ext>
            </a:extLst>
          </p:cNvPr>
          <p:cNvPicPr>
            <a:picLocks noChangeAspect="1"/>
          </p:cNvPicPr>
          <p:nvPr/>
        </p:nvPicPr>
        <p:blipFill>
          <a:blip r:embed="rId4"/>
          <a:stretch>
            <a:fillRect/>
          </a:stretch>
        </p:blipFill>
        <p:spPr>
          <a:xfrm>
            <a:off x="10326757" y="70336"/>
            <a:ext cx="1794008" cy="588199"/>
          </a:xfrm>
          <a:prstGeom prst="rect">
            <a:avLst/>
          </a:prstGeom>
        </p:spPr>
      </p:pic>
    </p:spTree>
    <p:extLst>
      <p:ext uri="{BB962C8B-B14F-4D97-AF65-F5344CB8AC3E}">
        <p14:creationId xmlns:p14="http://schemas.microsoft.com/office/powerpoint/2010/main" val="41807936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70170-33C3-DCBE-BF4C-140C7BF5C22C}"/>
            </a:ext>
          </a:extLst>
        </p:cNvPr>
        <p:cNvGrpSpPr/>
        <p:nvPr/>
      </p:nvGrpSpPr>
      <p:grpSpPr>
        <a:xfrm>
          <a:off x="0" y="0"/>
          <a:ext cx="0" cy="0"/>
          <a:chOff x="0" y="0"/>
          <a:chExt cx="0" cy="0"/>
        </a:xfrm>
      </p:grpSpPr>
      <p:grpSp>
        <p:nvGrpSpPr>
          <p:cNvPr id="3" name="Grupo 2">
            <a:extLst>
              <a:ext uri="{FF2B5EF4-FFF2-40B4-BE49-F238E27FC236}">
                <a16:creationId xmlns:a16="http://schemas.microsoft.com/office/drawing/2014/main" id="{CA571E3C-9D88-0C19-51A4-DB70EF326DD0}"/>
              </a:ext>
            </a:extLst>
          </p:cNvPr>
          <p:cNvGrpSpPr/>
          <p:nvPr/>
        </p:nvGrpSpPr>
        <p:grpSpPr>
          <a:xfrm>
            <a:off x="256010" y="1229375"/>
            <a:ext cx="1428780" cy="1196663"/>
            <a:chOff x="497991" y="468850"/>
            <a:chExt cx="1428780" cy="1196663"/>
          </a:xfrm>
        </p:grpSpPr>
        <p:sp>
          <p:nvSpPr>
            <p:cNvPr id="9" name="Rectángulo: esquinas redondeadas 8">
              <a:extLst>
                <a:ext uri="{FF2B5EF4-FFF2-40B4-BE49-F238E27FC236}">
                  <a16:creationId xmlns:a16="http://schemas.microsoft.com/office/drawing/2014/main" id="{7D011B2E-89A5-D93D-5B8F-D344F3F18D76}"/>
                </a:ext>
              </a:extLst>
            </p:cNvPr>
            <p:cNvSpPr/>
            <p:nvPr/>
          </p:nvSpPr>
          <p:spPr>
            <a:xfrm>
              <a:off x="497991" y="468850"/>
              <a:ext cx="1428780" cy="1196663"/>
            </a:xfrm>
            <a:prstGeom prst="round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Rectángulo: esquinas redondeadas 9">
              <a:extLst>
                <a:ext uri="{FF2B5EF4-FFF2-40B4-BE49-F238E27FC236}">
                  <a16:creationId xmlns:a16="http://schemas.microsoft.com/office/drawing/2014/main" id="{E52F13DF-1188-D95E-3D38-450C94D8FB84}"/>
                </a:ext>
              </a:extLst>
            </p:cNvPr>
            <p:cNvSpPr/>
            <p:nvPr/>
          </p:nvSpPr>
          <p:spPr>
            <a:xfrm>
              <a:off x="587829" y="555171"/>
              <a:ext cx="1222552" cy="1012372"/>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4" name="Grupo 3">
            <a:extLst>
              <a:ext uri="{FF2B5EF4-FFF2-40B4-BE49-F238E27FC236}">
                <a16:creationId xmlns:a16="http://schemas.microsoft.com/office/drawing/2014/main" id="{B9E2DD9F-D6D7-7F63-B3A5-53E123B17476}"/>
              </a:ext>
            </a:extLst>
          </p:cNvPr>
          <p:cNvGrpSpPr/>
          <p:nvPr/>
        </p:nvGrpSpPr>
        <p:grpSpPr>
          <a:xfrm>
            <a:off x="1774627" y="1778811"/>
            <a:ext cx="4516087" cy="458703"/>
            <a:chOff x="2008446" y="717564"/>
            <a:chExt cx="5178849" cy="458703"/>
          </a:xfrm>
        </p:grpSpPr>
        <p:sp>
          <p:nvSpPr>
            <p:cNvPr id="7" name="Rectángulo: esquinas redondeadas 6">
              <a:extLst>
                <a:ext uri="{FF2B5EF4-FFF2-40B4-BE49-F238E27FC236}">
                  <a16:creationId xmlns:a16="http://schemas.microsoft.com/office/drawing/2014/main" id="{2DFA7116-F455-9770-9248-21300C2A049E}"/>
                </a:ext>
              </a:extLst>
            </p:cNvPr>
            <p:cNvSpPr/>
            <p:nvPr/>
          </p:nvSpPr>
          <p:spPr>
            <a:xfrm>
              <a:off x="2008447" y="907835"/>
              <a:ext cx="4917592" cy="268432"/>
            </a:xfrm>
            <a:prstGeom prst="roundRect">
              <a:avLst/>
            </a:prstGeom>
            <a:no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6A95911E-638C-7D12-6599-2069DAE89CB0}"/>
                </a:ext>
              </a:extLst>
            </p:cNvPr>
            <p:cNvSpPr/>
            <p:nvPr/>
          </p:nvSpPr>
          <p:spPr>
            <a:xfrm>
              <a:off x="2008446" y="717564"/>
              <a:ext cx="5178849" cy="34964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5" name="CuadroTexto 4">
            <a:extLst>
              <a:ext uri="{FF2B5EF4-FFF2-40B4-BE49-F238E27FC236}">
                <a16:creationId xmlns:a16="http://schemas.microsoft.com/office/drawing/2014/main" id="{BB2215A3-C777-4886-55C8-7947A7D7334C}"/>
              </a:ext>
            </a:extLst>
          </p:cNvPr>
          <p:cNvSpPr txBox="1"/>
          <p:nvPr/>
        </p:nvSpPr>
        <p:spPr>
          <a:xfrm>
            <a:off x="1860936" y="1931519"/>
            <a:ext cx="4288264" cy="349643"/>
          </a:xfrm>
          <a:prstGeom prst="rect">
            <a:avLst/>
          </a:prstGeom>
          <a:noFill/>
        </p:spPr>
        <p:txBody>
          <a:bodyPr wrap="square" rtlCol="0">
            <a:spAutoFit/>
          </a:bodyPr>
          <a:lstStyle/>
          <a:p>
            <a:r>
              <a:rPr lang="es-CO" sz="1600" b="1" dirty="0">
                <a:solidFill>
                  <a:schemeClr val="tx2">
                    <a:lumMod val="90000"/>
                    <a:lumOff val="10000"/>
                  </a:schemeClr>
                </a:solidFill>
                <a:effectLst>
                  <a:outerShdw blurRad="38100" dist="38100" dir="2700000" algn="tl">
                    <a:srgbClr val="000000">
                      <a:alpha val="43137"/>
                    </a:srgbClr>
                  </a:outerShdw>
                </a:effectLst>
              </a:rPr>
              <a:t>TRAMOS DE CONTROL DE LA ESTRUCTURA</a:t>
            </a:r>
          </a:p>
        </p:txBody>
      </p:sp>
      <p:grpSp>
        <p:nvGrpSpPr>
          <p:cNvPr id="11" name="Google Shape;12869;p65">
            <a:extLst>
              <a:ext uri="{FF2B5EF4-FFF2-40B4-BE49-F238E27FC236}">
                <a16:creationId xmlns:a16="http://schemas.microsoft.com/office/drawing/2014/main" id="{09E09F3C-C51A-809F-B7F5-C6D5E83B8309}"/>
              </a:ext>
            </a:extLst>
          </p:cNvPr>
          <p:cNvGrpSpPr/>
          <p:nvPr/>
        </p:nvGrpSpPr>
        <p:grpSpPr>
          <a:xfrm>
            <a:off x="590510" y="1426791"/>
            <a:ext cx="651927" cy="704039"/>
            <a:chOff x="3712952" y="1970604"/>
            <a:chExt cx="354363" cy="354395"/>
          </a:xfrm>
          <a:solidFill>
            <a:schemeClr val="bg1"/>
          </a:solidFill>
        </p:grpSpPr>
        <p:sp>
          <p:nvSpPr>
            <p:cNvPr id="12" name="Google Shape;12870;p65">
              <a:extLst>
                <a:ext uri="{FF2B5EF4-FFF2-40B4-BE49-F238E27FC236}">
                  <a16:creationId xmlns:a16="http://schemas.microsoft.com/office/drawing/2014/main" id="{159D7940-A164-B11A-4A0F-86494383D519}"/>
                </a:ext>
              </a:extLst>
            </p:cNvPr>
            <p:cNvSpPr/>
            <p:nvPr/>
          </p:nvSpPr>
          <p:spPr>
            <a:xfrm>
              <a:off x="3868314" y="2281360"/>
              <a:ext cx="43639" cy="43639"/>
            </a:xfrm>
            <a:custGeom>
              <a:avLst/>
              <a:gdLst/>
              <a:ahLst/>
              <a:cxnLst/>
              <a:rect l="l" t="t" r="r" b="b"/>
              <a:pathLst>
                <a:path w="1371" h="1371" extrusionOk="0">
                  <a:moveTo>
                    <a:pt x="692" y="334"/>
                  </a:moveTo>
                  <a:cubicBezTo>
                    <a:pt x="882" y="334"/>
                    <a:pt x="1049" y="489"/>
                    <a:pt x="1049" y="691"/>
                  </a:cubicBezTo>
                  <a:cubicBezTo>
                    <a:pt x="1049" y="882"/>
                    <a:pt x="894" y="1049"/>
                    <a:pt x="692" y="1049"/>
                  </a:cubicBezTo>
                  <a:cubicBezTo>
                    <a:pt x="501" y="1049"/>
                    <a:pt x="334" y="882"/>
                    <a:pt x="334" y="691"/>
                  </a:cubicBezTo>
                  <a:cubicBezTo>
                    <a:pt x="334" y="489"/>
                    <a:pt x="501" y="334"/>
                    <a:pt x="692" y="334"/>
                  </a:cubicBezTo>
                  <a:close/>
                  <a:moveTo>
                    <a:pt x="692" y="1"/>
                  </a:moveTo>
                  <a:cubicBezTo>
                    <a:pt x="322" y="1"/>
                    <a:pt x="1" y="310"/>
                    <a:pt x="1" y="691"/>
                  </a:cubicBezTo>
                  <a:cubicBezTo>
                    <a:pt x="1" y="1060"/>
                    <a:pt x="322" y="1370"/>
                    <a:pt x="692" y="1370"/>
                  </a:cubicBezTo>
                  <a:cubicBezTo>
                    <a:pt x="1061" y="1370"/>
                    <a:pt x="1370" y="1060"/>
                    <a:pt x="1370" y="691"/>
                  </a:cubicBezTo>
                  <a:cubicBezTo>
                    <a:pt x="1370" y="310"/>
                    <a:pt x="1073" y="1"/>
                    <a:pt x="69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12871;p65">
              <a:extLst>
                <a:ext uri="{FF2B5EF4-FFF2-40B4-BE49-F238E27FC236}">
                  <a16:creationId xmlns:a16="http://schemas.microsoft.com/office/drawing/2014/main" id="{ADB8B63A-C330-B7E3-F5E5-B134837B265A}"/>
                </a:ext>
              </a:extLst>
            </p:cNvPr>
            <p:cNvSpPr/>
            <p:nvPr/>
          </p:nvSpPr>
          <p:spPr>
            <a:xfrm>
              <a:off x="3940346" y="2120300"/>
              <a:ext cx="54970" cy="55002"/>
            </a:xfrm>
            <a:custGeom>
              <a:avLst/>
              <a:gdLst/>
              <a:ahLst/>
              <a:cxnLst/>
              <a:rect l="l" t="t" r="r" b="b"/>
              <a:pathLst>
                <a:path w="1727" h="1728" extrusionOk="0">
                  <a:moveTo>
                    <a:pt x="869" y="322"/>
                  </a:moveTo>
                  <a:cubicBezTo>
                    <a:pt x="1167" y="322"/>
                    <a:pt x="1405" y="572"/>
                    <a:pt x="1405" y="870"/>
                  </a:cubicBezTo>
                  <a:cubicBezTo>
                    <a:pt x="1405" y="1167"/>
                    <a:pt x="1167" y="1406"/>
                    <a:pt x="869" y="1406"/>
                  </a:cubicBezTo>
                  <a:cubicBezTo>
                    <a:pt x="572" y="1406"/>
                    <a:pt x="334" y="1167"/>
                    <a:pt x="334" y="870"/>
                  </a:cubicBezTo>
                  <a:cubicBezTo>
                    <a:pt x="334" y="572"/>
                    <a:pt x="572" y="322"/>
                    <a:pt x="869" y="322"/>
                  </a:cubicBezTo>
                  <a:close/>
                  <a:moveTo>
                    <a:pt x="869" y="1"/>
                  </a:moveTo>
                  <a:cubicBezTo>
                    <a:pt x="393" y="1"/>
                    <a:pt x="0" y="394"/>
                    <a:pt x="0" y="870"/>
                  </a:cubicBezTo>
                  <a:cubicBezTo>
                    <a:pt x="0" y="1346"/>
                    <a:pt x="393" y="1727"/>
                    <a:pt x="869" y="1727"/>
                  </a:cubicBezTo>
                  <a:cubicBezTo>
                    <a:pt x="1346" y="1727"/>
                    <a:pt x="1727" y="1346"/>
                    <a:pt x="1727" y="870"/>
                  </a:cubicBezTo>
                  <a:cubicBezTo>
                    <a:pt x="1727" y="394"/>
                    <a:pt x="1346" y="1"/>
                    <a:pt x="86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12872;p65">
              <a:extLst>
                <a:ext uri="{FF2B5EF4-FFF2-40B4-BE49-F238E27FC236}">
                  <a16:creationId xmlns:a16="http://schemas.microsoft.com/office/drawing/2014/main" id="{35212C8B-C6D2-ACFF-97F5-CA51543CA455}"/>
                </a:ext>
              </a:extLst>
            </p:cNvPr>
            <p:cNvSpPr/>
            <p:nvPr/>
          </p:nvSpPr>
          <p:spPr>
            <a:xfrm>
              <a:off x="3784952" y="2120300"/>
              <a:ext cx="54970" cy="55002"/>
            </a:xfrm>
            <a:custGeom>
              <a:avLst/>
              <a:gdLst/>
              <a:ahLst/>
              <a:cxnLst/>
              <a:rect l="l" t="t" r="r" b="b"/>
              <a:pathLst>
                <a:path w="1727" h="1728" extrusionOk="0">
                  <a:moveTo>
                    <a:pt x="870" y="322"/>
                  </a:moveTo>
                  <a:cubicBezTo>
                    <a:pt x="1167" y="322"/>
                    <a:pt x="1406" y="572"/>
                    <a:pt x="1406" y="870"/>
                  </a:cubicBezTo>
                  <a:cubicBezTo>
                    <a:pt x="1406" y="1167"/>
                    <a:pt x="1167" y="1406"/>
                    <a:pt x="870" y="1406"/>
                  </a:cubicBezTo>
                  <a:cubicBezTo>
                    <a:pt x="572" y="1406"/>
                    <a:pt x="334" y="1167"/>
                    <a:pt x="334" y="870"/>
                  </a:cubicBezTo>
                  <a:cubicBezTo>
                    <a:pt x="334" y="572"/>
                    <a:pt x="572" y="322"/>
                    <a:pt x="870" y="322"/>
                  </a:cubicBezTo>
                  <a:close/>
                  <a:moveTo>
                    <a:pt x="870" y="1"/>
                  </a:moveTo>
                  <a:cubicBezTo>
                    <a:pt x="394" y="1"/>
                    <a:pt x="1" y="394"/>
                    <a:pt x="1" y="870"/>
                  </a:cubicBezTo>
                  <a:cubicBezTo>
                    <a:pt x="1" y="1346"/>
                    <a:pt x="394" y="1727"/>
                    <a:pt x="870" y="1727"/>
                  </a:cubicBezTo>
                  <a:cubicBezTo>
                    <a:pt x="1346" y="1727"/>
                    <a:pt x="1727" y="1346"/>
                    <a:pt x="1727" y="870"/>
                  </a:cubicBezTo>
                  <a:cubicBezTo>
                    <a:pt x="1727" y="394"/>
                    <a:pt x="1346" y="1"/>
                    <a:pt x="8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12873;p65">
              <a:extLst>
                <a:ext uri="{FF2B5EF4-FFF2-40B4-BE49-F238E27FC236}">
                  <a16:creationId xmlns:a16="http://schemas.microsoft.com/office/drawing/2014/main" id="{8E5D9E45-E1B1-025B-A7E3-3D81B014AC8B}"/>
                </a:ext>
              </a:extLst>
            </p:cNvPr>
            <p:cNvSpPr/>
            <p:nvPr/>
          </p:nvSpPr>
          <p:spPr>
            <a:xfrm>
              <a:off x="3712952" y="2281360"/>
              <a:ext cx="44371" cy="43639"/>
            </a:xfrm>
            <a:custGeom>
              <a:avLst/>
              <a:gdLst/>
              <a:ahLst/>
              <a:cxnLst/>
              <a:rect l="l" t="t" r="r" b="b"/>
              <a:pathLst>
                <a:path w="1394" h="1371" extrusionOk="0">
                  <a:moveTo>
                    <a:pt x="691" y="334"/>
                  </a:moveTo>
                  <a:cubicBezTo>
                    <a:pt x="881" y="334"/>
                    <a:pt x="1048" y="489"/>
                    <a:pt x="1048" y="691"/>
                  </a:cubicBezTo>
                  <a:cubicBezTo>
                    <a:pt x="1048" y="882"/>
                    <a:pt x="893" y="1049"/>
                    <a:pt x="691" y="1049"/>
                  </a:cubicBezTo>
                  <a:cubicBezTo>
                    <a:pt x="500" y="1049"/>
                    <a:pt x="334" y="882"/>
                    <a:pt x="334" y="691"/>
                  </a:cubicBezTo>
                  <a:cubicBezTo>
                    <a:pt x="334" y="489"/>
                    <a:pt x="500" y="334"/>
                    <a:pt x="691" y="334"/>
                  </a:cubicBezTo>
                  <a:close/>
                  <a:moveTo>
                    <a:pt x="691" y="1"/>
                  </a:moveTo>
                  <a:cubicBezTo>
                    <a:pt x="322" y="1"/>
                    <a:pt x="0" y="310"/>
                    <a:pt x="0" y="691"/>
                  </a:cubicBezTo>
                  <a:cubicBezTo>
                    <a:pt x="0" y="1060"/>
                    <a:pt x="322" y="1370"/>
                    <a:pt x="691" y="1370"/>
                  </a:cubicBezTo>
                  <a:cubicBezTo>
                    <a:pt x="1060" y="1370"/>
                    <a:pt x="1370" y="1060"/>
                    <a:pt x="1370" y="691"/>
                  </a:cubicBezTo>
                  <a:cubicBezTo>
                    <a:pt x="1393" y="310"/>
                    <a:pt x="1072" y="1"/>
                    <a:pt x="69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12874;p65">
              <a:extLst>
                <a:ext uri="{FF2B5EF4-FFF2-40B4-BE49-F238E27FC236}">
                  <a16:creationId xmlns:a16="http://schemas.microsoft.com/office/drawing/2014/main" id="{CADFA8C0-99A0-3C25-8D10-C1CECC9C74C5}"/>
                </a:ext>
              </a:extLst>
            </p:cNvPr>
            <p:cNvSpPr/>
            <p:nvPr/>
          </p:nvSpPr>
          <p:spPr>
            <a:xfrm>
              <a:off x="4023708" y="2281360"/>
              <a:ext cx="43607" cy="43639"/>
            </a:xfrm>
            <a:custGeom>
              <a:avLst/>
              <a:gdLst/>
              <a:ahLst/>
              <a:cxnLst/>
              <a:rect l="l" t="t" r="r" b="b"/>
              <a:pathLst>
                <a:path w="1370" h="1371" extrusionOk="0">
                  <a:moveTo>
                    <a:pt x="691" y="334"/>
                  </a:moveTo>
                  <a:cubicBezTo>
                    <a:pt x="882" y="334"/>
                    <a:pt x="1048" y="489"/>
                    <a:pt x="1048" y="691"/>
                  </a:cubicBezTo>
                  <a:cubicBezTo>
                    <a:pt x="1048" y="882"/>
                    <a:pt x="882" y="1049"/>
                    <a:pt x="691" y="1049"/>
                  </a:cubicBezTo>
                  <a:cubicBezTo>
                    <a:pt x="501" y="1049"/>
                    <a:pt x="334" y="882"/>
                    <a:pt x="334" y="691"/>
                  </a:cubicBezTo>
                  <a:cubicBezTo>
                    <a:pt x="334" y="489"/>
                    <a:pt x="501" y="334"/>
                    <a:pt x="691" y="334"/>
                  </a:cubicBezTo>
                  <a:close/>
                  <a:moveTo>
                    <a:pt x="691" y="1"/>
                  </a:moveTo>
                  <a:cubicBezTo>
                    <a:pt x="322" y="1"/>
                    <a:pt x="1" y="310"/>
                    <a:pt x="1" y="691"/>
                  </a:cubicBezTo>
                  <a:cubicBezTo>
                    <a:pt x="1" y="1060"/>
                    <a:pt x="322" y="1370"/>
                    <a:pt x="691" y="1370"/>
                  </a:cubicBezTo>
                  <a:cubicBezTo>
                    <a:pt x="1060" y="1370"/>
                    <a:pt x="1370" y="1060"/>
                    <a:pt x="1370" y="691"/>
                  </a:cubicBezTo>
                  <a:cubicBezTo>
                    <a:pt x="1370" y="310"/>
                    <a:pt x="1060" y="1"/>
                    <a:pt x="69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12875;p65">
              <a:extLst>
                <a:ext uri="{FF2B5EF4-FFF2-40B4-BE49-F238E27FC236}">
                  <a16:creationId xmlns:a16="http://schemas.microsoft.com/office/drawing/2014/main" id="{43A5B87E-BE05-23FB-7E1A-24AFC2D8BED1}"/>
                </a:ext>
              </a:extLst>
            </p:cNvPr>
            <p:cNvSpPr/>
            <p:nvPr/>
          </p:nvSpPr>
          <p:spPr>
            <a:xfrm>
              <a:off x="3852049" y="1970604"/>
              <a:ext cx="76583" cy="76965"/>
            </a:xfrm>
            <a:custGeom>
              <a:avLst/>
              <a:gdLst/>
              <a:ahLst/>
              <a:cxnLst/>
              <a:rect l="l" t="t" r="r" b="b"/>
              <a:pathLst>
                <a:path w="2406" h="2418" extrusionOk="0">
                  <a:moveTo>
                    <a:pt x="1203" y="346"/>
                  </a:moveTo>
                  <a:cubicBezTo>
                    <a:pt x="1679" y="346"/>
                    <a:pt x="2084" y="751"/>
                    <a:pt x="2084" y="1227"/>
                  </a:cubicBezTo>
                  <a:cubicBezTo>
                    <a:pt x="2084" y="1703"/>
                    <a:pt x="1691" y="2096"/>
                    <a:pt x="1203" y="2096"/>
                  </a:cubicBezTo>
                  <a:cubicBezTo>
                    <a:pt x="714" y="2096"/>
                    <a:pt x="321" y="1703"/>
                    <a:pt x="321" y="1227"/>
                  </a:cubicBezTo>
                  <a:cubicBezTo>
                    <a:pt x="321" y="727"/>
                    <a:pt x="726" y="346"/>
                    <a:pt x="1203" y="346"/>
                  </a:cubicBezTo>
                  <a:close/>
                  <a:moveTo>
                    <a:pt x="1203" y="1"/>
                  </a:moveTo>
                  <a:cubicBezTo>
                    <a:pt x="536" y="1"/>
                    <a:pt x="0" y="536"/>
                    <a:pt x="0" y="1203"/>
                  </a:cubicBezTo>
                  <a:cubicBezTo>
                    <a:pt x="0" y="1882"/>
                    <a:pt x="536" y="2418"/>
                    <a:pt x="1203" y="2418"/>
                  </a:cubicBezTo>
                  <a:cubicBezTo>
                    <a:pt x="1869" y="2418"/>
                    <a:pt x="2405" y="1882"/>
                    <a:pt x="2405" y="1203"/>
                  </a:cubicBezTo>
                  <a:cubicBezTo>
                    <a:pt x="2405" y="548"/>
                    <a:pt x="1869" y="1"/>
                    <a:pt x="12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12876;p65">
              <a:extLst>
                <a:ext uri="{FF2B5EF4-FFF2-40B4-BE49-F238E27FC236}">
                  <a16:creationId xmlns:a16="http://schemas.microsoft.com/office/drawing/2014/main" id="{E1E03AE4-71BD-04B3-0E2E-3CDDC4BF208A}"/>
                </a:ext>
              </a:extLst>
            </p:cNvPr>
            <p:cNvSpPr/>
            <p:nvPr/>
          </p:nvSpPr>
          <p:spPr>
            <a:xfrm>
              <a:off x="3746310" y="2187016"/>
              <a:ext cx="132667" cy="88710"/>
            </a:xfrm>
            <a:custGeom>
              <a:avLst/>
              <a:gdLst/>
              <a:ahLst/>
              <a:cxnLst/>
              <a:rect l="l" t="t" r="r" b="b"/>
              <a:pathLst>
                <a:path w="4168" h="2787" extrusionOk="0">
                  <a:moveTo>
                    <a:pt x="2084" y="0"/>
                  </a:moveTo>
                  <a:cubicBezTo>
                    <a:pt x="1989" y="0"/>
                    <a:pt x="1917" y="84"/>
                    <a:pt x="1917" y="167"/>
                  </a:cubicBezTo>
                  <a:lnTo>
                    <a:pt x="1917" y="1405"/>
                  </a:lnTo>
                  <a:lnTo>
                    <a:pt x="1060" y="1405"/>
                  </a:lnTo>
                  <a:cubicBezTo>
                    <a:pt x="798" y="1405"/>
                    <a:pt x="560" y="1536"/>
                    <a:pt x="441" y="1774"/>
                  </a:cubicBezTo>
                  <a:lnTo>
                    <a:pt x="48" y="2548"/>
                  </a:lnTo>
                  <a:cubicBezTo>
                    <a:pt x="0" y="2620"/>
                    <a:pt x="24" y="2727"/>
                    <a:pt x="119" y="2774"/>
                  </a:cubicBezTo>
                  <a:cubicBezTo>
                    <a:pt x="143" y="2786"/>
                    <a:pt x="155" y="2786"/>
                    <a:pt x="191" y="2786"/>
                  </a:cubicBezTo>
                  <a:cubicBezTo>
                    <a:pt x="250" y="2786"/>
                    <a:pt x="310" y="2762"/>
                    <a:pt x="345" y="2703"/>
                  </a:cubicBezTo>
                  <a:lnTo>
                    <a:pt x="738" y="1929"/>
                  </a:lnTo>
                  <a:cubicBezTo>
                    <a:pt x="798" y="1810"/>
                    <a:pt x="917" y="1727"/>
                    <a:pt x="1060" y="1727"/>
                  </a:cubicBezTo>
                  <a:lnTo>
                    <a:pt x="3096" y="1727"/>
                  </a:lnTo>
                  <a:cubicBezTo>
                    <a:pt x="3227" y="1727"/>
                    <a:pt x="3346" y="1810"/>
                    <a:pt x="3405" y="1929"/>
                  </a:cubicBezTo>
                  <a:lnTo>
                    <a:pt x="3810" y="2703"/>
                  </a:lnTo>
                  <a:cubicBezTo>
                    <a:pt x="3846" y="2756"/>
                    <a:pt x="3902" y="2783"/>
                    <a:pt x="3968" y="2783"/>
                  </a:cubicBezTo>
                  <a:cubicBezTo>
                    <a:pt x="3989" y="2783"/>
                    <a:pt x="4013" y="2780"/>
                    <a:pt x="4036" y="2774"/>
                  </a:cubicBezTo>
                  <a:cubicBezTo>
                    <a:pt x="4132" y="2715"/>
                    <a:pt x="4167" y="2608"/>
                    <a:pt x="4120" y="2536"/>
                  </a:cubicBezTo>
                  <a:lnTo>
                    <a:pt x="3715" y="1762"/>
                  </a:lnTo>
                  <a:cubicBezTo>
                    <a:pt x="3596" y="1536"/>
                    <a:pt x="3358" y="1393"/>
                    <a:pt x="3108" y="1393"/>
                  </a:cubicBezTo>
                  <a:lnTo>
                    <a:pt x="2250" y="1393"/>
                  </a:lnTo>
                  <a:lnTo>
                    <a:pt x="2250" y="167"/>
                  </a:lnTo>
                  <a:cubicBezTo>
                    <a:pt x="2250" y="84"/>
                    <a:pt x="2167" y="0"/>
                    <a:pt x="20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Google Shape;12877;p65">
              <a:extLst>
                <a:ext uri="{FF2B5EF4-FFF2-40B4-BE49-F238E27FC236}">
                  <a16:creationId xmlns:a16="http://schemas.microsoft.com/office/drawing/2014/main" id="{AB682ADC-7F26-1C79-B84E-45D20B834A0C}"/>
                </a:ext>
              </a:extLst>
            </p:cNvPr>
            <p:cNvSpPr/>
            <p:nvPr/>
          </p:nvSpPr>
          <p:spPr>
            <a:xfrm>
              <a:off x="3831583" y="2059664"/>
              <a:ext cx="117485" cy="54748"/>
            </a:xfrm>
            <a:custGeom>
              <a:avLst/>
              <a:gdLst/>
              <a:ahLst/>
              <a:cxnLst/>
              <a:rect l="l" t="t" r="r" b="b"/>
              <a:pathLst>
                <a:path w="3691" h="1720" extrusionOk="0">
                  <a:moveTo>
                    <a:pt x="1846" y="1"/>
                  </a:moveTo>
                  <a:cubicBezTo>
                    <a:pt x="1750" y="1"/>
                    <a:pt x="1679" y="72"/>
                    <a:pt x="1679" y="167"/>
                  </a:cubicBezTo>
                  <a:lnTo>
                    <a:pt x="1679" y="703"/>
                  </a:lnTo>
                  <a:lnTo>
                    <a:pt x="750" y="703"/>
                  </a:lnTo>
                  <a:cubicBezTo>
                    <a:pt x="560" y="703"/>
                    <a:pt x="405" y="810"/>
                    <a:pt x="310" y="965"/>
                  </a:cubicBezTo>
                  <a:lnTo>
                    <a:pt x="48" y="1477"/>
                  </a:lnTo>
                  <a:cubicBezTo>
                    <a:pt x="0" y="1548"/>
                    <a:pt x="24" y="1656"/>
                    <a:pt x="119" y="1703"/>
                  </a:cubicBezTo>
                  <a:cubicBezTo>
                    <a:pt x="140" y="1714"/>
                    <a:pt x="164" y="1719"/>
                    <a:pt x="188" y="1719"/>
                  </a:cubicBezTo>
                  <a:cubicBezTo>
                    <a:pt x="248" y="1719"/>
                    <a:pt x="312" y="1687"/>
                    <a:pt x="345" y="1620"/>
                  </a:cubicBezTo>
                  <a:lnTo>
                    <a:pt x="607" y="1120"/>
                  </a:lnTo>
                  <a:cubicBezTo>
                    <a:pt x="643" y="1060"/>
                    <a:pt x="703" y="1013"/>
                    <a:pt x="774" y="1013"/>
                  </a:cubicBezTo>
                  <a:lnTo>
                    <a:pt x="2929" y="1013"/>
                  </a:lnTo>
                  <a:cubicBezTo>
                    <a:pt x="3000" y="1013"/>
                    <a:pt x="3060" y="1060"/>
                    <a:pt x="3096" y="1120"/>
                  </a:cubicBezTo>
                  <a:lnTo>
                    <a:pt x="3358" y="1620"/>
                  </a:lnTo>
                  <a:cubicBezTo>
                    <a:pt x="3393" y="1679"/>
                    <a:pt x="3453" y="1715"/>
                    <a:pt x="3512" y="1715"/>
                  </a:cubicBezTo>
                  <a:cubicBezTo>
                    <a:pt x="3536" y="1715"/>
                    <a:pt x="3548" y="1715"/>
                    <a:pt x="3584" y="1703"/>
                  </a:cubicBezTo>
                  <a:cubicBezTo>
                    <a:pt x="3655" y="1656"/>
                    <a:pt x="3691" y="1548"/>
                    <a:pt x="3643" y="1477"/>
                  </a:cubicBezTo>
                  <a:lnTo>
                    <a:pt x="3381" y="965"/>
                  </a:lnTo>
                  <a:cubicBezTo>
                    <a:pt x="3286" y="810"/>
                    <a:pt x="3108" y="703"/>
                    <a:pt x="2929" y="703"/>
                  </a:cubicBezTo>
                  <a:lnTo>
                    <a:pt x="2012" y="703"/>
                  </a:lnTo>
                  <a:lnTo>
                    <a:pt x="2012" y="167"/>
                  </a:lnTo>
                  <a:cubicBezTo>
                    <a:pt x="2012" y="72"/>
                    <a:pt x="1929" y="1"/>
                    <a:pt x="18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12878;p65">
              <a:extLst>
                <a:ext uri="{FF2B5EF4-FFF2-40B4-BE49-F238E27FC236}">
                  <a16:creationId xmlns:a16="http://schemas.microsoft.com/office/drawing/2014/main" id="{F508464A-2F23-41EA-CFC7-AC105B6AAF9F}"/>
                </a:ext>
              </a:extLst>
            </p:cNvPr>
            <p:cNvSpPr/>
            <p:nvPr/>
          </p:nvSpPr>
          <p:spPr>
            <a:xfrm>
              <a:off x="3901672" y="2187016"/>
              <a:ext cx="132285" cy="88997"/>
            </a:xfrm>
            <a:custGeom>
              <a:avLst/>
              <a:gdLst/>
              <a:ahLst/>
              <a:cxnLst/>
              <a:rect l="l" t="t" r="r" b="b"/>
              <a:pathLst>
                <a:path w="4156" h="2796" extrusionOk="0">
                  <a:moveTo>
                    <a:pt x="2084" y="0"/>
                  </a:moveTo>
                  <a:cubicBezTo>
                    <a:pt x="1989" y="0"/>
                    <a:pt x="1918" y="84"/>
                    <a:pt x="1918" y="167"/>
                  </a:cubicBezTo>
                  <a:lnTo>
                    <a:pt x="1918" y="1405"/>
                  </a:lnTo>
                  <a:lnTo>
                    <a:pt x="1060" y="1405"/>
                  </a:lnTo>
                  <a:cubicBezTo>
                    <a:pt x="798" y="1405"/>
                    <a:pt x="560" y="1536"/>
                    <a:pt x="441" y="1774"/>
                  </a:cubicBezTo>
                  <a:lnTo>
                    <a:pt x="36" y="2548"/>
                  </a:lnTo>
                  <a:cubicBezTo>
                    <a:pt x="1" y="2620"/>
                    <a:pt x="25" y="2727"/>
                    <a:pt x="120" y="2774"/>
                  </a:cubicBezTo>
                  <a:cubicBezTo>
                    <a:pt x="142" y="2789"/>
                    <a:pt x="167" y="2796"/>
                    <a:pt x="192" y="2796"/>
                  </a:cubicBezTo>
                  <a:cubicBezTo>
                    <a:pt x="250" y="2796"/>
                    <a:pt x="309" y="2761"/>
                    <a:pt x="334" y="2703"/>
                  </a:cubicBezTo>
                  <a:lnTo>
                    <a:pt x="739" y="1929"/>
                  </a:lnTo>
                  <a:cubicBezTo>
                    <a:pt x="798" y="1810"/>
                    <a:pt x="918" y="1727"/>
                    <a:pt x="1060" y="1727"/>
                  </a:cubicBezTo>
                  <a:lnTo>
                    <a:pt x="3096" y="1727"/>
                  </a:lnTo>
                  <a:cubicBezTo>
                    <a:pt x="3227" y="1727"/>
                    <a:pt x="3346" y="1810"/>
                    <a:pt x="3406" y="1929"/>
                  </a:cubicBezTo>
                  <a:lnTo>
                    <a:pt x="3811" y="2703"/>
                  </a:lnTo>
                  <a:cubicBezTo>
                    <a:pt x="3835" y="2762"/>
                    <a:pt x="3894" y="2786"/>
                    <a:pt x="3954" y="2786"/>
                  </a:cubicBezTo>
                  <a:cubicBezTo>
                    <a:pt x="3989" y="2786"/>
                    <a:pt x="4001" y="2786"/>
                    <a:pt x="4037" y="2774"/>
                  </a:cubicBezTo>
                  <a:cubicBezTo>
                    <a:pt x="4120" y="2715"/>
                    <a:pt x="4156" y="2608"/>
                    <a:pt x="4120" y="2536"/>
                  </a:cubicBezTo>
                  <a:lnTo>
                    <a:pt x="3715" y="1762"/>
                  </a:lnTo>
                  <a:cubicBezTo>
                    <a:pt x="3596" y="1536"/>
                    <a:pt x="3358" y="1393"/>
                    <a:pt x="3108" y="1393"/>
                  </a:cubicBezTo>
                  <a:lnTo>
                    <a:pt x="2251" y="1393"/>
                  </a:lnTo>
                  <a:lnTo>
                    <a:pt x="2251" y="167"/>
                  </a:lnTo>
                  <a:cubicBezTo>
                    <a:pt x="2251" y="84"/>
                    <a:pt x="2168" y="0"/>
                    <a:pt x="20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21" name="Grupo 20">
            <a:extLst>
              <a:ext uri="{FF2B5EF4-FFF2-40B4-BE49-F238E27FC236}">
                <a16:creationId xmlns:a16="http://schemas.microsoft.com/office/drawing/2014/main" id="{98ECFBF5-2DA6-6B9D-EEBC-1C33D849DE6E}"/>
              </a:ext>
            </a:extLst>
          </p:cNvPr>
          <p:cNvGrpSpPr/>
          <p:nvPr/>
        </p:nvGrpSpPr>
        <p:grpSpPr>
          <a:xfrm>
            <a:off x="7186331" y="1146323"/>
            <a:ext cx="4822371" cy="1639493"/>
            <a:chOff x="7369629" y="692009"/>
            <a:chExt cx="4822371" cy="1639493"/>
          </a:xfrm>
        </p:grpSpPr>
        <p:sp>
          <p:nvSpPr>
            <p:cNvPr id="22" name="CuadroTexto 21">
              <a:extLst>
                <a:ext uri="{FF2B5EF4-FFF2-40B4-BE49-F238E27FC236}">
                  <a16:creationId xmlns:a16="http://schemas.microsoft.com/office/drawing/2014/main" id="{BE053B54-ACCF-DFAE-F4C9-D38F7C544B1C}"/>
                </a:ext>
              </a:extLst>
            </p:cNvPr>
            <p:cNvSpPr txBox="1"/>
            <p:nvPr/>
          </p:nvSpPr>
          <p:spPr>
            <a:xfrm>
              <a:off x="8481334" y="761842"/>
              <a:ext cx="3710666" cy="1569660"/>
            </a:xfrm>
            <a:prstGeom prst="rect">
              <a:avLst/>
            </a:prstGeom>
            <a:noFill/>
          </p:spPr>
          <p:txBody>
            <a:bodyPr wrap="square">
              <a:spAutoFit/>
            </a:bodyPr>
            <a:lstStyle/>
            <a:p>
              <a:pPr algn="just"/>
              <a:r>
                <a:rPr lang="es-CO" sz="1600" dirty="0"/>
                <a:t>El tramo de control hace referencia a la capacidad de supervisión de un líder dentro de la jerarquía de la organización con base en los flujos de trabajo del área.</a:t>
              </a:r>
            </a:p>
            <a:p>
              <a:pPr algn="just"/>
              <a:endParaRPr lang="es-CO" sz="1600" dirty="0"/>
            </a:p>
          </p:txBody>
        </p:sp>
        <p:sp>
          <p:nvSpPr>
            <p:cNvPr id="23" name="Google Shape;9399;p59">
              <a:extLst>
                <a:ext uri="{FF2B5EF4-FFF2-40B4-BE49-F238E27FC236}">
                  <a16:creationId xmlns:a16="http://schemas.microsoft.com/office/drawing/2014/main" id="{B6301D39-92DB-3A09-F02F-20DD8E4329CB}"/>
                </a:ext>
              </a:extLst>
            </p:cNvPr>
            <p:cNvSpPr/>
            <p:nvPr/>
          </p:nvSpPr>
          <p:spPr>
            <a:xfrm>
              <a:off x="7525344" y="767571"/>
              <a:ext cx="777822" cy="760273"/>
            </a:xfrm>
            <a:custGeom>
              <a:avLst/>
              <a:gdLst/>
              <a:ahLst/>
              <a:cxnLst/>
              <a:rect l="l" t="t" r="r" b="b"/>
              <a:pathLst>
                <a:path w="11216" h="11205" extrusionOk="0">
                  <a:moveTo>
                    <a:pt x="5620" y="0"/>
                  </a:moveTo>
                  <a:cubicBezTo>
                    <a:pt x="4274" y="0"/>
                    <a:pt x="2965" y="488"/>
                    <a:pt x="1953" y="1369"/>
                  </a:cubicBezTo>
                  <a:cubicBezTo>
                    <a:pt x="1881" y="1429"/>
                    <a:pt x="1881" y="1536"/>
                    <a:pt x="1941" y="1608"/>
                  </a:cubicBezTo>
                  <a:cubicBezTo>
                    <a:pt x="1972" y="1645"/>
                    <a:pt x="2016" y="1663"/>
                    <a:pt x="2061" y="1663"/>
                  </a:cubicBezTo>
                  <a:cubicBezTo>
                    <a:pt x="2103" y="1663"/>
                    <a:pt x="2145" y="1648"/>
                    <a:pt x="2179" y="1620"/>
                  </a:cubicBezTo>
                  <a:cubicBezTo>
                    <a:pt x="3131" y="786"/>
                    <a:pt x="4358" y="346"/>
                    <a:pt x="5620" y="346"/>
                  </a:cubicBezTo>
                  <a:cubicBezTo>
                    <a:pt x="7013" y="346"/>
                    <a:pt x="8346" y="893"/>
                    <a:pt x="9335" y="1893"/>
                  </a:cubicBezTo>
                  <a:cubicBezTo>
                    <a:pt x="10335" y="2882"/>
                    <a:pt x="10882" y="4215"/>
                    <a:pt x="10882" y="5608"/>
                  </a:cubicBezTo>
                  <a:cubicBezTo>
                    <a:pt x="10882" y="7013"/>
                    <a:pt x="10335" y="8335"/>
                    <a:pt x="9335" y="9335"/>
                  </a:cubicBezTo>
                  <a:cubicBezTo>
                    <a:pt x="8346" y="10323"/>
                    <a:pt x="7013" y="10883"/>
                    <a:pt x="5620" y="10883"/>
                  </a:cubicBezTo>
                  <a:cubicBezTo>
                    <a:pt x="4215" y="10883"/>
                    <a:pt x="2893" y="10323"/>
                    <a:pt x="1893" y="9335"/>
                  </a:cubicBezTo>
                  <a:cubicBezTo>
                    <a:pt x="893" y="8335"/>
                    <a:pt x="345" y="7013"/>
                    <a:pt x="345" y="5608"/>
                  </a:cubicBezTo>
                  <a:cubicBezTo>
                    <a:pt x="345" y="4298"/>
                    <a:pt x="822" y="3048"/>
                    <a:pt x="1703" y="2084"/>
                  </a:cubicBezTo>
                  <a:cubicBezTo>
                    <a:pt x="1762" y="2012"/>
                    <a:pt x="1762" y="1905"/>
                    <a:pt x="1691" y="1846"/>
                  </a:cubicBezTo>
                  <a:cubicBezTo>
                    <a:pt x="1657" y="1817"/>
                    <a:pt x="1614" y="1802"/>
                    <a:pt x="1573" y="1802"/>
                  </a:cubicBezTo>
                  <a:cubicBezTo>
                    <a:pt x="1528" y="1802"/>
                    <a:pt x="1484" y="1820"/>
                    <a:pt x="1453" y="1858"/>
                  </a:cubicBezTo>
                  <a:cubicBezTo>
                    <a:pt x="512" y="2882"/>
                    <a:pt x="0" y="4227"/>
                    <a:pt x="0" y="5608"/>
                  </a:cubicBezTo>
                  <a:cubicBezTo>
                    <a:pt x="0" y="7096"/>
                    <a:pt x="583" y="8513"/>
                    <a:pt x="1643" y="9573"/>
                  </a:cubicBezTo>
                  <a:cubicBezTo>
                    <a:pt x="2703" y="10621"/>
                    <a:pt x="4096" y="11204"/>
                    <a:pt x="5608" y="11204"/>
                  </a:cubicBezTo>
                  <a:cubicBezTo>
                    <a:pt x="7108" y="11204"/>
                    <a:pt x="8501" y="10621"/>
                    <a:pt x="9561" y="9573"/>
                  </a:cubicBezTo>
                  <a:cubicBezTo>
                    <a:pt x="10620" y="8513"/>
                    <a:pt x="11204" y="7108"/>
                    <a:pt x="11204" y="5608"/>
                  </a:cubicBezTo>
                  <a:cubicBezTo>
                    <a:pt x="11216" y="4096"/>
                    <a:pt x="10632" y="2691"/>
                    <a:pt x="9573" y="1631"/>
                  </a:cubicBezTo>
                  <a:cubicBezTo>
                    <a:pt x="8525" y="572"/>
                    <a:pt x="7120" y="0"/>
                    <a:pt x="562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Rectángulo 23">
              <a:extLst>
                <a:ext uri="{FF2B5EF4-FFF2-40B4-BE49-F238E27FC236}">
                  <a16:creationId xmlns:a16="http://schemas.microsoft.com/office/drawing/2014/main" id="{85658D14-9996-DAF9-90AD-A4FA7C57BD16}"/>
                </a:ext>
              </a:extLst>
            </p:cNvPr>
            <p:cNvSpPr/>
            <p:nvPr/>
          </p:nvSpPr>
          <p:spPr>
            <a:xfrm>
              <a:off x="7369629" y="692009"/>
              <a:ext cx="4822371" cy="1409762"/>
            </a:xfrm>
            <a:prstGeom prst="rect">
              <a:avLst/>
            </a:prstGeom>
            <a:no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25" name="Google Shape;12837;p65">
            <a:extLst>
              <a:ext uri="{FF2B5EF4-FFF2-40B4-BE49-F238E27FC236}">
                <a16:creationId xmlns:a16="http://schemas.microsoft.com/office/drawing/2014/main" id="{730D98EE-EC1B-D95F-A7D4-52D219BCAA4F}"/>
              </a:ext>
            </a:extLst>
          </p:cNvPr>
          <p:cNvGrpSpPr/>
          <p:nvPr/>
        </p:nvGrpSpPr>
        <p:grpSpPr>
          <a:xfrm>
            <a:off x="7523958" y="1313732"/>
            <a:ext cx="388728" cy="519711"/>
            <a:chOff x="6155459" y="1969108"/>
            <a:chExt cx="249770" cy="363849"/>
          </a:xfrm>
        </p:grpSpPr>
        <p:sp>
          <p:nvSpPr>
            <p:cNvPr id="26" name="Google Shape;12838;p65">
              <a:extLst>
                <a:ext uri="{FF2B5EF4-FFF2-40B4-BE49-F238E27FC236}">
                  <a16:creationId xmlns:a16="http://schemas.microsoft.com/office/drawing/2014/main" id="{B13D3A26-87B9-E8E7-D6F8-3744E222C691}"/>
                </a:ext>
              </a:extLst>
            </p:cNvPr>
            <p:cNvSpPr/>
            <p:nvPr/>
          </p:nvSpPr>
          <p:spPr>
            <a:xfrm>
              <a:off x="6195628" y="1969108"/>
              <a:ext cx="169813" cy="227012"/>
            </a:xfrm>
            <a:custGeom>
              <a:avLst/>
              <a:gdLst/>
              <a:ahLst/>
              <a:cxnLst/>
              <a:rect l="l" t="t" r="r" b="b"/>
              <a:pathLst>
                <a:path w="5335" h="7132" extrusionOk="0">
                  <a:moveTo>
                    <a:pt x="4120" y="333"/>
                  </a:moveTo>
                  <a:lnTo>
                    <a:pt x="4120" y="1750"/>
                  </a:lnTo>
                  <a:cubicBezTo>
                    <a:pt x="4120" y="1869"/>
                    <a:pt x="4084" y="1965"/>
                    <a:pt x="4036" y="2072"/>
                  </a:cubicBezTo>
                  <a:lnTo>
                    <a:pt x="3953" y="2238"/>
                  </a:lnTo>
                  <a:cubicBezTo>
                    <a:pt x="3941" y="2262"/>
                    <a:pt x="3941" y="2286"/>
                    <a:pt x="3941" y="2310"/>
                  </a:cubicBezTo>
                  <a:lnTo>
                    <a:pt x="3941" y="2667"/>
                  </a:lnTo>
                  <a:cubicBezTo>
                    <a:pt x="3941" y="3024"/>
                    <a:pt x="3786" y="3358"/>
                    <a:pt x="3536" y="3584"/>
                  </a:cubicBezTo>
                  <a:cubicBezTo>
                    <a:pt x="3292" y="3807"/>
                    <a:pt x="3011" y="3935"/>
                    <a:pt x="2699" y="3935"/>
                  </a:cubicBezTo>
                  <a:cubicBezTo>
                    <a:pt x="2661" y="3935"/>
                    <a:pt x="2623" y="3933"/>
                    <a:pt x="2584" y="3929"/>
                  </a:cubicBezTo>
                  <a:cubicBezTo>
                    <a:pt x="1917" y="3893"/>
                    <a:pt x="1405" y="3310"/>
                    <a:pt x="1405" y="2619"/>
                  </a:cubicBezTo>
                  <a:lnTo>
                    <a:pt x="1405" y="2310"/>
                  </a:lnTo>
                  <a:cubicBezTo>
                    <a:pt x="1405" y="2286"/>
                    <a:pt x="1405" y="2262"/>
                    <a:pt x="1393" y="2238"/>
                  </a:cubicBezTo>
                  <a:lnTo>
                    <a:pt x="1298" y="2072"/>
                  </a:lnTo>
                  <a:cubicBezTo>
                    <a:pt x="1262" y="1965"/>
                    <a:pt x="1227" y="1869"/>
                    <a:pt x="1227" y="1750"/>
                  </a:cubicBezTo>
                  <a:lnTo>
                    <a:pt x="1227" y="1238"/>
                  </a:lnTo>
                  <a:cubicBezTo>
                    <a:pt x="1227" y="738"/>
                    <a:pt x="1631" y="333"/>
                    <a:pt x="2131" y="333"/>
                  </a:cubicBezTo>
                  <a:close/>
                  <a:moveTo>
                    <a:pt x="3227" y="4155"/>
                  </a:moveTo>
                  <a:lnTo>
                    <a:pt x="3227" y="4346"/>
                  </a:lnTo>
                  <a:cubicBezTo>
                    <a:pt x="3227" y="4405"/>
                    <a:pt x="3239" y="4465"/>
                    <a:pt x="3251" y="4513"/>
                  </a:cubicBezTo>
                  <a:lnTo>
                    <a:pt x="2667" y="4965"/>
                  </a:lnTo>
                  <a:lnTo>
                    <a:pt x="2096" y="4524"/>
                  </a:lnTo>
                  <a:cubicBezTo>
                    <a:pt x="2108" y="4489"/>
                    <a:pt x="2120" y="4429"/>
                    <a:pt x="2120" y="4370"/>
                  </a:cubicBezTo>
                  <a:lnTo>
                    <a:pt x="2120" y="4155"/>
                  </a:lnTo>
                  <a:cubicBezTo>
                    <a:pt x="2251" y="4215"/>
                    <a:pt x="2405" y="4251"/>
                    <a:pt x="2572" y="4251"/>
                  </a:cubicBezTo>
                  <a:lnTo>
                    <a:pt x="2667" y="4251"/>
                  </a:lnTo>
                  <a:cubicBezTo>
                    <a:pt x="2870" y="4251"/>
                    <a:pt x="3048" y="4215"/>
                    <a:pt x="3227" y="4155"/>
                  </a:cubicBezTo>
                  <a:close/>
                  <a:moveTo>
                    <a:pt x="2131" y="0"/>
                  </a:moveTo>
                  <a:cubicBezTo>
                    <a:pt x="1453" y="0"/>
                    <a:pt x="905" y="560"/>
                    <a:pt x="905" y="1238"/>
                  </a:cubicBezTo>
                  <a:lnTo>
                    <a:pt x="905" y="1750"/>
                  </a:lnTo>
                  <a:cubicBezTo>
                    <a:pt x="905" y="1905"/>
                    <a:pt x="941" y="2072"/>
                    <a:pt x="1024" y="2215"/>
                  </a:cubicBezTo>
                  <a:lnTo>
                    <a:pt x="1084" y="2358"/>
                  </a:lnTo>
                  <a:lnTo>
                    <a:pt x="1084" y="2619"/>
                  </a:lnTo>
                  <a:cubicBezTo>
                    <a:pt x="1084" y="3191"/>
                    <a:pt x="1358" y="3703"/>
                    <a:pt x="1798" y="3989"/>
                  </a:cubicBezTo>
                  <a:lnTo>
                    <a:pt x="1798" y="4358"/>
                  </a:lnTo>
                  <a:cubicBezTo>
                    <a:pt x="1798" y="4453"/>
                    <a:pt x="1739" y="4524"/>
                    <a:pt x="1655" y="4536"/>
                  </a:cubicBezTo>
                  <a:lnTo>
                    <a:pt x="631" y="4858"/>
                  </a:lnTo>
                  <a:cubicBezTo>
                    <a:pt x="262" y="4977"/>
                    <a:pt x="0" y="5298"/>
                    <a:pt x="0" y="5703"/>
                  </a:cubicBezTo>
                  <a:lnTo>
                    <a:pt x="0" y="6965"/>
                  </a:lnTo>
                  <a:cubicBezTo>
                    <a:pt x="0" y="7060"/>
                    <a:pt x="84" y="7132"/>
                    <a:pt x="167" y="7132"/>
                  </a:cubicBezTo>
                  <a:cubicBezTo>
                    <a:pt x="262" y="7132"/>
                    <a:pt x="334" y="7060"/>
                    <a:pt x="334" y="6965"/>
                  </a:cubicBezTo>
                  <a:lnTo>
                    <a:pt x="334" y="5703"/>
                  </a:lnTo>
                  <a:cubicBezTo>
                    <a:pt x="334" y="5465"/>
                    <a:pt x="500" y="5239"/>
                    <a:pt x="715" y="5179"/>
                  </a:cubicBezTo>
                  <a:lnTo>
                    <a:pt x="1750" y="4870"/>
                  </a:lnTo>
                  <a:cubicBezTo>
                    <a:pt x="1810" y="4858"/>
                    <a:pt x="1846" y="4822"/>
                    <a:pt x="1893" y="4798"/>
                  </a:cubicBezTo>
                  <a:lnTo>
                    <a:pt x="2465" y="5227"/>
                  </a:lnTo>
                  <a:cubicBezTo>
                    <a:pt x="2524" y="5275"/>
                    <a:pt x="2596" y="5298"/>
                    <a:pt x="2667" y="5298"/>
                  </a:cubicBezTo>
                  <a:cubicBezTo>
                    <a:pt x="2739" y="5298"/>
                    <a:pt x="2822" y="5275"/>
                    <a:pt x="2882" y="5227"/>
                  </a:cubicBezTo>
                  <a:lnTo>
                    <a:pt x="3441" y="4798"/>
                  </a:lnTo>
                  <a:cubicBezTo>
                    <a:pt x="3489" y="4822"/>
                    <a:pt x="3536" y="4858"/>
                    <a:pt x="3596" y="4870"/>
                  </a:cubicBezTo>
                  <a:lnTo>
                    <a:pt x="4620" y="5179"/>
                  </a:lnTo>
                  <a:cubicBezTo>
                    <a:pt x="4858" y="5251"/>
                    <a:pt x="5001" y="5465"/>
                    <a:pt x="5001" y="5703"/>
                  </a:cubicBezTo>
                  <a:lnTo>
                    <a:pt x="5001" y="6965"/>
                  </a:lnTo>
                  <a:cubicBezTo>
                    <a:pt x="5001" y="7060"/>
                    <a:pt x="5084" y="7132"/>
                    <a:pt x="5168" y="7132"/>
                  </a:cubicBezTo>
                  <a:cubicBezTo>
                    <a:pt x="5263" y="7132"/>
                    <a:pt x="5334" y="7060"/>
                    <a:pt x="5334" y="6965"/>
                  </a:cubicBezTo>
                  <a:lnTo>
                    <a:pt x="5334" y="5703"/>
                  </a:lnTo>
                  <a:cubicBezTo>
                    <a:pt x="5334" y="5322"/>
                    <a:pt x="5084" y="4977"/>
                    <a:pt x="4715" y="4870"/>
                  </a:cubicBezTo>
                  <a:lnTo>
                    <a:pt x="3679" y="4560"/>
                  </a:lnTo>
                  <a:cubicBezTo>
                    <a:pt x="3608" y="4524"/>
                    <a:pt x="3548" y="4453"/>
                    <a:pt x="3548" y="4382"/>
                  </a:cubicBezTo>
                  <a:lnTo>
                    <a:pt x="3548" y="4012"/>
                  </a:lnTo>
                  <a:cubicBezTo>
                    <a:pt x="3620" y="3965"/>
                    <a:pt x="3703" y="3905"/>
                    <a:pt x="3763" y="3846"/>
                  </a:cubicBezTo>
                  <a:cubicBezTo>
                    <a:pt x="4084" y="3548"/>
                    <a:pt x="4263" y="3120"/>
                    <a:pt x="4263" y="2679"/>
                  </a:cubicBezTo>
                  <a:lnTo>
                    <a:pt x="4263" y="2369"/>
                  </a:lnTo>
                  <a:lnTo>
                    <a:pt x="4322" y="2238"/>
                  </a:lnTo>
                  <a:cubicBezTo>
                    <a:pt x="4394" y="2084"/>
                    <a:pt x="4441" y="1917"/>
                    <a:pt x="4441" y="1762"/>
                  </a:cubicBezTo>
                  <a:lnTo>
                    <a:pt x="4441" y="167"/>
                  </a:lnTo>
                  <a:cubicBezTo>
                    <a:pt x="4441" y="83"/>
                    <a:pt x="4370" y="0"/>
                    <a:pt x="427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12839;p65">
              <a:extLst>
                <a:ext uri="{FF2B5EF4-FFF2-40B4-BE49-F238E27FC236}">
                  <a16:creationId xmlns:a16="http://schemas.microsoft.com/office/drawing/2014/main" id="{4387543E-578D-00CC-9F63-C826907B3FB2}"/>
                </a:ext>
              </a:extLst>
            </p:cNvPr>
            <p:cNvSpPr/>
            <p:nvPr/>
          </p:nvSpPr>
          <p:spPr>
            <a:xfrm>
              <a:off x="6275585" y="2146083"/>
              <a:ext cx="10249" cy="50037"/>
            </a:xfrm>
            <a:custGeom>
              <a:avLst/>
              <a:gdLst/>
              <a:ahLst/>
              <a:cxnLst/>
              <a:rect l="l" t="t" r="r" b="b"/>
              <a:pathLst>
                <a:path w="322" h="1572" extrusionOk="0">
                  <a:moveTo>
                    <a:pt x="155" y="0"/>
                  </a:moveTo>
                  <a:cubicBezTo>
                    <a:pt x="72" y="0"/>
                    <a:pt x="0" y="72"/>
                    <a:pt x="0" y="155"/>
                  </a:cubicBezTo>
                  <a:lnTo>
                    <a:pt x="0" y="1405"/>
                  </a:lnTo>
                  <a:cubicBezTo>
                    <a:pt x="0" y="1500"/>
                    <a:pt x="72" y="1572"/>
                    <a:pt x="155" y="1572"/>
                  </a:cubicBezTo>
                  <a:cubicBezTo>
                    <a:pt x="251" y="1572"/>
                    <a:pt x="322" y="1500"/>
                    <a:pt x="322" y="1405"/>
                  </a:cubicBezTo>
                  <a:lnTo>
                    <a:pt x="322" y="155"/>
                  </a:lnTo>
                  <a:cubicBezTo>
                    <a:pt x="322" y="72"/>
                    <a:pt x="251" y="0"/>
                    <a:pt x="1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12840;p65">
              <a:extLst>
                <a:ext uri="{FF2B5EF4-FFF2-40B4-BE49-F238E27FC236}">
                  <a16:creationId xmlns:a16="http://schemas.microsoft.com/office/drawing/2014/main" id="{402D1FB8-08DD-B367-3496-6E0BDAE1870A}"/>
                </a:ext>
              </a:extLst>
            </p:cNvPr>
            <p:cNvSpPr/>
            <p:nvPr/>
          </p:nvSpPr>
          <p:spPr>
            <a:xfrm>
              <a:off x="6223671" y="2157446"/>
              <a:ext cx="10631" cy="38673"/>
            </a:xfrm>
            <a:custGeom>
              <a:avLst/>
              <a:gdLst/>
              <a:ahLst/>
              <a:cxnLst/>
              <a:rect l="l" t="t" r="r" b="b"/>
              <a:pathLst>
                <a:path w="334" h="1215" extrusionOk="0">
                  <a:moveTo>
                    <a:pt x="167" y="0"/>
                  </a:moveTo>
                  <a:cubicBezTo>
                    <a:pt x="84" y="0"/>
                    <a:pt x="0" y="72"/>
                    <a:pt x="0" y="155"/>
                  </a:cubicBezTo>
                  <a:lnTo>
                    <a:pt x="0" y="1048"/>
                  </a:lnTo>
                  <a:cubicBezTo>
                    <a:pt x="0" y="1143"/>
                    <a:pt x="84" y="1215"/>
                    <a:pt x="167" y="1215"/>
                  </a:cubicBezTo>
                  <a:cubicBezTo>
                    <a:pt x="250" y="1215"/>
                    <a:pt x="334" y="1143"/>
                    <a:pt x="334" y="1048"/>
                  </a:cubicBezTo>
                  <a:lnTo>
                    <a:pt x="334" y="155"/>
                  </a:lnTo>
                  <a:cubicBezTo>
                    <a:pt x="334" y="72"/>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12841;p65">
              <a:extLst>
                <a:ext uri="{FF2B5EF4-FFF2-40B4-BE49-F238E27FC236}">
                  <a16:creationId xmlns:a16="http://schemas.microsoft.com/office/drawing/2014/main" id="{37A18D05-8C76-0997-8EE8-59DAEC0ACB82}"/>
                </a:ext>
              </a:extLst>
            </p:cNvPr>
            <p:cNvSpPr/>
            <p:nvPr/>
          </p:nvSpPr>
          <p:spPr>
            <a:xfrm>
              <a:off x="6326736" y="2157446"/>
              <a:ext cx="10281" cy="38673"/>
            </a:xfrm>
            <a:custGeom>
              <a:avLst/>
              <a:gdLst/>
              <a:ahLst/>
              <a:cxnLst/>
              <a:rect l="l" t="t" r="r" b="b"/>
              <a:pathLst>
                <a:path w="323" h="1215" extrusionOk="0">
                  <a:moveTo>
                    <a:pt x="156" y="0"/>
                  </a:moveTo>
                  <a:cubicBezTo>
                    <a:pt x="72" y="0"/>
                    <a:pt x="1" y="72"/>
                    <a:pt x="1" y="155"/>
                  </a:cubicBezTo>
                  <a:lnTo>
                    <a:pt x="1" y="1048"/>
                  </a:lnTo>
                  <a:cubicBezTo>
                    <a:pt x="1" y="1143"/>
                    <a:pt x="72" y="1215"/>
                    <a:pt x="156" y="1215"/>
                  </a:cubicBezTo>
                  <a:cubicBezTo>
                    <a:pt x="251" y="1215"/>
                    <a:pt x="322" y="1143"/>
                    <a:pt x="322" y="1048"/>
                  </a:cubicBezTo>
                  <a:lnTo>
                    <a:pt x="322" y="155"/>
                  </a:lnTo>
                  <a:cubicBezTo>
                    <a:pt x="322" y="72"/>
                    <a:pt x="251" y="0"/>
                    <a:pt x="15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12842;p65">
              <a:extLst>
                <a:ext uri="{FF2B5EF4-FFF2-40B4-BE49-F238E27FC236}">
                  <a16:creationId xmlns:a16="http://schemas.microsoft.com/office/drawing/2014/main" id="{F01630CB-4880-EEB5-E6F0-3AD11EAEF9D3}"/>
                </a:ext>
              </a:extLst>
            </p:cNvPr>
            <p:cNvSpPr/>
            <p:nvPr/>
          </p:nvSpPr>
          <p:spPr>
            <a:xfrm>
              <a:off x="6264222" y="2299949"/>
              <a:ext cx="33008" cy="33008"/>
            </a:xfrm>
            <a:custGeom>
              <a:avLst/>
              <a:gdLst/>
              <a:ahLst/>
              <a:cxnLst/>
              <a:rect l="l" t="t" r="r" b="b"/>
              <a:pathLst>
                <a:path w="1037" h="1037" extrusionOk="0">
                  <a:moveTo>
                    <a:pt x="512" y="322"/>
                  </a:moveTo>
                  <a:cubicBezTo>
                    <a:pt x="619" y="322"/>
                    <a:pt x="715" y="417"/>
                    <a:pt x="715" y="524"/>
                  </a:cubicBezTo>
                  <a:cubicBezTo>
                    <a:pt x="715" y="619"/>
                    <a:pt x="619" y="715"/>
                    <a:pt x="512" y="715"/>
                  </a:cubicBezTo>
                  <a:cubicBezTo>
                    <a:pt x="417" y="715"/>
                    <a:pt x="322" y="619"/>
                    <a:pt x="322" y="524"/>
                  </a:cubicBezTo>
                  <a:cubicBezTo>
                    <a:pt x="322" y="417"/>
                    <a:pt x="417" y="322"/>
                    <a:pt x="512" y="322"/>
                  </a:cubicBezTo>
                  <a:close/>
                  <a:moveTo>
                    <a:pt x="512" y="0"/>
                  </a:moveTo>
                  <a:cubicBezTo>
                    <a:pt x="238" y="0"/>
                    <a:pt x="0" y="238"/>
                    <a:pt x="0" y="524"/>
                  </a:cubicBezTo>
                  <a:cubicBezTo>
                    <a:pt x="0" y="798"/>
                    <a:pt x="238" y="1036"/>
                    <a:pt x="512" y="1036"/>
                  </a:cubicBezTo>
                  <a:cubicBezTo>
                    <a:pt x="798" y="1036"/>
                    <a:pt x="1036" y="798"/>
                    <a:pt x="1036" y="524"/>
                  </a:cubicBezTo>
                  <a:cubicBezTo>
                    <a:pt x="1036" y="238"/>
                    <a:pt x="798" y="0"/>
                    <a:pt x="51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12843;p65">
              <a:extLst>
                <a:ext uri="{FF2B5EF4-FFF2-40B4-BE49-F238E27FC236}">
                  <a16:creationId xmlns:a16="http://schemas.microsoft.com/office/drawing/2014/main" id="{77B30AD6-4B12-8117-DABC-9DE11398EA29}"/>
                </a:ext>
              </a:extLst>
            </p:cNvPr>
            <p:cNvSpPr/>
            <p:nvPr/>
          </p:nvSpPr>
          <p:spPr>
            <a:xfrm>
              <a:off x="6155459" y="2299949"/>
              <a:ext cx="33358" cy="33008"/>
            </a:xfrm>
            <a:custGeom>
              <a:avLst/>
              <a:gdLst/>
              <a:ahLst/>
              <a:cxnLst/>
              <a:rect l="l" t="t" r="r" b="b"/>
              <a:pathLst>
                <a:path w="1048" h="1037" extrusionOk="0">
                  <a:moveTo>
                    <a:pt x="524" y="322"/>
                  </a:moveTo>
                  <a:cubicBezTo>
                    <a:pt x="631" y="322"/>
                    <a:pt x="715" y="417"/>
                    <a:pt x="715" y="524"/>
                  </a:cubicBezTo>
                  <a:cubicBezTo>
                    <a:pt x="715" y="619"/>
                    <a:pt x="631" y="715"/>
                    <a:pt x="524" y="715"/>
                  </a:cubicBezTo>
                  <a:cubicBezTo>
                    <a:pt x="417" y="715"/>
                    <a:pt x="334" y="619"/>
                    <a:pt x="334" y="524"/>
                  </a:cubicBezTo>
                  <a:cubicBezTo>
                    <a:pt x="334" y="417"/>
                    <a:pt x="417" y="322"/>
                    <a:pt x="524" y="322"/>
                  </a:cubicBezTo>
                  <a:close/>
                  <a:moveTo>
                    <a:pt x="524" y="0"/>
                  </a:moveTo>
                  <a:cubicBezTo>
                    <a:pt x="238" y="0"/>
                    <a:pt x="0" y="238"/>
                    <a:pt x="0" y="524"/>
                  </a:cubicBezTo>
                  <a:cubicBezTo>
                    <a:pt x="0" y="798"/>
                    <a:pt x="238" y="1036"/>
                    <a:pt x="524" y="1036"/>
                  </a:cubicBezTo>
                  <a:cubicBezTo>
                    <a:pt x="810" y="1036"/>
                    <a:pt x="1048" y="798"/>
                    <a:pt x="1048" y="524"/>
                  </a:cubicBezTo>
                  <a:cubicBezTo>
                    <a:pt x="1048" y="238"/>
                    <a:pt x="810" y="0"/>
                    <a:pt x="52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12844;p65">
              <a:extLst>
                <a:ext uri="{FF2B5EF4-FFF2-40B4-BE49-F238E27FC236}">
                  <a16:creationId xmlns:a16="http://schemas.microsoft.com/office/drawing/2014/main" id="{38B4C1AF-D516-4B50-2E7E-3925C98EAAD6}"/>
                </a:ext>
              </a:extLst>
            </p:cNvPr>
            <p:cNvSpPr/>
            <p:nvPr/>
          </p:nvSpPr>
          <p:spPr>
            <a:xfrm>
              <a:off x="6372221" y="2299949"/>
              <a:ext cx="33008" cy="33008"/>
            </a:xfrm>
            <a:custGeom>
              <a:avLst/>
              <a:gdLst/>
              <a:ahLst/>
              <a:cxnLst/>
              <a:rect l="l" t="t" r="r" b="b"/>
              <a:pathLst>
                <a:path w="1037" h="1037" extrusionOk="0">
                  <a:moveTo>
                    <a:pt x="513" y="322"/>
                  </a:moveTo>
                  <a:cubicBezTo>
                    <a:pt x="620" y="322"/>
                    <a:pt x="715" y="417"/>
                    <a:pt x="715" y="524"/>
                  </a:cubicBezTo>
                  <a:cubicBezTo>
                    <a:pt x="715" y="619"/>
                    <a:pt x="620" y="715"/>
                    <a:pt x="513" y="715"/>
                  </a:cubicBezTo>
                  <a:cubicBezTo>
                    <a:pt x="417" y="715"/>
                    <a:pt x="322" y="619"/>
                    <a:pt x="322" y="524"/>
                  </a:cubicBezTo>
                  <a:cubicBezTo>
                    <a:pt x="322" y="417"/>
                    <a:pt x="417" y="322"/>
                    <a:pt x="513" y="322"/>
                  </a:cubicBezTo>
                  <a:close/>
                  <a:moveTo>
                    <a:pt x="513" y="0"/>
                  </a:moveTo>
                  <a:cubicBezTo>
                    <a:pt x="239" y="0"/>
                    <a:pt x="1" y="238"/>
                    <a:pt x="1" y="524"/>
                  </a:cubicBezTo>
                  <a:cubicBezTo>
                    <a:pt x="1" y="798"/>
                    <a:pt x="239" y="1036"/>
                    <a:pt x="513" y="1036"/>
                  </a:cubicBezTo>
                  <a:cubicBezTo>
                    <a:pt x="798" y="1036"/>
                    <a:pt x="1036" y="798"/>
                    <a:pt x="1036" y="524"/>
                  </a:cubicBezTo>
                  <a:cubicBezTo>
                    <a:pt x="1036" y="238"/>
                    <a:pt x="810" y="0"/>
                    <a:pt x="51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12845;p65">
              <a:extLst>
                <a:ext uri="{FF2B5EF4-FFF2-40B4-BE49-F238E27FC236}">
                  <a16:creationId xmlns:a16="http://schemas.microsoft.com/office/drawing/2014/main" id="{23E6279C-EB1B-F6F1-676B-E12FBF766124}"/>
                </a:ext>
              </a:extLst>
            </p:cNvPr>
            <p:cNvSpPr/>
            <p:nvPr/>
          </p:nvSpPr>
          <p:spPr>
            <a:xfrm>
              <a:off x="6185379" y="2208597"/>
              <a:ext cx="189134" cy="84763"/>
            </a:xfrm>
            <a:custGeom>
              <a:avLst/>
              <a:gdLst/>
              <a:ahLst/>
              <a:cxnLst/>
              <a:rect l="l" t="t" r="r" b="b"/>
              <a:pathLst>
                <a:path w="5942" h="2663" extrusionOk="0">
                  <a:moveTo>
                    <a:pt x="2977" y="1"/>
                  </a:moveTo>
                  <a:cubicBezTo>
                    <a:pt x="2894" y="1"/>
                    <a:pt x="2811" y="72"/>
                    <a:pt x="2811" y="156"/>
                  </a:cubicBezTo>
                  <a:lnTo>
                    <a:pt x="2811" y="715"/>
                  </a:lnTo>
                  <a:lnTo>
                    <a:pt x="1644" y="715"/>
                  </a:lnTo>
                  <a:cubicBezTo>
                    <a:pt x="1418" y="715"/>
                    <a:pt x="1191" y="810"/>
                    <a:pt x="1060" y="1013"/>
                  </a:cubicBezTo>
                  <a:lnTo>
                    <a:pt x="60" y="2394"/>
                  </a:lnTo>
                  <a:cubicBezTo>
                    <a:pt x="1" y="2465"/>
                    <a:pt x="25" y="2573"/>
                    <a:pt x="108" y="2632"/>
                  </a:cubicBezTo>
                  <a:cubicBezTo>
                    <a:pt x="133" y="2653"/>
                    <a:pt x="162" y="2662"/>
                    <a:pt x="193" y="2662"/>
                  </a:cubicBezTo>
                  <a:cubicBezTo>
                    <a:pt x="249" y="2662"/>
                    <a:pt x="307" y="2631"/>
                    <a:pt x="346" y="2584"/>
                  </a:cubicBezTo>
                  <a:lnTo>
                    <a:pt x="1334" y="1203"/>
                  </a:lnTo>
                  <a:cubicBezTo>
                    <a:pt x="1418" y="1096"/>
                    <a:pt x="1513" y="1049"/>
                    <a:pt x="1632" y="1049"/>
                  </a:cubicBezTo>
                  <a:lnTo>
                    <a:pt x="2811" y="1049"/>
                  </a:lnTo>
                  <a:lnTo>
                    <a:pt x="2811" y="2323"/>
                  </a:lnTo>
                  <a:cubicBezTo>
                    <a:pt x="2811" y="2406"/>
                    <a:pt x="2894" y="2477"/>
                    <a:pt x="2977" y="2477"/>
                  </a:cubicBezTo>
                  <a:cubicBezTo>
                    <a:pt x="3061" y="2477"/>
                    <a:pt x="3144" y="2406"/>
                    <a:pt x="3144" y="2323"/>
                  </a:cubicBezTo>
                  <a:lnTo>
                    <a:pt x="3144" y="1049"/>
                  </a:lnTo>
                  <a:lnTo>
                    <a:pt x="4323" y="1049"/>
                  </a:lnTo>
                  <a:cubicBezTo>
                    <a:pt x="4430" y="1049"/>
                    <a:pt x="4549" y="1108"/>
                    <a:pt x="4620" y="1203"/>
                  </a:cubicBezTo>
                  <a:lnTo>
                    <a:pt x="5609" y="2584"/>
                  </a:lnTo>
                  <a:cubicBezTo>
                    <a:pt x="5644" y="2632"/>
                    <a:pt x="5704" y="2656"/>
                    <a:pt x="5752" y="2656"/>
                  </a:cubicBezTo>
                  <a:cubicBezTo>
                    <a:pt x="5775" y="2656"/>
                    <a:pt x="5823" y="2644"/>
                    <a:pt x="5847" y="2632"/>
                  </a:cubicBezTo>
                  <a:cubicBezTo>
                    <a:pt x="5930" y="2573"/>
                    <a:pt x="5942" y="2465"/>
                    <a:pt x="5882" y="2394"/>
                  </a:cubicBezTo>
                  <a:lnTo>
                    <a:pt x="4882" y="1013"/>
                  </a:lnTo>
                  <a:cubicBezTo>
                    <a:pt x="4751" y="834"/>
                    <a:pt x="4537" y="715"/>
                    <a:pt x="4299" y="715"/>
                  </a:cubicBezTo>
                  <a:lnTo>
                    <a:pt x="3144" y="715"/>
                  </a:lnTo>
                  <a:lnTo>
                    <a:pt x="3144" y="156"/>
                  </a:lnTo>
                  <a:cubicBezTo>
                    <a:pt x="3144" y="72"/>
                    <a:pt x="3073" y="1"/>
                    <a:pt x="29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12846;p65">
              <a:extLst>
                <a:ext uri="{FF2B5EF4-FFF2-40B4-BE49-F238E27FC236}">
                  <a16:creationId xmlns:a16="http://schemas.microsoft.com/office/drawing/2014/main" id="{CC77DAD8-9B20-8C07-0C35-5F432FC53422}"/>
                </a:ext>
              </a:extLst>
            </p:cNvPr>
            <p:cNvSpPr/>
            <p:nvPr/>
          </p:nvSpPr>
          <p:spPr>
            <a:xfrm>
              <a:off x="6246397" y="2010773"/>
              <a:ext cx="69007" cy="25814"/>
            </a:xfrm>
            <a:custGeom>
              <a:avLst/>
              <a:gdLst/>
              <a:ahLst/>
              <a:cxnLst/>
              <a:rect l="l" t="t" r="r" b="b"/>
              <a:pathLst>
                <a:path w="2168" h="811" extrusionOk="0">
                  <a:moveTo>
                    <a:pt x="951" y="1"/>
                  </a:moveTo>
                  <a:cubicBezTo>
                    <a:pt x="505" y="1"/>
                    <a:pt x="146" y="113"/>
                    <a:pt x="120" y="120"/>
                  </a:cubicBezTo>
                  <a:cubicBezTo>
                    <a:pt x="48" y="156"/>
                    <a:pt x="1" y="215"/>
                    <a:pt x="1" y="287"/>
                  </a:cubicBezTo>
                  <a:lnTo>
                    <a:pt x="1" y="644"/>
                  </a:lnTo>
                  <a:cubicBezTo>
                    <a:pt x="1" y="739"/>
                    <a:pt x="84" y="810"/>
                    <a:pt x="167" y="810"/>
                  </a:cubicBezTo>
                  <a:cubicBezTo>
                    <a:pt x="263" y="810"/>
                    <a:pt x="334" y="739"/>
                    <a:pt x="334" y="644"/>
                  </a:cubicBezTo>
                  <a:lnTo>
                    <a:pt x="334" y="406"/>
                  </a:lnTo>
                  <a:cubicBezTo>
                    <a:pt x="467" y="372"/>
                    <a:pt x="695" y="329"/>
                    <a:pt x="951" y="329"/>
                  </a:cubicBezTo>
                  <a:cubicBezTo>
                    <a:pt x="1246" y="329"/>
                    <a:pt x="1578" y="387"/>
                    <a:pt x="1846" y="584"/>
                  </a:cubicBezTo>
                  <a:cubicBezTo>
                    <a:pt x="1882" y="610"/>
                    <a:pt x="1920" y="622"/>
                    <a:pt x="1957" y="622"/>
                  </a:cubicBezTo>
                  <a:cubicBezTo>
                    <a:pt x="2005" y="622"/>
                    <a:pt x="2050" y="601"/>
                    <a:pt x="2084" y="560"/>
                  </a:cubicBezTo>
                  <a:cubicBezTo>
                    <a:pt x="2168" y="501"/>
                    <a:pt x="2132" y="394"/>
                    <a:pt x="2072" y="334"/>
                  </a:cubicBezTo>
                  <a:cubicBezTo>
                    <a:pt x="1727" y="74"/>
                    <a:pt x="1311" y="1"/>
                    <a:pt x="95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cxnSp>
        <p:nvCxnSpPr>
          <p:cNvPr id="37" name="Conector: angular 36">
            <a:extLst>
              <a:ext uri="{FF2B5EF4-FFF2-40B4-BE49-F238E27FC236}">
                <a16:creationId xmlns:a16="http://schemas.microsoft.com/office/drawing/2014/main" id="{099DB68A-E83E-A79F-8566-F66F7C8204C1}"/>
              </a:ext>
            </a:extLst>
          </p:cNvPr>
          <p:cNvCxnSpPr>
            <a:cxnSpLocks/>
          </p:cNvCxnSpPr>
          <p:nvPr/>
        </p:nvCxnSpPr>
        <p:spPr>
          <a:xfrm rot="10800000" flipV="1">
            <a:off x="6149201" y="2556085"/>
            <a:ext cx="1698171" cy="432880"/>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205" name="Grupo 204">
            <a:extLst>
              <a:ext uri="{FF2B5EF4-FFF2-40B4-BE49-F238E27FC236}">
                <a16:creationId xmlns:a16="http://schemas.microsoft.com/office/drawing/2014/main" id="{B6903CCD-C032-9155-3D86-9479301984C8}"/>
              </a:ext>
            </a:extLst>
          </p:cNvPr>
          <p:cNvGrpSpPr/>
          <p:nvPr/>
        </p:nvGrpSpPr>
        <p:grpSpPr>
          <a:xfrm>
            <a:off x="345849" y="2616309"/>
            <a:ext cx="5718960" cy="745319"/>
            <a:chOff x="7133131" y="2097927"/>
            <a:chExt cx="4822371" cy="952998"/>
          </a:xfrm>
        </p:grpSpPr>
        <p:grpSp>
          <p:nvGrpSpPr>
            <p:cNvPr id="36" name="Grupo 35">
              <a:extLst>
                <a:ext uri="{FF2B5EF4-FFF2-40B4-BE49-F238E27FC236}">
                  <a16:creationId xmlns:a16="http://schemas.microsoft.com/office/drawing/2014/main" id="{50A77495-6A77-45A9-2A05-8647846EC96D}"/>
                </a:ext>
              </a:extLst>
            </p:cNvPr>
            <p:cNvGrpSpPr/>
            <p:nvPr/>
          </p:nvGrpSpPr>
          <p:grpSpPr>
            <a:xfrm>
              <a:off x="7133131" y="2097927"/>
              <a:ext cx="4822371" cy="952998"/>
              <a:chOff x="7133131" y="1959429"/>
              <a:chExt cx="4822371" cy="952998"/>
            </a:xfrm>
          </p:grpSpPr>
          <p:sp>
            <p:nvSpPr>
              <p:cNvPr id="38" name="Rectángulo: esquinas redondeadas 37">
                <a:extLst>
                  <a:ext uri="{FF2B5EF4-FFF2-40B4-BE49-F238E27FC236}">
                    <a16:creationId xmlns:a16="http://schemas.microsoft.com/office/drawing/2014/main" id="{77FA920C-3A78-11A2-BAD6-1C5F4EB0825A}"/>
                  </a:ext>
                </a:extLst>
              </p:cNvPr>
              <p:cNvSpPr/>
              <p:nvPr/>
            </p:nvSpPr>
            <p:spPr>
              <a:xfrm>
                <a:off x="7133131" y="1959429"/>
                <a:ext cx="4822371" cy="914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9" name="CuadroTexto 38">
                <a:extLst>
                  <a:ext uri="{FF2B5EF4-FFF2-40B4-BE49-F238E27FC236}">
                    <a16:creationId xmlns:a16="http://schemas.microsoft.com/office/drawing/2014/main" id="{F7DB9651-E4C7-CB09-4D4F-2CD26A7D9AE6}"/>
                  </a:ext>
                </a:extLst>
              </p:cNvPr>
              <p:cNvSpPr txBox="1"/>
              <p:nvPr/>
            </p:nvSpPr>
            <p:spPr>
              <a:xfrm>
                <a:off x="7931737" y="1989097"/>
                <a:ext cx="3951514" cy="923330"/>
              </a:xfrm>
              <a:prstGeom prst="rect">
                <a:avLst/>
              </a:prstGeom>
              <a:noFill/>
            </p:spPr>
            <p:txBody>
              <a:bodyPr wrap="square">
                <a:spAutoFit/>
              </a:bodyPr>
              <a:lstStyle/>
              <a:p>
                <a:pPr algn="ctr"/>
                <a:r>
                  <a:rPr lang="es-CO" dirty="0">
                    <a:solidFill>
                      <a:schemeClr val="bg1"/>
                    </a:solidFill>
                  </a:rPr>
                  <a:t>¿A cuántos subalternos supervisa y cuántas actividades debe revisar y controlar?</a:t>
                </a:r>
              </a:p>
            </p:txBody>
          </p:sp>
        </p:grpSp>
        <p:grpSp>
          <p:nvGrpSpPr>
            <p:cNvPr id="41" name="Google Shape;12616;p65">
              <a:extLst>
                <a:ext uri="{FF2B5EF4-FFF2-40B4-BE49-F238E27FC236}">
                  <a16:creationId xmlns:a16="http://schemas.microsoft.com/office/drawing/2014/main" id="{D8B88446-1CC8-4E23-EB70-837B9B942D1C}"/>
                </a:ext>
              </a:extLst>
            </p:cNvPr>
            <p:cNvGrpSpPr/>
            <p:nvPr/>
          </p:nvGrpSpPr>
          <p:grpSpPr>
            <a:xfrm>
              <a:off x="7374248" y="2242879"/>
              <a:ext cx="485238" cy="646330"/>
              <a:chOff x="1836637" y="2891510"/>
              <a:chExt cx="286152" cy="346438"/>
            </a:xfrm>
            <a:solidFill>
              <a:schemeClr val="bg1"/>
            </a:solidFill>
          </p:grpSpPr>
          <p:sp>
            <p:nvSpPr>
              <p:cNvPr id="42" name="Google Shape;12617;p65">
                <a:extLst>
                  <a:ext uri="{FF2B5EF4-FFF2-40B4-BE49-F238E27FC236}">
                    <a16:creationId xmlns:a16="http://schemas.microsoft.com/office/drawing/2014/main" id="{EDFC1A5E-DB90-789A-9536-0ADA0516ED71}"/>
                  </a:ext>
                </a:extLst>
              </p:cNvPr>
              <p:cNvSpPr/>
              <p:nvPr/>
            </p:nvSpPr>
            <p:spPr>
              <a:xfrm>
                <a:off x="1836637" y="3059413"/>
                <a:ext cx="286152" cy="178534"/>
              </a:xfrm>
              <a:custGeom>
                <a:avLst/>
                <a:gdLst/>
                <a:ahLst/>
                <a:cxnLst/>
                <a:rect l="l" t="t" r="r" b="b"/>
                <a:pathLst>
                  <a:path w="8990" h="5609" extrusionOk="0">
                    <a:moveTo>
                      <a:pt x="3072" y="322"/>
                    </a:moveTo>
                    <a:cubicBezTo>
                      <a:pt x="3156" y="322"/>
                      <a:pt x="3251" y="357"/>
                      <a:pt x="3322" y="429"/>
                    </a:cubicBezTo>
                    <a:cubicBezTo>
                      <a:pt x="3382" y="488"/>
                      <a:pt x="3430" y="572"/>
                      <a:pt x="3430" y="679"/>
                    </a:cubicBezTo>
                    <a:lnTo>
                      <a:pt x="3430" y="1108"/>
                    </a:lnTo>
                    <a:cubicBezTo>
                      <a:pt x="3406" y="1286"/>
                      <a:pt x="3311" y="1453"/>
                      <a:pt x="3144" y="1560"/>
                    </a:cubicBezTo>
                    <a:cubicBezTo>
                      <a:pt x="3096" y="1584"/>
                      <a:pt x="3072" y="1631"/>
                      <a:pt x="3072" y="1691"/>
                    </a:cubicBezTo>
                    <a:lnTo>
                      <a:pt x="3072" y="1870"/>
                    </a:lnTo>
                    <a:lnTo>
                      <a:pt x="2715" y="1870"/>
                    </a:lnTo>
                    <a:lnTo>
                      <a:pt x="2715" y="1691"/>
                    </a:lnTo>
                    <a:cubicBezTo>
                      <a:pt x="2715" y="1631"/>
                      <a:pt x="2679" y="1584"/>
                      <a:pt x="2632" y="1560"/>
                    </a:cubicBezTo>
                    <a:cubicBezTo>
                      <a:pt x="2477" y="1465"/>
                      <a:pt x="2370" y="1286"/>
                      <a:pt x="2370" y="1108"/>
                    </a:cubicBezTo>
                    <a:lnTo>
                      <a:pt x="2370" y="679"/>
                    </a:lnTo>
                    <a:cubicBezTo>
                      <a:pt x="2370" y="488"/>
                      <a:pt x="2537" y="322"/>
                      <a:pt x="2727" y="322"/>
                    </a:cubicBezTo>
                    <a:close/>
                    <a:moveTo>
                      <a:pt x="6132" y="322"/>
                    </a:moveTo>
                    <a:cubicBezTo>
                      <a:pt x="6228" y="322"/>
                      <a:pt x="6311" y="357"/>
                      <a:pt x="6382" y="429"/>
                    </a:cubicBezTo>
                    <a:cubicBezTo>
                      <a:pt x="6442" y="488"/>
                      <a:pt x="6489" y="572"/>
                      <a:pt x="6489" y="679"/>
                    </a:cubicBezTo>
                    <a:lnTo>
                      <a:pt x="6489" y="1108"/>
                    </a:lnTo>
                    <a:cubicBezTo>
                      <a:pt x="6478" y="1286"/>
                      <a:pt x="6370" y="1453"/>
                      <a:pt x="6204" y="1560"/>
                    </a:cubicBezTo>
                    <a:cubicBezTo>
                      <a:pt x="6168" y="1584"/>
                      <a:pt x="6132" y="1631"/>
                      <a:pt x="6132" y="1691"/>
                    </a:cubicBezTo>
                    <a:lnTo>
                      <a:pt x="6132" y="1870"/>
                    </a:lnTo>
                    <a:lnTo>
                      <a:pt x="5775" y="1870"/>
                    </a:lnTo>
                    <a:lnTo>
                      <a:pt x="5775" y="1691"/>
                    </a:lnTo>
                    <a:cubicBezTo>
                      <a:pt x="5775" y="1631"/>
                      <a:pt x="5751" y="1584"/>
                      <a:pt x="5704" y="1560"/>
                    </a:cubicBezTo>
                    <a:cubicBezTo>
                      <a:pt x="5537" y="1465"/>
                      <a:pt x="5430" y="1286"/>
                      <a:pt x="5430" y="1108"/>
                    </a:cubicBezTo>
                    <a:lnTo>
                      <a:pt x="5430" y="679"/>
                    </a:lnTo>
                    <a:cubicBezTo>
                      <a:pt x="5430" y="488"/>
                      <a:pt x="5597" y="322"/>
                      <a:pt x="5787" y="322"/>
                    </a:cubicBezTo>
                    <a:close/>
                    <a:moveTo>
                      <a:pt x="1536" y="2024"/>
                    </a:moveTo>
                    <a:cubicBezTo>
                      <a:pt x="1620" y="2024"/>
                      <a:pt x="1715" y="2048"/>
                      <a:pt x="1787" y="2120"/>
                    </a:cubicBezTo>
                    <a:cubicBezTo>
                      <a:pt x="1846" y="2179"/>
                      <a:pt x="1894" y="2274"/>
                      <a:pt x="1894" y="2382"/>
                    </a:cubicBezTo>
                    <a:lnTo>
                      <a:pt x="1894" y="2810"/>
                    </a:lnTo>
                    <a:lnTo>
                      <a:pt x="1882" y="2810"/>
                    </a:lnTo>
                    <a:cubicBezTo>
                      <a:pt x="1882" y="2989"/>
                      <a:pt x="1775" y="3167"/>
                      <a:pt x="1608" y="3251"/>
                    </a:cubicBezTo>
                    <a:cubicBezTo>
                      <a:pt x="1560" y="3286"/>
                      <a:pt x="1536" y="3334"/>
                      <a:pt x="1536" y="3382"/>
                    </a:cubicBezTo>
                    <a:lnTo>
                      <a:pt x="1536" y="3572"/>
                    </a:lnTo>
                    <a:lnTo>
                      <a:pt x="1179" y="3572"/>
                    </a:lnTo>
                    <a:lnTo>
                      <a:pt x="1179" y="3382"/>
                    </a:lnTo>
                    <a:cubicBezTo>
                      <a:pt x="1179" y="3334"/>
                      <a:pt x="1144" y="3286"/>
                      <a:pt x="1108" y="3251"/>
                    </a:cubicBezTo>
                    <a:cubicBezTo>
                      <a:pt x="941" y="3167"/>
                      <a:pt x="834" y="2989"/>
                      <a:pt x="834" y="2810"/>
                    </a:cubicBezTo>
                    <a:lnTo>
                      <a:pt x="834" y="2382"/>
                    </a:lnTo>
                    <a:cubicBezTo>
                      <a:pt x="834" y="2179"/>
                      <a:pt x="1001" y="2024"/>
                      <a:pt x="1191" y="2024"/>
                    </a:cubicBezTo>
                    <a:close/>
                    <a:moveTo>
                      <a:pt x="4596" y="2024"/>
                    </a:moveTo>
                    <a:cubicBezTo>
                      <a:pt x="4692" y="2024"/>
                      <a:pt x="4775" y="2048"/>
                      <a:pt x="4858" y="2120"/>
                    </a:cubicBezTo>
                    <a:cubicBezTo>
                      <a:pt x="4918" y="2179"/>
                      <a:pt x="4954" y="2274"/>
                      <a:pt x="4954" y="2382"/>
                    </a:cubicBezTo>
                    <a:lnTo>
                      <a:pt x="4954" y="2810"/>
                    </a:lnTo>
                    <a:cubicBezTo>
                      <a:pt x="4942" y="3001"/>
                      <a:pt x="4835" y="3167"/>
                      <a:pt x="4680" y="3251"/>
                    </a:cubicBezTo>
                    <a:cubicBezTo>
                      <a:pt x="4632" y="3286"/>
                      <a:pt x="4596" y="3334"/>
                      <a:pt x="4596" y="3382"/>
                    </a:cubicBezTo>
                    <a:lnTo>
                      <a:pt x="4596" y="3572"/>
                    </a:lnTo>
                    <a:lnTo>
                      <a:pt x="4239" y="3572"/>
                    </a:lnTo>
                    <a:lnTo>
                      <a:pt x="4239" y="3382"/>
                    </a:lnTo>
                    <a:cubicBezTo>
                      <a:pt x="4239" y="3334"/>
                      <a:pt x="4215" y="3286"/>
                      <a:pt x="4168" y="3251"/>
                    </a:cubicBezTo>
                    <a:cubicBezTo>
                      <a:pt x="4001" y="3167"/>
                      <a:pt x="3906" y="2989"/>
                      <a:pt x="3906" y="2810"/>
                    </a:cubicBezTo>
                    <a:lnTo>
                      <a:pt x="3906" y="2382"/>
                    </a:lnTo>
                    <a:cubicBezTo>
                      <a:pt x="3906" y="2179"/>
                      <a:pt x="4061" y="2024"/>
                      <a:pt x="4263" y="2024"/>
                    </a:cubicBezTo>
                    <a:close/>
                    <a:moveTo>
                      <a:pt x="7668" y="2024"/>
                    </a:moveTo>
                    <a:cubicBezTo>
                      <a:pt x="7752" y="2024"/>
                      <a:pt x="7847" y="2048"/>
                      <a:pt x="7918" y="2120"/>
                    </a:cubicBezTo>
                    <a:cubicBezTo>
                      <a:pt x="7978" y="2179"/>
                      <a:pt x="8025" y="2274"/>
                      <a:pt x="8025" y="2382"/>
                    </a:cubicBezTo>
                    <a:lnTo>
                      <a:pt x="8025" y="2810"/>
                    </a:lnTo>
                    <a:cubicBezTo>
                      <a:pt x="8013" y="3001"/>
                      <a:pt x="7906" y="3167"/>
                      <a:pt x="7740" y="3251"/>
                    </a:cubicBezTo>
                    <a:cubicBezTo>
                      <a:pt x="7692" y="3286"/>
                      <a:pt x="7668" y="3334"/>
                      <a:pt x="7668" y="3382"/>
                    </a:cubicBezTo>
                    <a:lnTo>
                      <a:pt x="7668" y="3572"/>
                    </a:lnTo>
                    <a:lnTo>
                      <a:pt x="7311" y="3572"/>
                    </a:lnTo>
                    <a:lnTo>
                      <a:pt x="7311" y="3382"/>
                    </a:lnTo>
                    <a:cubicBezTo>
                      <a:pt x="7311" y="3334"/>
                      <a:pt x="7275" y="3286"/>
                      <a:pt x="7240" y="3251"/>
                    </a:cubicBezTo>
                    <a:cubicBezTo>
                      <a:pt x="7073" y="3167"/>
                      <a:pt x="6966" y="2989"/>
                      <a:pt x="6966" y="2810"/>
                    </a:cubicBezTo>
                    <a:lnTo>
                      <a:pt x="6966" y="2382"/>
                    </a:lnTo>
                    <a:cubicBezTo>
                      <a:pt x="6966" y="2179"/>
                      <a:pt x="7132" y="2024"/>
                      <a:pt x="7323" y="2024"/>
                    </a:cubicBezTo>
                    <a:close/>
                    <a:moveTo>
                      <a:pt x="2715" y="0"/>
                    </a:moveTo>
                    <a:cubicBezTo>
                      <a:pt x="2334" y="0"/>
                      <a:pt x="2037" y="298"/>
                      <a:pt x="2037" y="667"/>
                    </a:cubicBezTo>
                    <a:lnTo>
                      <a:pt x="2037" y="1096"/>
                    </a:lnTo>
                    <a:cubicBezTo>
                      <a:pt x="2037" y="1370"/>
                      <a:pt x="2179" y="1620"/>
                      <a:pt x="2382" y="1762"/>
                    </a:cubicBezTo>
                    <a:lnTo>
                      <a:pt x="2382" y="1917"/>
                    </a:lnTo>
                    <a:lnTo>
                      <a:pt x="2096" y="2036"/>
                    </a:lnTo>
                    <a:cubicBezTo>
                      <a:pt x="2072" y="1989"/>
                      <a:pt x="2037" y="1941"/>
                      <a:pt x="2001" y="1905"/>
                    </a:cubicBezTo>
                    <a:cubicBezTo>
                      <a:pt x="1858" y="1786"/>
                      <a:pt x="1703" y="1703"/>
                      <a:pt x="1525" y="1703"/>
                    </a:cubicBezTo>
                    <a:lnTo>
                      <a:pt x="1179" y="1703"/>
                    </a:lnTo>
                    <a:cubicBezTo>
                      <a:pt x="810" y="1703"/>
                      <a:pt x="513" y="2001"/>
                      <a:pt x="513" y="2382"/>
                    </a:cubicBezTo>
                    <a:lnTo>
                      <a:pt x="513" y="2810"/>
                    </a:lnTo>
                    <a:cubicBezTo>
                      <a:pt x="513" y="3072"/>
                      <a:pt x="644" y="3334"/>
                      <a:pt x="846" y="3477"/>
                    </a:cubicBezTo>
                    <a:lnTo>
                      <a:pt x="846" y="3632"/>
                    </a:lnTo>
                    <a:lnTo>
                      <a:pt x="417" y="3810"/>
                    </a:lnTo>
                    <a:cubicBezTo>
                      <a:pt x="167" y="3906"/>
                      <a:pt x="1" y="4144"/>
                      <a:pt x="1" y="4429"/>
                    </a:cubicBezTo>
                    <a:lnTo>
                      <a:pt x="1" y="5441"/>
                    </a:lnTo>
                    <a:cubicBezTo>
                      <a:pt x="1" y="5537"/>
                      <a:pt x="72" y="5608"/>
                      <a:pt x="167" y="5608"/>
                    </a:cubicBezTo>
                    <a:cubicBezTo>
                      <a:pt x="251" y="5608"/>
                      <a:pt x="334" y="5537"/>
                      <a:pt x="334" y="5441"/>
                    </a:cubicBezTo>
                    <a:lnTo>
                      <a:pt x="334" y="4429"/>
                    </a:lnTo>
                    <a:cubicBezTo>
                      <a:pt x="334" y="4287"/>
                      <a:pt x="417" y="4167"/>
                      <a:pt x="548" y="4108"/>
                    </a:cubicBezTo>
                    <a:lnTo>
                      <a:pt x="1060" y="3906"/>
                    </a:lnTo>
                    <a:lnTo>
                      <a:pt x="1679" y="3906"/>
                    </a:lnTo>
                    <a:lnTo>
                      <a:pt x="2191" y="4108"/>
                    </a:lnTo>
                    <a:cubicBezTo>
                      <a:pt x="2322" y="4167"/>
                      <a:pt x="2418" y="4287"/>
                      <a:pt x="2418" y="4429"/>
                    </a:cubicBezTo>
                    <a:lnTo>
                      <a:pt x="2418" y="5441"/>
                    </a:lnTo>
                    <a:cubicBezTo>
                      <a:pt x="2418" y="5537"/>
                      <a:pt x="2489" y="5608"/>
                      <a:pt x="2572" y="5608"/>
                    </a:cubicBezTo>
                    <a:cubicBezTo>
                      <a:pt x="2668" y="5608"/>
                      <a:pt x="2739" y="5537"/>
                      <a:pt x="2739" y="5441"/>
                    </a:cubicBezTo>
                    <a:lnTo>
                      <a:pt x="2739" y="4429"/>
                    </a:lnTo>
                    <a:cubicBezTo>
                      <a:pt x="2739" y="4144"/>
                      <a:pt x="2572" y="3906"/>
                      <a:pt x="2322" y="3810"/>
                    </a:cubicBezTo>
                    <a:lnTo>
                      <a:pt x="1894" y="3632"/>
                    </a:lnTo>
                    <a:lnTo>
                      <a:pt x="1894" y="3477"/>
                    </a:lnTo>
                    <a:cubicBezTo>
                      <a:pt x="2096" y="3310"/>
                      <a:pt x="2239" y="3072"/>
                      <a:pt x="2239" y="2810"/>
                    </a:cubicBezTo>
                    <a:lnTo>
                      <a:pt x="2239" y="2382"/>
                    </a:lnTo>
                    <a:lnTo>
                      <a:pt x="2239" y="2346"/>
                    </a:lnTo>
                    <a:lnTo>
                      <a:pt x="2620" y="2191"/>
                    </a:lnTo>
                    <a:lnTo>
                      <a:pt x="3251" y="2191"/>
                    </a:lnTo>
                    <a:lnTo>
                      <a:pt x="3632" y="2346"/>
                    </a:lnTo>
                    <a:lnTo>
                      <a:pt x="3632" y="2382"/>
                    </a:lnTo>
                    <a:lnTo>
                      <a:pt x="3632" y="2810"/>
                    </a:lnTo>
                    <a:cubicBezTo>
                      <a:pt x="3632" y="3072"/>
                      <a:pt x="3763" y="3334"/>
                      <a:pt x="3977" y="3477"/>
                    </a:cubicBezTo>
                    <a:lnTo>
                      <a:pt x="3977" y="3632"/>
                    </a:lnTo>
                    <a:lnTo>
                      <a:pt x="3549" y="3810"/>
                    </a:lnTo>
                    <a:cubicBezTo>
                      <a:pt x="3287" y="3906"/>
                      <a:pt x="3132" y="4144"/>
                      <a:pt x="3132" y="4429"/>
                    </a:cubicBezTo>
                    <a:lnTo>
                      <a:pt x="3132" y="5441"/>
                    </a:lnTo>
                    <a:cubicBezTo>
                      <a:pt x="3132" y="5537"/>
                      <a:pt x="3203" y="5608"/>
                      <a:pt x="3287" y="5608"/>
                    </a:cubicBezTo>
                    <a:cubicBezTo>
                      <a:pt x="3382" y="5608"/>
                      <a:pt x="3453" y="5537"/>
                      <a:pt x="3453" y="5441"/>
                    </a:cubicBezTo>
                    <a:lnTo>
                      <a:pt x="3453" y="4429"/>
                    </a:lnTo>
                    <a:cubicBezTo>
                      <a:pt x="3453" y="4287"/>
                      <a:pt x="3549" y="4167"/>
                      <a:pt x="3680" y="4108"/>
                    </a:cubicBezTo>
                    <a:lnTo>
                      <a:pt x="4180" y="3906"/>
                    </a:lnTo>
                    <a:lnTo>
                      <a:pt x="4811" y="3906"/>
                    </a:lnTo>
                    <a:lnTo>
                      <a:pt x="5311" y="4108"/>
                    </a:lnTo>
                    <a:cubicBezTo>
                      <a:pt x="5454" y="4167"/>
                      <a:pt x="5537" y="4287"/>
                      <a:pt x="5537" y="4429"/>
                    </a:cubicBezTo>
                    <a:lnTo>
                      <a:pt x="5537" y="5441"/>
                    </a:lnTo>
                    <a:cubicBezTo>
                      <a:pt x="5537" y="5537"/>
                      <a:pt x="5608" y="5608"/>
                      <a:pt x="5704" y="5608"/>
                    </a:cubicBezTo>
                    <a:cubicBezTo>
                      <a:pt x="5787" y="5608"/>
                      <a:pt x="5870" y="5537"/>
                      <a:pt x="5870" y="5441"/>
                    </a:cubicBezTo>
                    <a:lnTo>
                      <a:pt x="5870" y="4429"/>
                    </a:lnTo>
                    <a:cubicBezTo>
                      <a:pt x="5870" y="4144"/>
                      <a:pt x="5704" y="3906"/>
                      <a:pt x="5454" y="3810"/>
                    </a:cubicBezTo>
                    <a:lnTo>
                      <a:pt x="5013" y="3632"/>
                    </a:lnTo>
                    <a:lnTo>
                      <a:pt x="5013" y="3477"/>
                    </a:lnTo>
                    <a:cubicBezTo>
                      <a:pt x="5227" y="3310"/>
                      <a:pt x="5358" y="3072"/>
                      <a:pt x="5358" y="2810"/>
                    </a:cubicBezTo>
                    <a:lnTo>
                      <a:pt x="5358" y="2382"/>
                    </a:lnTo>
                    <a:lnTo>
                      <a:pt x="5358" y="2346"/>
                    </a:lnTo>
                    <a:lnTo>
                      <a:pt x="5751" y="2191"/>
                    </a:lnTo>
                    <a:lnTo>
                      <a:pt x="6370" y="2191"/>
                    </a:lnTo>
                    <a:lnTo>
                      <a:pt x="6763" y="2346"/>
                    </a:lnTo>
                    <a:lnTo>
                      <a:pt x="6763" y="2382"/>
                    </a:lnTo>
                    <a:lnTo>
                      <a:pt x="6763" y="2810"/>
                    </a:lnTo>
                    <a:cubicBezTo>
                      <a:pt x="6763" y="3072"/>
                      <a:pt x="6894" y="3334"/>
                      <a:pt x="7097" y="3477"/>
                    </a:cubicBezTo>
                    <a:lnTo>
                      <a:pt x="7097" y="3632"/>
                    </a:lnTo>
                    <a:lnTo>
                      <a:pt x="6668" y="3810"/>
                    </a:lnTo>
                    <a:cubicBezTo>
                      <a:pt x="6418" y="3906"/>
                      <a:pt x="6251" y="4144"/>
                      <a:pt x="6251" y="4429"/>
                    </a:cubicBezTo>
                    <a:lnTo>
                      <a:pt x="6251" y="5441"/>
                    </a:lnTo>
                    <a:cubicBezTo>
                      <a:pt x="6251" y="5537"/>
                      <a:pt x="6323" y="5608"/>
                      <a:pt x="6418" y="5608"/>
                    </a:cubicBezTo>
                    <a:cubicBezTo>
                      <a:pt x="6501" y="5608"/>
                      <a:pt x="6585" y="5537"/>
                      <a:pt x="6585" y="5441"/>
                    </a:cubicBezTo>
                    <a:lnTo>
                      <a:pt x="6585" y="4429"/>
                    </a:lnTo>
                    <a:cubicBezTo>
                      <a:pt x="6585" y="4287"/>
                      <a:pt x="6668" y="4167"/>
                      <a:pt x="6799" y="4108"/>
                    </a:cubicBezTo>
                    <a:lnTo>
                      <a:pt x="7311" y="3906"/>
                    </a:lnTo>
                    <a:lnTo>
                      <a:pt x="7930" y="3906"/>
                    </a:lnTo>
                    <a:lnTo>
                      <a:pt x="8442" y="4108"/>
                    </a:lnTo>
                    <a:cubicBezTo>
                      <a:pt x="8573" y="4167"/>
                      <a:pt x="8668" y="4287"/>
                      <a:pt x="8668" y="4429"/>
                    </a:cubicBezTo>
                    <a:lnTo>
                      <a:pt x="8668" y="5441"/>
                    </a:lnTo>
                    <a:cubicBezTo>
                      <a:pt x="8668" y="5537"/>
                      <a:pt x="8740" y="5608"/>
                      <a:pt x="8823" y="5608"/>
                    </a:cubicBezTo>
                    <a:cubicBezTo>
                      <a:pt x="8918" y="5608"/>
                      <a:pt x="8990" y="5537"/>
                      <a:pt x="8990" y="5441"/>
                    </a:cubicBezTo>
                    <a:lnTo>
                      <a:pt x="8990" y="4429"/>
                    </a:lnTo>
                    <a:cubicBezTo>
                      <a:pt x="8823" y="4144"/>
                      <a:pt x="8668" y="3906"/>
                      <a:pt x="8406" y="3810"/>
                    </a:cubicBezTo>
                    <a:lnTo>
                      <a:pt x="7978" y="3632"/>
                    </a:lnTo>
                    <a:lnTo>
                      <a:pt x="7978" y="3477"/>
                    </a:lnTo>
                    <a:cubicBezTo>
                      <a:pt x="8192" y="3310"/>
                      <a:pt x="8323" y="3072"/>
                      <a:pt x="8323" y="2810"/>
                    </a:cubicBezTo>
                    <a:lnTo>
                      <a:pt x="8323" y="2382"/>
                    </a:lnTo>
                    <a:cubicBezTo>
                      <a:pt x="8323" y="2191"/>
                      <a:pt x="8252" y="2036"/>
                      <a:pt x="8133" y="1893"/>
                    </a:cubicBezTo>
                    <a:cubicBezTo>
                      <a:pt x="7990" y="1786"/>
                      <a:pt x="7835" y="1703"/>
                      <a:pt x="7656" y="1703"/>
                    </a:cubicBezTo>
                    <a:lnTo>
                      <a:pt x="7311" y="1703"/>
                    </a:lnTo>
                    <a:cubicBezTo>
                      <a:pt x="7073" y="1703"/>
                      <a:pt x="6847" y="1846"/>
                      <a:pt x="6728" y="2036"/>
                    </a:cubicBezTo>
                    <a:lnTo>
                      <a:pt x="6442" y="1917"/>
                    </a:lnTo>
                    <a:lnTo>
                      <a:pt x="6442" y="1762"/>
                    </a:lnTo>
                    <a:cubicBezTo>
                      <a:pt x="6656" y="1608"/>
                      <a:pt x="6787" y="1370"/>
                      <a:pt x="6787" y="1096"/>
                    </a:cubicBezTo>
                    <a:lnTo>
                      <a:pt x="6787" y="667"/>
                    </a:lnTo>
                    <a:cubicBezTo>
                      <a:pt x="6787" y="488"/>
                      <a:pt x="6716" y="322"/>
                      <a:pt x="6597" y="191"/>
                    </a:cubicBezTo>
                    <a:cubicBezTo>
                      <a:pt x="6466" y="72"/>
                      <a:pt x="6299" y="0"/>
                      <a:pt x="6120" y="0"/>
                    </a:cubicBezTo>
                    <a:lnTo>
                      <a:pt x="5775" y="0"/>
                    </a:lnTo>
                    <a:cubicBezTo>
                      <a:pt x="5406" y="0"/>
                      <a:pt x="5108" y="298"/>
                      <a:pt x="5108" y="667"/>
                    </a:cubicBezTo>
                    <a:lnTo>
                      <a:pt x="5108" y="1096"/>
                    </a:lnTo>
                    <a:cubicBezTo>
                      <a:pt x="5108" y="1370"/>
                      <a:pt x="5239" y="1620"/>
                      <a:pt x="5454" y="1762"/>
                    </a:cubicBezTo>
                    <a:lnTo>
                      <a:pt x="5454" y="1917"/>
                    </a:lnTo>
                    <a:lnTo>
                      <a:pt x="5168" y="2036"/>
                    </a:lnTo>
                    <a:cubicBezTo>
                      <a:pt x="5132" y="1989"/>
                      <a:pt x="5108" y="1941"/>
                      <a:pt x="5061" y="1905"/>
                    </a:cubicBezTo>
                    <a:cubicBezTo>
                      <a:pt x="4930" y="1786"/>
                      <a:pt x="4763" y="1703"/>
                      <a:pt x="4584" y="1703"/>
                    </a:cubicBezTo>
                    <a:lnTo>
                      <a:pt x="4239" y="1703"/>
                    </a:lnTo>
                    <a:cubicBezTo>
                      <a:pt x="4001" y="1703"/>
                      <a:pt x="3787" y="1846"/>
                      <a:pt x="3668" y="2036"/>
                    </a:cubicBezTo>
                    <a:lnTo>
                      <a:pt x="3382" y="1917"/>
                    </a:lnTo>
                    <a:lnTo>
                      <a:pt x="3382" y="1762"/>
                    </a:lnTo>
                    <a:cubicBezTo>
                      <a:pt x="3584" y="1608"/>
                      <a:pt x="3727" y="1370"/>
                      <a:pt x="3727" y="1096"/>
                    </a:cubicBezTo>
                    <a:lnTo>
                      <a:pt x="3727" y="667"/>
                    </a:lnTo>
                    <a:cubicBezTo>
                      <a:pt x="3727" y="488"/>
                      <a:pt x="3644" y="322"/>
                      <a:pt x="3525" y="191"/>
                    </a:cubicBezTo>
                    <a:cubicBezTo>
                      <a:pt x="3394" y="72"/>
                      <a:pt x="3227" y="0"/>
                      <a:pt x="304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3" name="Google Shape;12618;p65">
                <a:extLst>
                  <a:ext uri="{FF2B5EF4-FFF2-40B4-BE49-F238E27FC236}">
                    <a16:creationId xmlns:a16="http://schemas.microsoft.com/office/drawing/2014/main" id="{D2F8C0D0-D1FC-570B-5DF0-963944E0905D}"/>
                  </a:ext>
                </a:extLst>
              </p:cNvPr>
              <p:cNvSpPr/>
              <p:nvPr/>
            </p:nvSpPr>
            <p:spPr>
              <a:xfrm>
                <a:off x="1917740" y="2891510"/>
                <a:ext cx="119394" cy="161474"/>
              </a:xfrm>
              <a:custGeom>
                <a:avLst/>
                <a:gdLst/>
                <a:ahLst/>
                <a:cxnLst/>
                <a:rect l="l" t="t" r="r" b="b"/>
                <a:pathLst>
                  <a:path w="3751" h="5073" extrusionOk="0">
                    <a:moveTo>
                      <a:pt x="2036" y="310"/>
                    </a:moveTo>
                    <a:cubicBezTo>
                      <a:pt x="2227" y="310"/>
                      <a:pt x="2394" y="477"/>
                      <a:pt x="2394" y="668"/>
                    </a:cubicBezTo>
                    <a:lnTo>
                      <a:pt x="2394" y="1013"/>
                    </a:lnTo>
                    <a:cubicBezTo>
                      <a:pt x="2394" y="1299"/>
                      <a:pt x="2156" y="1537"/>
                      <a:pt x="1870" y="1537"/>
                    </a:cubicBezTo>
                    <a:cubicBezTo>
                      <a:pt x="1596" y="1537"/>
                      <a:pt x="1334" y="1299"/>
                      <a:pt x="1334" y="1013"/>
                    </a:cubicBezTo>
                    <a:lnTo>
                      <a:pt x="1334" y="668"/>
                    </a:lnTo>
                    <a:cubicBezTo>
                      <a:pt x="1334" y="477"/>
                      <a:pt x="1501" y="310"/>
                      <a:pt x="1691" y="310"/>
                    </a:cubicBezTo>
                    <a:close/>
                    <a:moveTo>
                      <a:pt x="2036" y="1834"/>
                    </a:moveTo>
                    <a:lnTo>
                      <a:pt x="2036" y="1918"/>
                    </a:lnTo>
                    <a:cubicBezTo>
                      <a:pt x="2048" y="1977"/>
                      <a:pt x="2072" y="2037"/>
                      <a:pt x="2096" y="2084"/>
                    </a:cubicBezTo>
                    <a:lnTo>
                      <a:pt x="1870" y="2311"/>
                    </a:lnTo>
                    <a:lnTo>
                      <a:pt x="1858" y="2311"/>
                    </a:lnTo>
                    <a:lnTo>
                      <a:pt x="1632" y="2084"/>
                    </a:lnTo>
                    <a:cubicBezTo>
                      <a:pt x="1667" y="2037"/>
                      <a:pt x="1679" y="1977"/>
                      <a:pt x="1679" y="1918"/>
                    </a:cubicBezTo>
                    <a:lnTo>
                      <a:pt x="1679" y="1834"/>
                    </a:lnTo>
                    <a:cubicBezTo>
                      <a:pt x="1739" y="1846"/>
                      <a:pt x="1798" y="1846"/>
                      <a:pt x="1858" y="1846"/>
                    </a:cubicBezTo>
                    <a:cubicBezTo>
                      <a:pt x="1917" y="1846"/>
                      <a:pt x="1977" y="1846"/>
                      <a:pt x="2036" y="1834"/>
                    </a:cubicBezTo>
                    <a:close/>
                    <a:moveTo>
                      <a:pt x="2382" y="2275"/>
                    </a:moveTo>
                    <a:lnTo>
                      <a:pt x="2668" y="2406"/>
                    </a:lnTo>
                    <a:cubicBezTo>
                      <a:pt x="2715" y="2442"/>
                      <a:pt x="2763" y="2501"/>
                      <a:pt x="2763" y="2573"/>
                    </a:cubicBezTo>
                    <a:lnTo>
                      <a:pt x="2763" y="2894"/>
                    </a:lnTo>
                    <a:lnTo>
                      <a:pt x="1036" y="2894"/>
                    </a:lnTo>
                    <a:lnTo>
                      <a:pt x="1036" y="2573"/>
                    </a:lnTo>
                    <a:lnTo>
                      <a:pt x="1013" y="2573"/>
                    </a:lnTo>
                    <a:cubicBezTo>
                      <a:pt x="1013" y="2501"/>
                      <a:pt x="1060" y="2442"/>
                      <a:pt x="1120" y="2406"/>
                    </a:cubicBezTo>
                    <a:lnTo>
                      <a:pt x="1394" y="2275"/>
                    </a:lnTo>
                    <a:lnTo>
                      <a:pt x="1655" y="2537"/>
                    </a:lnTo>
                    <a:cubicBezTo>
                      <a:pt x="1703" y="2596"/>
                      <a:pt x="1798" y="2620"/>
                      <a:pt x="1894" y="2620"/>
                    </a:cubicBezTo>
                    <a:cubicBezTo>
                      <a:pt x="1977" y="2620"/>
                      <a:pt x="2048" y="2596"/>
                      <a:pt x="2132" y="2537"/>
                    </a:cubicBezTo>
                    <a:lnTo>
                      <a:pt x="2382" y="2275"/>
                    </a:lnTo>
                    <a:close/>
                    <a:moveTo>
                      <a:pt x="3299" y="3216"/>
                    </a:moveTo>
                    <a:lnTo>
                      <a:pt x="3120" y="3573"/>
                    </a:lnTo>
                    <a:lnTo>
                      <a:pt x="596" y="3573"/>
                    </a:lnTo>
                    <a:lnTo>
                      <a:pt x="417" y="3216"/>
                    </a:lnTo>
                    <a:close/>
                    <a:moveTo>
                      <a:pt x="1691" y="1"/>
                    </a:moveTo>
                    <a:cubicBezTo>
                      <a:pt x="1322" y="1"/>
                      <a:pt x="1024" y="298"/>
                      <a:pt x="1024" y="668"/>
                    </a:cubicBezTo>
                    <a:lnTo>
                      <a:pt x="1024" y="1013"/>
                    </a:lnTo>
                    <a:cubicBezTo>
                      <a:pt x="1024" y="1299"/>
                      <a:pt x="1155" y="1537"/>
                      <a:pt x="1370" y="1680"/>
                    </a:cubicBezTo>
                    <a:lnTo>
                      <a:pt x="1370" y="1918"/>
                    </a:lnTo>
                    <a:lnTo>
                      <a:pt x="1370" y="1942"/>
                    </a:lnTo>
                    <a:lnTo>
                      <a:pt x="965" y="2132"/>
                    </a:lnTo>
                    <a:cubicBezTo>
                      <a:pt x="798" y="2215"/>
                      <a:pt x="679" y="2382"/>
                      <a:pt x="679" y="2573"/>
                    </a:cubicBezTo>
                    <a:lnTo>
                      <a:pt x="679" y="2894"/>
                    </a:lnTo>
                    <a:lnTo>
                      <a:pt x="167" y="2894"/>
                    </a:lnTo>
                    <a:cubicBezTo>
                      <a:pt x="108" y="2894"/>
                      <a:pt x="60" y="2918"/>
                      <a:pt x="24" y="2965"/>
                    </a:cubicBezTo>
                    <a:cubicBezTo>
                      <a:pt x="1" y="3001"/>
                      <a:pt x="1" y="3073"/>
                      <a:pt x="24" y="3108"/>
                    </a:cubicBezTo>
                    <a:lnTo>
                      <a:pt x="370" y="3799"/>
                    </a:lnTo>
                    <a:cubicBezTo>
                      <a:pt x="405" y="3858"/>
                      <a:pt x="465" y="3882"/>
                      <a:pt x="524" y="3882"/>
                    </a:cubicBezTo>
                    <a:lnTo>
                      <a:pt x="703" y="3882"/>
                    </a:lnTo>
                    <a:lnTo>
                      <a:pt x="703" y="4918"/>
                    </a:lnTo>
                    <a:cubicBezTo>
                      <a:pt x="703" y="5001"/>
                      <a:pt x="774" y="5073"/>
                      <a:pt x="858" y="5073"/>
                    </a:cubicBezTo>
                    <a:cubicBezTo>
                      <a:pt x="953" y="5073"/>
                      <a:pt x="1024" y="5001"/>
                      <a:pt x="1024" y="4918"/>
                    </a:cubicBezTo>
                    <a:lnTo>
                      <a:pt x="1024" y="3882"/>
                    </a:lnTo>
                    <a:lnTo>
                      <a:pt x="2751" y="3882"/>
                    </a:lnTo>
                    <a:lnTo>
                      <a:pt x="2751" y="4918"/>
                    </a:lnTo>
                    <a:cubicBezTo>
                      <a:pt x="2751" y="5001"/>
                      <a:pt x="2822" y="5073"/>
                      <a:pt x="2918" y="5073"/>
                    </a:cubicBezTo>
                    <a:cubicBezTo>
                      <a:pt x="3001" y="5073"/>
                      <a:pt x="3084" y="5001"/>
                      <a:pt x="3084" y="4918"/>
                    </a:cubicBezTo>
                    <a:lnTo>
                      <a:pt x="3084" y="3882"/>
                    </a:lnTo>
                    <a:lnTo>
                      <a:pt x="3263" y="3882"/>
                    </a:lnTo>
                    <a:cubicBezTo>
                      <a:pt x="3322" y="3882"/>
                      <a:pt x="3382" y="3858"/>
                      <a:pt x="3406" y="3799"/>
                    </a:cubicBezTo>
                    <a:lnTo>
                      <a:pt x="3751" y="3108"/>
                    </a:lnTo>
                    <a:cubicBezTo>
                      <a:pt x="3739" y="3073"/>
                      <a:pt x="3739" y="3001"/>
                      <a:pt x="3703" y="2965"/>
                    </a:cubicBezTo>
                    <a:cubicBezTo>
                      <a:pt x="3680" y="2918"/>
                      <a:pt x="3632" y="2894"/>
                      <a:pt x="3572" y="2894"/>
                    </a:cubicBezTo>
                    <a:lnTo>
                      <a:pt x="3049" y="2894"/>
                    </a:lnTo>
                    <a:lnTo>
                      <a:pt x="3049" y="2573"/>
                    </a:lnTo>
                    <a:cubicBezTo>
                      <a:pt x="3049" y="2382"/>
                      <a:pt x="2941" y="2215"/>
                      <a:pt x="2763" y="2132"/>
                    </a:cubicBezTo>
                    <a:lnTo>
                      <a:pt x="2370" y="1942"/>
                    </a:lnTo>
                    <a:lnTo>
                      <a:pt x="2370" y="1918"/>
                    </a:lnTo>
                    <a:lnTo>
                      <a:pt x="2370" y="1680"/>
                    </a:lnTo>
                    <a:cubicBezTo>
                      <a:pt x="2572" y="1537"/>
                      <a:pt x="2703" y="1275"/>
                      <a:pt x="2703" y="1013"/>
                    </a:cubicBezTo>
                    <a:lnTo>
                      <a:pt x="2703" y="668"/>
                    </a:lnTo>
                    <a:cubicBezTo>
                      <a:pt x="2703" y="298"/>
                      <a:pt x="2406" y="1"/>
                      <a:pt x="20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 name="Google Shape;12619;p65">
                <a:extLst>
                  <a:ext uri="{FF2B5EF4-FFF2-40B4-BE49-F238E27FC236}">
                    <a16:creationId xmlns:a16="http://schemas.microsoft.com/office/drawing/2014/main" id="{55AF98A1-EE1B-7F0D-0381-B601677B4775}"/>
                  </a:ext>
                </a:extLst>
              </p:cNvPr>
              <p:cNvSpPr/>
              <p:nvPr/>
            </p:nvSpPr>
            <p:spPr>
              <a:xfrm>
                <a:off x="1960933" y="3027201"/>
                <a:ext cx="32244" cy="10249"/>
              </a:xfrm>
              <a:custGeom>
                <a:avLst/>
                <a:gdLst/>
                <a:ahLst/>
                <a:cxnLst/>
                <a:rect l="l" t="t" r="r" b="b"/>
                <a:pathLst>
                  <a:path w="1013" h="322" extrusionOk="0">
                    <a:moveTo>
                      <a:pt x="156" y="0"/>
                    </a:moveTo>
                    <a:cubicBezTo>
                      <a:pt x="72" y="0"/>
                      <a:pt x="1" y="72"/>
                      <a:pt x="1" y="155"/>
                    </a:cubicBezTo>
                    <a:cubicBezTo>
                      <a:pt x="1" y="250"/>
                      <a:pt x="72" y="322"/>
                      <a:pt x="156" y="322"/>
                    </a:cubicBezTo>
                    <a:lnTo>
                      <a:pt x="846" y="322"/>
                    </a:lnTo>
                    <a:cubicBezTo>
                      <a:pt x="930" y="322"/>
                      <a:pt x="1013" y="250"/>
                      <a:pt x="1013" y="155"/>
                    </a:cubicBezTo>
                    <a:cubicBezTo>
                      <a:pt x="1013" y="72"/>
                      <a:pt x="930" y="0"/>
                      <a:pt x="8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nvGrpSpPr>
          <p:cNvPr id="208" name="Grupo 207">
            <a:extLst>
              <a:ext uri="{FF2B5EF4-FFF2-40B4-BE49-F238E27FC236}">
                <a16:creationId xmlns:a16="http://schemas.microsoft.com/office/drawing/2014/main" id="{81579B05-DE15-4F6A-B23E-7819543E8CE6}"/>
              </a:ext>
            </a:extLst>
          </p:cNvPr>
          <p:cNvGrpSpPr/>
          <p:nvPr/>
        </p:nvGrpSpPr>
        <p:grpSpPr>
          <a:xfrm>
            <a:off x="1433770" y="3536818"/>
            <a:ext cx="2901147" cy="1913848"/>
            <a:chOff x="0" y="3515038"/>
            <a:chExt cx="2901147" cy="1913848"/>
          </a:xfrm>
        </p:grpSpPr>
        <p:grpSp>
          <p:nvGrpSpPr>
            <p:cNvPr id="203" name="Grupo 202">
              <a:extLst>
                <a:ext uri="{FF2B5EF4-FFF2-40B4-BE49-F238E27FC236}">
                  <a16:creationId xmlns:a16="http://schemas.microsoft.com/office/drawing/2014/main" id="{FB5C7287-CC4A-8BD9-0591-E5A814042802}"/>
                </a:ext>
              </a:extLst>
            </p:cNvPr>
            <p:cNvGrpSpPr/>
            <p:nvPr/>
          </p:nvGrpSpPr>
          <p:grpSpPr>
            <a:xfrm>
              <a:off x="0" y="3515038"/>
              <a:ext cx="2901147" cy="1913848"/>
              <a:chOff x="0" y="3515038"/>
              <a:chExt cx="2901147" cy="1913848"/>
            </a:xfrm>
          </p:grpSpPr>
          <p:grpSp>
            <p:nvGrpSpPr>
              <p:cNvPr id="125" name="Grupo 124">
                <a:extLst>
                  <a:ext uri="{FF2B5EF4-FFF2-40B4-BE49-F238E27FC236}">
                    <a16:creationId xmlns:a16="http://schemas.microsoft.com/office/drawing/2014/main" id="{FF232AE6-2A54-6662-CB9A-5CDA0721D415}"/>
                  </a:ext>
                </a:extLst>
              </p:cNvPr>
              <p:cNvGrpSpPr/>
              <p:nvPr/>
            </p:nvGrpSpPr>
            <p:grpSpPr>
              <a:xfrm>
                <a:off x="302777" y="3515038"/>
                <a:ext cx="2598370" cy="1913848"/>
                <a:chOff x="302777" y="3515038"/>
                <a:chExt cx="2598370" cy="1913848"/>
              </a:xfrm>
            </p:grpSpPr>
            <p:grpSp>
              <p:nvGrpSpPr>
                <p:cNvPr id="92" name="Google Shape;8091;p55">
                  <a:extLst>
                    <a:ext uri="{FF2B5EF4-FFF2-40B4-BE49-F238E27FC236}">
                      <a16:creationId xmlns:a16="http://schemas.microsoft.com/office/drawing/2014/main" id="{542E08A8-1EBD-F59E-F01A-D86886B4686A}"/>
                    </a:ext>
                  </a:extLst>
                </p:cNvPr>
                <p:cNvGrpSpPr/>
                <p:nvPr/>
              </p:nvGrpSpPr>
              <p:grpSpPr>
                <a:xfrm rot="5400000">
                  <a:off x="1038599" y="3048877"/>
                  <a:ext cx="1078366" cy="2080945"/>
                  <a:chOff x="844912" y="1819635"/>
                  <a:chExt cx="329836" cy="510016"/>
                </a:xfrm>
                <a:solidFill>
                  <a:schemeClr val="accent1"/>
                </a:solidFill>
              </p:grpSpPr>
              <p:sp>
                <p:nvSpPr>
                  <p:cNvPr id="119" name="Google Shape;8092;p55">
                    <a:extLst>
                      <a:ext uri="{FF2B5EF4-FFF2-40B4-BE49-F238E27FC236}">
                        <a16:creationId xmlns:a16="http://schemas.microsoft.com/office/drawing/2014/main" id="{DE177297-E037-37D7-CC8C-EFEA960AAD25}"/>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grp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0" name="Google Shape;8093;p55">
                    <a:extLst>
                      <a:ext uri="{FF2B5EF4-FFF2-40B4-BE49-F238E27FC236}">
                        <a16:creationId xmlns:a16="http://schemas.microsoft.com/office/drawing/2014/main" id="{77E28871-BE10-D785-5EDC-C328C1811622}"/>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grp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1" name="Google Shape;8094;p55">
                    <a:extLst>
                      <a:ext uri="{FF2B5EF4-FFF2-40B4-BE49-F238E27FC236}">
                        <a16:creationId xmlns:a16="http://schemas.microsoft.com/office/drawing/2014/main" id="{88AB1C2F-F509-F471-3136-FDB0DED19A08}"/>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grp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2" name="Google Shape;8095;p55">
                    <a:extLst>
                      <a:ext uri="{FF2B5EF4-FFF2-40B4-BE49-F238E27FC236}">
                        <a16:creationId xmlns:a16="http://schemas.microsoft.com/office/drawing/2014/main" id="{D2A42401-CB52-1678-0AA0-B68010A2B58D}"/>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3" name="Google Shape;8096;p55">
                    <a:extLst>
                      <a:ext uri="{FF2B5EF4-FFF2-40B4-BE49-F238E27FC236}">
                        <a16:creationId xmlns:a16="http://schemas.microsoft.com/office/drawing/2014/main" id="{2466E0AF-1485-28E7-2F6C-AFE7BE6776EE}"/>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4" name="Google Shape;8097;p55">
                    <a:extLst>
                      <a:ext uri="{FF2B5EF4-FFF2-40B4-BE49-F238E27FC236}">
                        <a16:creationId xmlns:a16="http://schemas.microsoft.com/office/drawing/2014/main" id="{2573C2FE-067E-A996-0B14-33EE1C4CF4F8}"/>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47" name="Rectángulo 46">
                  <a:extLst>
                    <a:ext uri="{FF2B5EF4-FFF2-40B4-BE49-F238E27FC236}">
                      <a16:creationId xmlns:a16="http://schemas.microsoft.com/office/drawing/2014/main" id="{A180AE88-9E8E-3DC2-171E-1241343AC2CA}"/>
                    </a:ext>
                  </a:extLst>
                </p:cNvPr>
                <p:cNvSpPr/>
                <p:nvPr/>
              </p:nvSpPr>
              <p:spPr>
                <a:xfrm>
                  <a:off x="1236987" y="3515038"/>
                  <a:ext cx="678412" cy="4843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8" name="Rectángulo 47">
                  <a:extLst>
                    <a:ext uri="{FF2B5EF4-FFF2-40B4-BE49-F238E27FC236}">
                      <a16:creationId xmlns:a16="http://schemas.microsoft.com/office/drawing/2014/main" id="{CBEE16C0-0117-1D7C-A78D-925BE700B01B}"/>
                    </a:ext>
                  </a:extLst>
                </p:cNvPr>
                <p:cNvSpPr/>
                <p:nvPr/>
              </p:nvSpPr>
              <p:spPr>
                <a:xfrm>
                  <a:off x="302777" y="4944521"/>
                  <a:ext cx="678412" cy="484365"/>
                </a:xfrm>
                <a:prstGeom prst="rect">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9" name="Rectángulo 48">
                  <a:extLst>
                    <a:ext uri="{FF2B5EF4-FFF2-40B4-BE49-F238E27FC236}">
                      <a16:creationId xmlns:a16="http://schemas.microsoft.com/office/drawing/2014/main" id="{3424360C-F715-DD43-4A2B-70A038C053CA}"/>
                    </a:ext>
                  </a:extLst>
                </p:cNvPr>
                <p:cNvSpPr/>
                <p:nvPr/>
              </p:nvSpPr>
              <p:spPr>
                <a:xfrm>
                  <a:off x="2222735" y="4944521"/>
                  <a:ext cx="678412" cy="484365"/>
                </a:xfrm>
                <a:prstGeom prst="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grpSp>
            <p:nvGrpSpPr>
              <p:cNvPr id="141" name="Gráfico 9">
                <a:extLst>
                  <a:ext uri="{FF2B5EF4-FFF2-40B4-BE49-F238E27FC236}">
                    <a16:creationId xmlns:a16="http://schemas.microsoft.com/office/drawing/2014/main" id="{8B05EE3B-B29F-52EC-44AB-223E91CFC919}"/>
                  </a:ext>
                </a:extLst>
              </p:cNvPr>
              <p:cNvGrpSpPr>
                <a:grpSpLocks noChangeAspect="1"/>
              </p:cNvGrpSpPr>
              <p:nvPr/>
            </p:nvGrpSpPr>
            <p:grpSpPr>
              <a:xfrm flipH="1">
                <a:off x="435303" y="5011770"/>
                <a:ext cx="375001" cy="382159"/>
                <a:chOff x="8659119" y="2320195"/>
                <a:chExt cx="222790" cy="227042"/>
              </a:xfrm>
              <a:solidFill>
                <a:schemeClr val="bg1"/>
              </a:solidFill>
            </p:grpSpPr>
            <p:sp>
              <p:nvSpPr>
                <p:cNvPr id="142" name="Forma libre: forma 141">
                  <a:extLst>
                    <a:ext uri="{FF2B5EF4-FFF2-40B4-BE49-F238E27FC236}">
                      <a16:creationId xmlns:a16="http://schemas.microsoft.com/office/drawing/2014/main" id="{66566350-A168-071A-8E09-B023460CF89E}"/>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43" name="Forma libre: forma 142">
                  <a:extLst>
                    <a:ext uri="{FF2B5EF4-FFF2-40B4-BE49-F238E27FC236}">
                      <a16:creationId xmlns:a16="http://schemas.microsoft.com/office/drawing/2014/main" id="{A1EF27D2-C97B-36D8-AEC6-E7ABE134E54A}"/>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44" name="Forma libre: forma 143">
                  <a:extLst>
                    <a:ext uri="{FF2B5EF4-FFF2-40B4-BE49-F238E27FC236}">
                      <a16:creationId xmlns:a16="http://schemas.microsoft.com/office/drawing/2014/main" id="{2AD695AA-9651-2EDC-7737-F108627B3B7C}"/>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45" name="Forma libre: forma 144">
                  <a:extLst>
                    <a:ext uri="{FF2B5EF4-FFF2-40B4-BE49-F238E27FC236}">
                      <a16:creationId xmlns:a16="http://schemas.microsoft.com/office/drawing/2014/main" id="{BDCBE6DC-15F9-9066-7D79-7291D0A0D1A6}"/>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46" name="Forma libre: forma 145">
                  <a:extLst>
                    <a:ext uri="{FF2B5EF4-FFF2-40B4-BE49-F238E27FC236}">
                      <a16:creationId xmlns:a16="http://schemas.microsoft.com/office/drawing/2014/main" id="{7621A815-43F2-E0E3-8EB9-B5502C888E31}"/>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47" name="Forma libre: forma 146">
                  <a:extLst>
                    <a:ext uri="{FF2B5EF4-FFF2-40B4-BE49-F238E27FC236}">
                      <a16:creationId xmlns:a16="http://schemas.microsoft.com/office/drawing/2014/main" id="{F46F205E-81CB-792B-3749-E3A18F86DFA8}"/>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48" name="Forma libre: forma 147">
                  <a:extLst>
                    <a:ext uri="{FF2B5EF4-FFF2-40B4-BE49-F238E27FC236}">
                      <a16:creationId xmlns:a16="http://schemas.microsoft.com/office/drawing/2014/main" id="{1647743A-04EA-A2FC-A134-7E84185D7247}"/>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49" name="Forma libre: forma 148">
                  <a:extLst>
                    <a:ext uri="{FF2B5EF4-FFF2-40B4-BE49-F238E27FC236}">
                      <a16:creationId xmlns:a16="http://schemas.microsoft.com/office/drawing/2014/main" id="{35E30BBC-735C-5AAE-DCBB-600A24CB0F57}"/>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50" name="Gráfico 9">
                <a:extLst>
                  <a:ext uri="{FF2B5EF4-FFF2-40B4-BE49-F238E27FC236}">
                    <a16:creationId xmlns:a16="http://schemas.microsoft.com/office/drawing/2014/main" id="{C51419F8-7E00-C6CC-4234-9183495BCBA5}"/>
                  </a:ext>
                </a:extLst>
              </p:cNvPr>
              <p:cNvGrpSpPr>
                <a:grpSpLocks noChangeAspect="1"/>
              </p:cNvGrpSpPr>
              <p:nvPr/>
            </p:nvGrpSpPr>
            <p:grpSpPr>
              <a:xfrm flipH="1">
                <a:off x="2337164" y="4986842"/>
                <a:ext cx="375001" cy="382159"/>
                <a:chOff x="8659119" y="2320195"/>
                <a:chExt cx="222790" cy="227042"/>
              </a:xfrm>
              <a:solidFill>
                <a:schemeClr val="bg1"/>
              </a:solidFill>
            </p:grpSpPr>
            <p:sp>
              <p:nvSpPr>
                <p:cNvPr id="151" name="Forma libre: forma 150">
                  <a:extLst>
                    <a:ext uri="{FF2B5EF4-FFF2-40B4-BE49-F238E27FC236}">
                      <a16:creationId xmlns:a16="http://schemas.microsoft.com/office/drawing/2014/main" id="{568FB916-16CC-CA2C-B61E-5EF15FF46435}"/>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52" name="Forma libre: forma 151">
                  <a:extLst>
                    <a:ext uri="{FF2B5EF4-FFF2-40B4-BE49-F238E27FC236}">
                      <a16:creationId xmlns:a16="http://schemas.microsoft.com/office/drawing/2014/main" id="{2D7DDDEF-DBA2-188C-519E-B0FCCB87619A}"/>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53" name="Forma libre: forma 152">
                  <a:extLst>
                    <a:ext uri="{FF2B5EF4-FFF2-40B4-BE49-F238E27FC236}">
                      <a16:creationId xmlns:a16="http://schemas.microsoft.com/office/drawing/2014/main" id="{AB30EF85-88BD-0ADF-24D4-58A9169EF5EF}"/>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54" name="Forma libre: forma 153">
                  <a:extLst>
                    <a:ext uri="{FF2B5EF4-FFF2-40B4-BE49-F238E27FC236}">
                      <a16:creationId xmlns:a16="http://schemas.microsoft.com/office/drawing/2014/main" id="{915F0118-58AA-9C36-DE39-AF9BA8FFCDD4}"/>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55" name="Forma libre: forma 154">
                  <a:extLst>
                    <a:ext uri="{FF2B5EF4-FFF2-40B4-BE49-F238E27FC236}">
                      <a16:creationId xmlns:a16="http://schemas.microsoft.com/office/drawing/2014/main" id="{1E959289-FE70-10D5-9C4A-F00720850B5E}"/>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56" name="Forma libre: forma 155">
                  <a:extLst>
                    <a:ext uri="{FF2B5EF4-FFF2-40B4-BE49-F238E27FC236}">
                      <a16:creationId xmlns:a16="http://schemas.microsoft.com/office/drawing/2014/main" id="{F088B42A-797A-DE1E-87C6-F7B44F3C775D}"/>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57" name="Forma libre: forma 156">
                  <a:extLst>
                    <a:ext uri="{FF2B5EF4-FFF2-40B4-BE49-F238E27FC236}">
                      <a16:creationId xmlns:a16="http://schemas.microsoft.com/office/drawing/2014/main" id="{FA79AC73-D4CB-9377-C835-E7A03EF48022}"/>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58" name="Forma libre: forma 157">
                  <a:extLst>
                    <a:ext uri="{FF2B5EF4-FFF2-40B4-BE49-F238E27FC236}">
                      <a16:creationId xmlns:a16="http://schemas.microsoft.com/office/drawing/2014/main" id="{EBAEA3FE-D8BE-1CEA-8067-FC646D28FCF0}"/>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pic>
            <p:nvPicPr>
              <p:cNvPr id="196" name="Gráfico 195" descr="Hombre con relleno sólido">
                <a:extLst>
                  <a:ext uri="{FF2B5EF4-FFF2-40B4-BE49-F238E27FC236}">
                    <a16:creationId xmlns:a16="http://schemas.microsoft.com/office/drawing/2014/main" id="{E27DE7A1-3AD7-D017-137A-791F9E97733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5006594"/>
                <a:ext cx="349643" cy="349643"/>
              </a:xfrm>
              <a:prstGeom prst="rect">
                <a:avLst/>
              </a:prstGeom>
            </p:spPr>
          </p:pic>
          <p:pic>
            <p:nvPicPr>
              <p:cNvPr id="197" name="Gráfico 196" descr="Hombre con relleno sólido">
                <a:extLst>
                  <a:ext uri="{FF2B5EF4-FFF2-40B4-BE49-F238E27FC236}">
                    <a16:creationId xmlns:a16="http://schemas.microsoft.com/office/drawing/2014/main" id="{0E3D2C95-4378-D4AA-AD49-5542221E890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23194" y="5006593"/>
                <a:ext cx="349643" cy="349643"/>
              </a:xfrm>
              <a:prstGeom prst="rect">
                <a:avLst/>
              </a:prstGeom>
            </p:spPr>
          </p:pic>
        </p:grpSp>
        <p:pic>
          <p:nvPicPr>
            <p:cNvPr id="206" name="Gráfico 205" descr="Hombre con relleno sólido">
              <a:extLst>
                <a:ext uri="{FF2B5EF4-FFF2-40B4-BE49-F238E27FC236}">
                  <a16:creationId xmlns:a16="http://schemas.microsoft.com/office/drawing/2014/main" id="{593BE00D-E935-7B51-3659-0B9571EE895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1784" y="3601358"/>
              <a:ext cx="349643" cy="349643"/>
            </a:xfrm>
            <a:prstGeom prst="rect">
              <a:avLst/>
            </a:prstGeom>
          </p:spPr>
        </p:pic>
      </p:grpSp>
      <p:grpSp>
        <p:nvGrpSpPr>
          <p:cNvPr id="209" name="Grupo 208">
            <a:extLst>
              <a:ext uri="{FF2B5EF4-FFF2-40B4-BE49-F238E27FC236}">
                <a16:creationId xmlns:a16="http://schemas.microsoft.com/office/drawing/2014/main" id="{DA70949E-156D-0802-E3CA-638D86E0F406}"/>
              </a:ext>
            </a:extLst>
          </p:cNvPr>
          <p:cNvGrpSpPr/>
          <p:nvPr/>
        </p:nvGrpSpPr>
        <p:grpSpPr>
          <a:xfrm>
            <a:off x="6836688" y="3527588"/>
            <a:ext cx="4289625" cy="1935282"/>
            <a:chOff x="6790240" y="3776180"/>
            <a:chExt cx="4289625" cy="1935282"/>
          </a:xfrm>
        </p:grpSpPr>
        <p:grpSp>
          <p:nvGrpSpPr>
            <p:cNvPr id="202" name="Grupo 201">
              <a:extLst>
                <a:ext uri="{FF2B5EF4-FFF2-40B4-BE49-F238E27FC236}">
                  <a16:creationId xmlns:a16="http://schemas.microsoft.com/office/drawing/2014/main" id="{45088130-E0C8-7CDB-EC20-5E377F7E0338}"/>
                </a:ext>
              </a:extLst>
            </p:cNvPr>
            <p:cNvGrpSpPr/>
            <p:nvPr/>
          </p:nvGrpSpPr>
          <p:grpSpPr>
            <a:xfrm>
              <a:off x="6790240" y="3776180"/>
              <a:ext cx="4289625" cy="1935282"/>
              <a:chOff x="3546297" y="3509751"/>
              <a:chExt cx="4289625" cy="1935282"/>
            </a:xfrm>
          </p:grpSpPr>
          <p:grpSp>
            <p:nvGrpSpPr>
              <p:cNvPr id="91" name="Grupo 90">
                <a:extLst>
                  <a:ext uri="{FF2B5EF4-FFF2-40B4-BE49-F238E27FC236}">
                    <a16:creationId xmlns:a16="http://schemas.microsoft.com/office/drawing/2014/main" id="{9DE07667-0B9A-A46A-7D45-FC4E3C473771}"/>
                  </a:ext>
                </a:extLst>
              </p:cNvPr>
              <p:cNvGrpSpPr/>
              <p:nvPr/>
            </p:nvGrpSpPr>
            <p:grpSpPr>
              <a:xfrm>
                <a:off x="4998997" y="4938896"/>
                <a:ext cx="1857531" cy="489488"/>
                <a:chOff x="-3401167" y="4372143"/>
                <a:chExt cx="1857531" cy="489488"/>
              </a:xfrm>
            </p:grpSpPr>
            <p:sp>
              <p:nvSpPr>
                <p:cNvPr id="89" name="Rectángulo 88">
                  <a:extLst>
                    <a:ext uri="{FF2B5EF4-FFF2-40B4-BE49-F238E27FC236}">
                      <a16:creationId xmlns:a16="http://schemas.microsoft.com/office/drawing/2014/main" id="{3C42EAED-9A2D-3F7D-428B-48311BDA19DC}"/>
                    </a:ext>
                  </a:extLst>
                </p:cNvPr>
                <p:cNvSpPr/>
                <p:nvPr/>
              </p:nvSpPr>
              <p:spPr>
                <a:xfrm>
                  <a:off x="-2222048" y="4377266"/>
                  <a:ext cx="678412" cy="484365"/>
                </a:xfrm>
                <a:prstGeom prst="rect">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0" name="Rectángulo 89">
                  <a:extLst>
                    <a:ext uri="{FF2B5EF4-FFF2-40B4-BE49-F238E27FC236}">
                      <a16:creationId xmlns:a16="http://schemas.microsoft.com/office/drawing/2014/main" id="{E6684BCF-3733-DC25-7D14-ED2F0A5C7B1C}"/>
                    </a:ext>
                  </a:extLst>
                </p:cNvPr>
                <p:cNvSpPr/>
                <p:nvPr/>
              </p:nvSpPr>
              <p:spPr>
                <a:xfrm>
                  <a:off x="-3401167" y="4372143"/>
                  <a:ext cx="678412" cy="484365"/>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131" name="Google Shape;8092;p55">
                <a:extLst>
                  <a:ext uri="{FF2B5EF4-FFF2-40B4-BE49-F238E27FC236}">
                    <a16:creationId xmlns:a16="http://schemas.microsoft.com/office/drawing/2014/main" id="{7063C3F1-5462-CB48-2FB6-0FC112847AAB}"/>
                  </a:ext>
                </a:extLst>
              </p:cNvPr>
              <p:cNvSpPr/>
              <p:nvPr/>
            </p:nvSpPr>
            <p:spPr>
              <a:xfrm rot="5400000">
                <a:off x="5601414" y="3496534"/>
                <a:ext cx="386714" cy="483405"/>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solidFill>
                <a:schemeClr val="accent1"/>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2" name="Google Shape;8093;p55">
                <a:extLst>
                  <a:ext uri="{FF2B5EF4-FFF2-40B4-BE49-F238E27FC236}">
                    <a16:creationId xmlns:a16="http://schemas.microsoft.com/office/drawing/2014/main" id="{2F0248CD-7B8A-1C3C-E9C0-115A19AD8630}"/>
                  </a:ext>
                </a:extLst>
              </p:cNvPr>
              <p:cNvSpPr/>
              <p:nvPr/>
            </p:nvSpPr>
            <p:spPr>
              <a:xfrm rot="5400000">
                <a:off x="4373209" y="3938641"/>
                <a:ext cx="484365" cy="972411"/>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solidFill>
                <a:schemeClr val="accent1"/>
              </a:solid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3" name="Google Shape;8094;p55">
                <a:extLst>
                  <a:ext uri="{FF2B5EF4-FFF2-40B4-BE49-F238E27FC236}">
                    <a16:creationId xmlns:a16="http://schemas.microsoft.com/office/drawing/2014/main" id="{FA1E184C-1B10-4C9F-DB74-094DD54D6CDF}"/>
                  </a:ext>
                </a:extLst>
              </p:cNvPr>
              <p:cNvSpPr/>
              <p:nvPr/>
            </p:nvSpPr>
            <p:spPr>
              <a:xfrm rot="5400000">
                <a:off x="6733620" y="3966255"/>
                <a:ext cx="484365" cy="972411"/>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solidFill>
                <a:schemeClr val="accent1"/>
              </a:solid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4" name="Google Shape;8095;p55">
                <a:extLst>
                  <a:ext uri="{FF2B5EF4-FFF2-40B4-BE49-F238E27FC236}">
                    <a16:creationId xmlns:a16="http://schemas.microsoft.com/office/drawing/2014/main" id="{2966A7DC-2CAB-6A74-F941-48766DE4336E}"/>
                  </a:ext>
                </a:extLst>
              </p:cNvPr>
              <p:cNvSpPr/>
              <p:nvPr/>
            </p:nvSpPr>
            <p:spPr>
              <a:xfrm rot="5400000">
                <a:off x="5736809" y="4050526"/>
                <a:ext cx="117561" cy="146714"/>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5" name="Google Shape;8096;p55">
                <a:extLst>
                  <a:ext uri="{FF2B5EF4-FFF2-40B4-BE49-F238E27FC236}">
                    <a16:creationId xmlns:a16="http://schemas.microsoft.com/office/drawing/2014/main" id="{B2659FAA-18D0-C03C-DA88-52A0497B7288}"/>
                  </a:ext>
                </a:extLst>
              </p:cNvPr>
              <p:cNvSpPr/>
              <p:nvPr/>
            </p:nvSpPr>
            <p:spPr>
              <a:xfrm rot="5400000">
                <a:off x="4116258" y="4625466"/>
                <a:ext cx="82883" cy="138354"/>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6" name="Google Shape;8097;p55">
                <a:extLst>
                  <a:ext uri="{FF2B5EF4-FFF2-40B4-BE49-F238E27FC236}">
                    <a16:creationId xmlns:a16="http://schemas.microsoft.com/office/drawing/2014/main" id="{13339D95-32AE-A15A-4800-47B2A3310372}"/>
                  </a:ext>
                </a:extLst>
              </p:cNvPr>
              <p:cNvSpPr/>
              <p:nvPr/>
            </p:nvSpPr>
            <p:spPr>
              <a:xfrm rot="5400000">
                <a:off x="7400907" y="4638208"/>
                <a:ext cx="82883" cy="138856"/>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8" name="Rectángulo 127">
                <a:extLst>
                  <a:ext uri="{FF2B5EF4-FFF2-40B4-BE49-F238E27FC236}">
                    <a16:creationId xmlns:a16="http://schemas.microsoft.com/office/drawing/2014/main" id="{42C45E7C-0228-A461-DF77-00F5B91147F6}"/>
                  </a:ext>
                </a:extLst>
              </p:cNvPr>
              <p:cNvSpPr/>
              <p:nvPr/>
            </p:nvSpPr>
            <p:spPr>
              <a:xfrm>
                <a:off x="5454635" y="3509751"/>
                <a:ext cx="678412" cy="4843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9" name="Rectángulo 128">
                <a:extLst>
                  <a:ext uri="{FF2B5EF4-FFF2-40B4-BE49-F238E27FC236}">
                    <a16:creationId xmlns:a16="http://schemas.microsoft.com/office/drawing/2014/main" id="{91AAEA26-F31E-3C3E-A2B3-9B08440C2388}"/>
                  </a:ext>
                </a:extLst>
              </p:cNvPr>
              <p:cNvSpPr/>
              <p:nvPr/>
            </p:nvSpPr>
            <p:spPr>
              <a:xfrm>
                <a:off x="3865560" y="4939234"/>
                <a:ext cx="678412" cy="484365"/>
              </a:xfrm>
              <a:prstGeom prst="rect">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0" name="Rectángulo 129">
                <a:extLst>
                  <a:ext uri="{FF2B5EF4-FFF2-40B4-BE49-F238E27FC236}">
                    <a16:creationId xmlns:a16="http://schemas.microsoft.com/office/drawing/2014/main" id="{435AEA50-B6C4-CCC4-D3B3-92BFB4F5E15C}"/>
                  </a:ext>
                </a:extLst>
              </p:cNvPr>
              <p:cNvSpPr/>
              <p:nvPr/>
            </p:nvSpPr>
            <p:spPr>
              <a:xfrm>
                <a:off x="7157510" y="4960668"/>
                <a:ext cx="678412" cy="484365"/>
              </a:xfrm>
              <a:prstGeom prst="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7" name="Google Shape;8094;p55">
                <a:extLst>
                  <a:ext uri="{FF2B5EF4-FFF2-40B4-BE49-F238E27FC236}">
                    <a16:creationId xmlns:a16="http://schemas.microsoft.com/office/drawing/2014/main" id="{5A786B8B-4156-0154-003A-AC695134812C}"/>
                  </a:ext>
                </a:extLst>
              </p:cNvPr>
              <p:cNvSpPr/>
              <p:nvPr/>
            </p:nvSpPr>
            <p:spPr>
              <a:xfrm rot="5400000">
                <a:off x="5916789" y="4264796"/>
                <a:ext cx="484365" cy="561712"/>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solidFill>
                <a:schemeClr val="accent1"/>
              </a:solid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8" name="Google Shape;8097;p55">
                <a:extLst>
                  <a:ext uri="{FF2B5EF4-FFF2-40B4-BE49-F238E27FC236}">
                    <a16:creationId xmlns:a16="http://schemas.microsoft.com/office/drawing/2014/main" id="{6F974577-924A-D5F9-7058-1173FAAE4654}"/>
                  </a:ext>
                </a:extLst>
              </p:cNvPr>
              <p:cNvSpPr/>
              <p:nvPr/>
            </p:nvSpPr>
            <p:spPr>
              <a:xfrm rot="5400000">
                <a:off x="6420581" y="4718406"/>
                <a:ext cx="82883" cy="138856"/>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9" name="Google Shape;8093;p55">
                <a:extLst>
                  <a:ext uri="{FF2B5EF4-FFF2-40B4-BE49-F238E27FC236}">
                    <a16:creationId xmlns:a16="http://schemas.microsoft.com/office/drawing/2014/main" id="{EC5D6038-5027-8394-86FB-F5BF3CD48160}"/>
                  </a:ext>
                </a:extLst>
              </p:cNvPr>
              <p:cNvSpPr/>
              <p:nvPr/>
            </p:nvSpPr>
            <p:spPr>
              <a:xfrm rot="5400000">
                <a:off x="5198134" y="4283566"/>
                <a:ext cx="542430" cy="466108"/>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solidFill>
                <a:schemeClr val="accent1"/>
              </a:solid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0" name="Google Shape;8096;p55">
                <a:extLst>
                  <a:ext uri="{FF2B5EF4-FFF2-40B4-BE49-F238E27FC236}">
                    <a16:creationId xmlns:a16="http://schemas.microsoft.com/office/drawing/2014/main" id="{5C7C6B54-B061-73BA-F211-416C95B72F6D}"/>
                  </a:ext>
                </a:extLst>
              </p:cNvPr>
              <p:cNvSpPr/>
              <p:nvPr/>
            </p:nvSpPr>
            <p:spPr>
              <a:xfrm rot="5400000">
                <a:off x="5204199" y="4758220"/>
                <a:ext cx="82883" cy="138354"/>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159" name="Gráfico 9">
                <a:extLst>
                  <a:ext uri="{FF2B5EF4-FFF2-40B4-BE49-F238E27FC236}">
                    <a16:creationId xmlns:a16="http://schemas.microsoft.com/office/drawing/2014/main" id="{71B858FF-E60F-995D-54CE-D242282C8FEC}"/>
                  </a:ext>
                </a:extLst>
              </p:cNvPr>
              <p:cNvGrpSpPr>
                <a:grpSpLocks noChangeAspect="1"/>
              </p:cNvGrpSpPr>
              <p:nvPr/>
            </p:nvGrpSpPr>
            <p:grpSpPr>
              <a:xfrm flipH="1">
                <a:off x="3955192" y="5008290"/>
                <a:ext cx="375001" cy="382159"/>
                <a:chOff x="8659119" y="2320195"/>
                <a:chExt cx="222790" cy="227042"/>
              </a:xfrm>
              <a:solidFill>
                <a:schemeClr val="bg1"/>
              </a:solidFill>
            </p:grpSpPr>
            <p:sp>
              <p:nvSpPr>
                <p:cNvPr id="160" name="Forma libre: forma 159">
                  <a:extLst>
                    <a:ext uri="{FF2B5EF4-FFF2-40B4-BE49-F238E27FC236}">
                      <a16:creationId xmlns:a16="http://schemas.microsoft.com/office/drawing/2014/main" id="{AE66B3FA-EE8D-848E-8214-ECE8EF77CEF5}"/>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61" name="Forma libre: forma 160">
                  <a:extLst>
                    <a:ext uri="{FF2B5EF4-FFF2-40B4-BE49-F238E27FC236}">
                      <a16:creationId xmlns:a16="http://schemas.microsoft.com/office/drawing/2014/main" id="{7BCC51E1-6A85-0265-AC4D-A6D96B9F03F7}"/>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62" name="Forma libre: forma 161">
                  <a:extLst>
                    <a:ext uri="{FF2B5EF4-FFF2-40B4-BE49-F238E27FC236}">
                      <a16:creationId xmlns:a16="http://schemas.microsoft.com/office/drawing/2014/main" id="{379CBF18-05C2-D1E9-97AD-4B6AB8C5328F}"/>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63" name="Forma libre: forma 162">
                  <a:extLst>
                    <a:ext uri="{FF2B5EF4-FFF2-40B4-BE49-F238E27FC236}">
                      <a16:creationId xmlns:a16="http://schemas.microsoft.com/office/drawing/2014/main" id="{2F59835E-8359-DA60-32EE-4494BD10293B}"/>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64" name="Forma libre: forma 163">
                  <a:extLst>
                    <a:ext uri="{FF2B5EF4-FFF2-40B4-BE49-F238E27FC236}">
                      <a16:creationId xmlns:a16="http://schemas.microsoft.com/office/drawing/2014/main" id="{FB6EDB29-CCBD-1E48-33E9-A4BA297A1BD0}"/>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65" name="Forma libre: forma 164">
                  <a:extLst>
                    <a:ext uri="{FF2B5EF4-FFF2-40B4-BE49-F238E27FC236}">
                      <a16:creationId xmlns:a16="http://schemas.microsoft.com/office/drawing/2014/main" id="{36530EBA-BD5C-F0F3-3B60-4043E7924AD7}"/>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66" name="Forma libre: forma 165">
                  <a:extLst>
                    <a:ext uri="{FF2B5EF4-FFF2-40B4-BE49-F238E27FC236}">
                      <a16:creationId xmlns:a16="http://schemas.microsoft.com/office/drawing/2014/main" id="{49F905F3-3CC1-684C-E8DD-7379F012419C}"/>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67" name="Forma libre: forma 166">
                  <a:extLst>
                    <a:ext uri="{FF2B5EF4-FFF2-40B4-BE49-F238E27FC236}">
                      <a16:creationId xmlns:a16="http://schemas.microsoft.com/office/drawing/2014/main" id="{5E3006DE-A442-DD11-07C4-FC67292919A0}"/>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68" name="Gráfico 9">
                <a:extLst>
                  <a:ext uri="{FF2B5EF4-FFF2-40B4-BE49-F238E27FC236}">
                    <a16:creationId xmlns:a16="http://schemas.microsoft.com/office/drawing/2014/main" id="{8BA78E73-8801-F0F6-A549-6A73DE1229C6}"/>
                  </a:ext>
                </a:extLst>
              </p:cNvPr>
              <p:cNvGrpSpPr>
                <a:grpSpLocks noChangeAspect="1"/>
              </p:cNvGrpSpPr>
              <p:nvPr/>
            </p:nvGrpSpPr>
            <p:grpSpPr>
              <a:xfrm flipH="1">
                <a:off x="5096522" y="5015447"/>
                <a:ext cx="375001" cy="382159"/>
                <a:chOff x="8659119" y="2320195"/>
                <a:chExt cx="222790" cy="227042"/>
              </a:xfrm>
              <a:solidFill>
                <a:schemeClr val="bg1"/>
              </a:solidFill>
            </p:grpSpPr>
            <p:sp>
              <p:nvSpPr>
                <p:cNvPr id="169" name="Forma libre: forma 168">
                  <a:extLst>
                    <a:ext uri="{FF2B5EF4-FFF2-40B4-BE49-F238E27FC236}">
                      <a16:creationId xmlns:a16="http://schemas.microsoft.com/office/drawing/2014/main" id="{00C91321-2F14-1B9A-F775-6338F6670E26}"/>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70" name="Forma libre: forma 169">
                  <a:extLst>
                    <a:ext uri="{FF2B5EF4-FFF2-40B4-BE49-F238E27FC236}">
                      <a16:creationId xmlns:a16="http://schemas.microsoft.com/office/drawing/2014/main" id="{47CE50CE-1C45-DBD1-AA9F-3C0352B1B6EA}"/>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71" name="Forma libre: forma 170">
                  <a:extLst>
                    <a:ext uri="{FF2B5EF4-FFF2-40B4-BE49-F238E27FC236}">
                      <a16:creationId xmlns:a16="http://schemas.microsoft.com/office/drawing/2014/main" id="{3C90AB36-D27E-4644-36AB-513D65723BE2}"/>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72" name="Forma libre: forma 171">
                  <a:extLst>
                    <a:ext uri="{FF2B5EF4-FFF2-40B4-BE49-F238E27FC236}">
                      <a16:creationId xmlns:a16="http://schemas.microsoft.com/office/drawing/2014/main" id="{BA82A2CD-A243-66B7-86A0-625CB8BD7971}"/>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73" name="Forma libre: forma 172">
                  <a:extLst>
                    <a:ext uri="{FF2B5EF4-FFF2-40B4-BE49-F238E27FC236}">
                      <a16:creationId xmlns:a16="http://schemas.microsoft.com/office/drawing/2014/main" id="{8B49DE0E-241B-258C-99D9-F9D185CF37DC}"/>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74" name="Forma libre: forma 173">
                  <a:extLst>
                    <a:ext uri="{FF2B5EF4-FFF2-40B4-BE49-F238E27FC236}">
                      <a16:creationId xmlns:a16="http://schemas.microsoft.com/office/drawing/2014/main" id="{7E979AD5-11DA-B0C7-BE74-E315785EB009}"/>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75" name="Forma libre: forma 174">
                  <a:extLst>
                    <a:ext uri="{FF2B5EF4-FFF2-40B4-BE49-F238E27FC236}">
                      <a16:creationId xmlns:a16="http://schemas.microsoft.com/office/drawing/2014/main" id="{C3FCEDC5-6BC9-BC48-0E0B-A51D454AD20A}"/>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76" name="Forma libre: forma 175">
                  <a:extLst>
                    <a:ext uri="{FF2B5EF4-FFF2-40B4-BE49-F238E27FC236}">
                      <a16:creationId xmlns:a16="http://schemas.microsoft.com/office/drawing/2014/main" id="{B698DE91-6009-199F-7FB0-C7384EE7AA98}"/>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77" name="Gráfico 9">
                <a:extLst>
                  <a:ext uri="{FF2B5EF4-FFF2-40B4-BE49-F238E27FC236}">
                    <a16:creationId xmlns:a16="http://schemas.microsoft.com/office/drawing/2014/main" id="{028C158C-B8B7-26D9-8B45-AB67E6A6F1EE}"/>
                  </a:ext>
                </a:extLst>
              </p:cNvPr>
              <p:cNvGrpSpPr>
                <a:grpSpLocks noChangeAspect="1"/>
              </p:cNvGrpSpPr>
              <p:nvPr/>
            </p:nvGrpSpPr>
            <p:grpSpPr>
              <a:xfrm flipH="1">
                <a:off x="6302096" y="4990336"/>
                <a:ext cx="375001" cy="382159"/>
                <a:chOff x="8659119" y="2320195"/>
                <a:chExt cx="222790" cy="227042"/>
              </a:xfrm>
              <a:solidFill>
                <a:schemeClr val="bg1"/>
              </a:solidFill>
            </p:grpSpPr>
            <p:sp>
              <p:nvSpPr>
                <p:cNvPr id="178" name="Forma libre: forma 177">
                  <a:extLst>
                    <a:ext uri="{FF2B5EF4-FFF2-40B4-BE49-F238E27FC236}">
                      <a16:creationId xmlns:a16="http://schemas.microsoft.com/office/drawing/2014/main" id="{944A2958-A9D8-65C1-0C74-5E9FA232360A}"/>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79" name="Forma libre: forma 178">
                  <a:extLst>
                    <a:ext uri="{FF2B5EF4-FFF2-40B4-BE49-F238E27FC236}">
                      <a16:creationId xmlns:a16="http://schemas.microsoft.com/office/drawing/2014/main" id="{20E04153-4148-5252-6265-A1D83D5372B4}"/>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80" name="Forma libre: forma 179">
                  <a:extLst>
                    <a:ext uri="{FF2B5EF4-FFF2-40B4-BE49-F238E27FC236}">
                      <a16:creationId xmlns:a16="http://schemas.microsoft.com/office/drawing/2014/main" id="{EA618CD7-9A8F-1E0E-869F-035F7404A9EF}"/>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81" name="Forma libre: forma 180">
                  <a:extLst>
                    <a:ext uri="{FF2B5EF4-FFF2-40B4-BE49-F238E27FC236}">
                      <a16:creationId xmlns:a16="http://schemas.microsoft.com/office/drawing/2014/main" id="{4D83D0F9-A6D9-F750-4C71-5F3DCF44F989}"/>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82" name="Forma libre: forma 181">
                  <a:extLst>
                    <a:ext uri="{FF2B5EF4-FFF2-40B4-BE49-F238E27FC236}">
                      <a16:creationId xmlns:a16="http://schemas.microsoft.com/office/drawing/2014/main" id="{9F0A847A-BD33-A407-A83C-4D5E0F461CA0}"/>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83" name="Forma libre: forma 182">
                  <a:extLst>
                    <a:ext uri="{FF2B5EF4-FFF2-40B4-BE49-F238E27FC236}">
                      <a16:creationId xmlns:a16="http://schemas.microsoft.com/office/drawing/2014/main" id="{CBF0BF0A-A9B4-939E-F075-F00F99BD65B4}"/>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84" name="Forma libre: forma 183">
                  <a:extLst>
                    <a:ext uri="{FF2B5EF4-FFF2-40B4-BE49-F238E27FC236}">
                      <a16:creationId xmlns:a16="http://schemas.microsoft.com/office/drawing/2014/main" id="{E3A5A045-FF0A-19E9-2A35-16517C21EBE8}"/>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85" name="Forma libre: forma 184">
                  <a:extLst>
                    <a:ext uri="{FF2B5EF4-FFF2-40B4-BE49-F238E27FC236}">
                      <a16:creationId xmlns:a16="http://schemas.microsoft.com/office/drawing/2014/main" id="{EA4E5FCA-64FF-7EF6-279F-AAC6F9A04850}"/>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86" name="Gráfico 9">
                <a:extLst>
                  <a:ext uri="{FF2B5EF4-FFF2-40B4-BE49-F238E27FC236}">
                    <a16:creationId xmlns:a16="http://schemas.microsoft.com/office/drawing/2014/main" id="{74D80345-025E-5D03-1FDF-C470A95F4C3C}"/>
                  </a:ext>
                </a:extLst>
              </p:cNvPr>
              <p:cNvGrpSpPr>
                <a:grpSpLocks noChangeAspect="1"/>
              </p:cNvGrpSpPr>
              <p:nvPr/>
            </p:nvGrpSpPr>
            <p:grpSpPr>
              <a:xfrm flipH="1">
                <a:off x="7274507" y="5011770"/>
                <a:ext cx="375001" cy="382159"/>
                <a:chOff x="8659119" y="2320195"/>
                <a:chExt cx="222790" cy="227042"/>
              </a:xfrm>
              <a:solidFill>
                <a:schemeClr val="bg1"/>
              </a:solidFill>
            </p:grpSpPr>
            <p:sp>
              <p:nvSpPr>
                <p:cNvPr id="187" name="Forma libre: forma 186">
                  <a:extLst>
                    <a:ext uri="{FF2B5EF4-FFF2-40B4-BE49-F238E27FC236}">
                      <a16:creationId xmlns:a16="http://schemas.microsoft.com/office/drawing/2014/main" id="{406C07C7-93A9-AD7F-3CAB-F56256191574}"/>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88" name="Forma libre: forma 187">
                  <a:extLst>
                    <a:ext uri="{FF2B5EF4-FFF2-40B4-BE49-F238E27FC236}">
                      <a16:creationId xmlns:a16="http://schemas.microsoft.com/office/drawing/2014/main" id="{AA3E5E9B-0CB8-0A54-AB5C-21AD7F18F904}"/>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89" name="Forma libre: forma 188">
                  <a:extLst>
                    <a:ext uri="{FF2B5EF4-FFF2-40B4-BE49-F238E27FC236}">
                      <a16:creationId xmlns:a16="http://schemas.microsoft.com/office/drawing/2014/main" id="{1925957C-070A-5ECB-C7BE-58D49C1727EA}"/>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90" name="Forma libre: forma 189">
                  <a:extLst>
                    <a:ext uri="{FF2B5EF4-FFF2-40B4-BE49-F238E27FC236}">
                      <a16:creationId xmlns:a16="http://schemas.microsoft.com/office/drawing/2014/main" id="{CBA20F1E-8B04-1CD3-99F7-A781E397FADA}"/>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91" name="Forma libre: forma 190">
                  <a:extLst>
                    <a:ext uri="{FF2B5EF4-FFF2-40B4-BE49-F238E27FC236}">
                      <a16:creationId xmlns:a16="http://schemas.microsoft.com/office/drawing/2014/main" id="{595D1C65-F115-AADC-2DEB-32996E3FF106}"/>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92" name="Forma libre: forma 191">
                  <a:extLst>
                    <a:ext uri="{FF2B5EF4-FFF2-40B4-BE49-F238E27FC236}">
                      <a16:creationId xmlns:a16="http://schemas.microsoft.com/office/drawing/2014/main" id="{CDAC557A-76B6-4B45-A35D-4C528CC22D02}"/>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93" name="Forma libre: forma 192">
                  <a:extLst>
                    <a:ext uri="{FF2B5EF4-FFF2-40B4-BE49-F238E27FC236}">
                      <a16:creationId xmlns:a16="http://schemas.microsoft.com/office/drawing/2014/main" id="{53A3E3EA-D0FF-317D-CCC2-7DF02E929ACE}"/>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94" name="Forma libre: forma 193">
                  <a:extLst>
                    <a:ext uri="{FF2B5EF4-FFF2-40B4-BE49-F238E27FC236}">
                      <a16:creationId xmlns:a16="http://schemas.microsoft.com/office/drawing/2014/main" id="{C338B90E-668F-417D-E322-339655A4E051}"/>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pic>
            <p:nvPicPr>
              <p:cNvPr id="198" name="Gráfico 197" descr="Hombre con relleno sólido">
                <a:extLst>
                  <a:ext uri="{FF2B5EF4-FFF2-40B4-BE49-F238E27FC236}">
                    <a16:creationId xmlns:a16="http://schemas.microsoft.com/office/drawing/2014/main" id="{AF24E56E-F916-D7F3-6E5E-8067A9C7BD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546297" y="5006592"/>
                <a:ext cx="349643" cy="349643"/>
              </a:xfrm>
              <a:prstGeom prst="rect">
                <a:avLst/>
              </a:prstGeom>
            </p:spPr>
          </p:pic>
          <p:pic>
            <p:nvPicPr>
              <p:cNvPr id="199" name="Gráfico 198" descr="Hombre con relleno sólido">
                <a:extLst>
                  <a:ext uri="{FF2B5EF4-FFF2-40B4-BE49-F238E27FC236}">
                    <a16:creationId xmlns:a16="http://schemas.microsoft.com/office/drawing/2014/main" id="{FFCCD213-33D6-FADE-D70E-FFB6ED04A5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11553" y="5006591"/>
                <a:ext cx="349643" cy="349643"/>
              </a:xfrm>
              <a:prstGeom prst="rect">
                <a:avLst/>
              </a:prstGeom>
            </p:spPr>
          </p:pic>
          <p:pic>
            <p:nvPicPr>
              <p:cNvPr id="200" name="Gráfico 199" descr="Hombre con relleno sólido">
                <a:extLst>
                  <a:ext uri="{FF2B5EF4-FFF2-40B4-BE49-F238E27FC236}">
                    <a16:creationId xmlns:a16="http://schemas.microsoft.com/office/drawing/2014/main" id="{5882D0FB-27A9-A8E2-3DFB-08DB152FC5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77454" y="4960668"/>
                <a:ext cx="349643" cy="349643"/>
              </a:xfrm>
              <a:prstGeom prst="rect">
                <a:avLst/>
              </a:prstGeom>
            </p:spPr>
          </p:pic>
          <p:pic>
            <p:nvPicPr>
              <p:cNvPr id="201" name="Gráfico 200" descr="Hombre con relleno sólido">
                <a:extLst>
                  <a:ext uri="{FF2B5EF4-FFF2-40B4-BE49-F238E27FC236}">
                    <a16:creationId xmlns:a16="http://schemas.microsoft.com/office/drawing/2014/main" id="{0FA34B00-CA5B-BF45-4851-F082E4DDE79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68533" y="4960668"/>
                <a:ext cx="349643" cy="349643"/>
              </a:xfrm>
              <a:prstGeom prst="rect">
                <a:avLst/>
              </a:prstGeom>
            </p:spPr>
          </p:pic>
        </p:grpSp>
        <p:pic>
          <p:nvPicPr>
            <p:cNvPr id="207" name="Gráfico 206" descr="Hombre con relleno sólido">
              <a:extLst>
                <a:ext uri="{FF2B5EF4-FFF2-40B4-BE49-F238E27FC236}">
                  <a16:creationId xmlns:a16="http://schemas.microsoft.com/office/drawing/2014/main" id="{B89E249D-1FEF-FA10-4F34-E667CCFDAE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62962" y="3819658"/>
              <a:ext cx="349643" cy="349643"/>
            </a:xfrm>
            <a:prstGeom prst="rect">
              <a:avLst/>
            </a:prstGeom>
          </p:spPr>
        </p:pic>
      </p:grpSp>
      <p:sp>
        <p:nvSpPr>
          <p:cNvPr id="210" name="Rectángulo 209">
            <a:extLst>
              <a:ext uri="{FF2B5EF4-FFF2-40B4-BE49-F238E27FC236}">
                <a16:creationId xmlns:a16="http://schemas.microsoft.com/office/drawing/2014/main" id="{381A8629-613A-3441-952C-3BFF324E76ED}"/>
              </a:ext>
            </a:extLst>
          </p:cNvPr>
          <p:cNvSpPr/>
          <p:nvPr/>
        </p:nvSpPr>
        <p:spPr>
          <a:xfrm>
            <a:off x="1639729" y="5835192"/>
            <a:ext cx="2729786" cy="461665"/>
          </a:xfrm>
          <a:prstGeom prst="rect">
            <a:avLst/>
          </a:prstGeom>
          <a:noFill/>
        </p:spPr>
        <p:txBody>
          <a:bodyPr wrap="none" lIns="91440" tIns="45720" rIns="91440" bIns="45720">
            <a:spAutoFit/>
          </a:bodyPr>
          <a:lstStyle/>
          <a:p>
            <a:pPr algn="ctr"/>
            <a:r>
              <a:rPr lang="es-ES" sz="2400" b="0" cap="none" spc="0" dirty="0">
                <a:ln w="0"/>
                <a:solidFill>
                  <a:schemeClr val="accent1"/>
                </a:solidFill>
                <a:effectLst>
                  <a:outerShdw blurRad="38100" dist="25400" dir="5400000" algn="ctr" rotWithShape="0">
                    <a:srgbClr val="6E747A">
                      <a:alpha val="43000"/>
                    </a:srgbClr>
                  </a:outerShdw>
                </a:effectLst>
              </a:rPr>
              <a:t>TRAMO ESTRECHO</a:t>
            </a:r>
          </a:p>
        </p:txBody>
      </p:sp>
      <p:sp>
        <p:nvSpPr>
          <p:cNvPr id="211" name="Rectángulo 210">
            <a:extLst>
              <a:ext uri="{FF2B5EF4-FFF2-40B4-BE49-F238E27FC236}">
                <a16:creationId xmlns:a16="http://schemas.microsoft.com/office/drawing/2014/main" id="{A604BB19-5F45-46A4-BC30-888A6C049DD0}"/>
              </a:ext>
            </a:extLst>
          </p:cNvPr>
          <p:cNvSpPr/>
          <p:nvPr/>
        </p:nvSpPr>
        <p:spPr>
          <a:xfrm>
            <a:off x="7846294" y="5825892"/>
            <a:ext cx="2293000" cy="461665"/>
          </a:xfrm>
          <a:prstGeom prst="rect">
            <a:avLst/>
          </a:prstGeom>
          <a:noFill/>
        </p:spPr>
        <p:txBody>
          <a:bodyPr wrap="none" lIns="91440" tIns="45720" rIns="91440" bIns="45720">
            <a:spAutoFit/>
          </a:bodyPr>
          <a:lstStyle/>
          <a:p>
            <a:pPr algn="ctr"/>
            <a:r>
              <a:rPr lang="es-ES" sz="2400" b="0" cap="none" spc="0" dirty="0">
                <a:ln w="0"/>
                <a:solidFill>
                  <a:schemeClr val="accent1"/>
                </a:solidFill>
                <a:effectLst>
                  <a:outerShdw blurRad="38100" dist="25400" dir="5400000" algn="ctr" rotWithShape="0">
                    <a:srgbClr val="6E747A">
                      <a:alpha val="43000"/>
                    </a:srgbClr>
                  </a:outerShdw>
                </a:effectLst>
              </a:rPr>
              <a:t>TRAMO AMPLIO</a:t>
            </a:r>
          </a:p>
        </p:txBody>
      </p:sp>
      <p:sp>
        <p:nvSpPr>
          <p:cNvPr id="2" name="Rectángulo: esquinas redondeadas 1">
            <a:extLst>
              <a:ext uri="{FF2B5EF4-FFF2-40B4-BE49-F238E27FC236}">
                <a16:creationId xmlns:a16="http://schemas.microsoft.com/office/drawing/2014/main" id="{DBD9AEEB-36A6-288E-7380-E4FF98EE9530}"/>
              </a:ext>
            </a:extLst>
          </p:cNvPr>
          <p:cNvSpPr/>
          <p:nvPr/>
        </p:nvSpPr>
        <p:spPr>
          <a:xfrm>
            <a:off x="1216550" y="118535"/>
            <a:ext cx="8838888"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3. ANÁLISIS DE LA ESTRUCTURA ACTUAL DE LA SDDE</a:t>
            </a:r>
          </a:p>
        </p:txBody>
      </p:sp>
      <p:pic>
        <p:nvPicPr>
          <p:cNvPr id="6" name="Imagen 5" descr="Texto&#10;&#10;El contenido generado por IA puede ser incorrecto.">
            <a:extLst>
              <a:ext uri="{FF2B5EF4-FFF2-40B4-BE49-F238E27FC236}">
                <a16:creationId xmlns:a16="http://schemas.microsoft.com/office/drawing/2014/main" id="{C4FC1058-EF5A-F504-643A-C0DAA387D374}"/>
              </a:ext>
            </a:extLst>
          </p:cNvPr>
          <p:cNvPicPr>
            <a:picLocks noChangeAspect="1"/>
          </p:cNvPicPr>
          <p:nvPr/>
        </p:nvPicPr>
        <p:blipFill>
          <a:blip r:embed="rId6"/>
          <a:stretch>
            <a:fillRect/>
          </a:stretch>
        </p:blipFill>
        <p:spPr>
          <a:xfrm>
            <a:off x="10326757" y="70336"/>
            <a:ext cx="1794008" cy="588199"/>
          </a:xfrm>
          <a:prstGeom prst="rect">
            <a:avLst/>
          </a:prstGeom>
        </p:spPr>
      </p:pic>
      <p:pic>
        <p:nvPicPr>
          <p:cNvPr id="35" name="Imagen 34" descr="Un dibujo con letras&#10;&#10;El contenido generado por IA puede ser incorrecto.">
            <a:extLst>
              <a:ext uri="{FF2B5EF4-FFF2-40B4-BE49-F238E27FC236}">
                <a16:creationId xmlns:a16="http://schemas.microsoft.com/office/drawing/2014/main" id="{65D257ED-4BDE-1E6E-2083-E9E34FAC21C3}"/>
              </a:ext>
            </a:extLst>
          </p:cNvPr>
          <p:cNvPicPr>
            <a:picLocks noChangeAspect="1"/>
          </p:cNvPicPr>
          <p:nvPr/>
        </p:nvPicPr>
        <p:blipFill>
          <a:blip r:embed="rId7"/>
          <a:stretch>
            <a:fillRect/>
          </a:stretch>
        </p:blipFill>
        <p:spPr>
          <a:xfrm>
            <a:off x="11091922" y="6268479"/>
            <a:ext cx="1028843" cy="519185"/>
          </a:xfrm>
          <a:prstGeom prst="rect">
            <a:avLst/>
          </a:prstGeom>
        </p:spPr>
      </p:pic>
    </p:spTree>
    <p:extLst>
      <p:ext uri="{BB962C8B-B14F-4D97-AF65-F5344CB8AC3E}">
        <p14:creationId xmlns:p14="http://schemas.microsoft.com/office/powerpoint/2010/main" val="70093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74F03-488A-54BB-F0EC-607EC37E975C}"/>
            </a:ext>
          </a:extLst>
        </p:cNvPr>
        <p:cNvGrpSpPr/>
        <p:nvPr/>
      </p:nvGrpSpPr>
      <p:grpSpPr>
        <a:xfrm>
          <a:off x="0" y="0"/>
          <a:ext cx="0" cy="0"/>
          <a:chOff x="0" y="0"/>
          <a:chExt cx="0" cy="0"/>
        </a:xfrm>
      </p:grpSpPr>
      <p:pic>
        <p:nvPicPr>
          <p:cNvPr id="4" name="Imagen 3" descr="Diagrama&#10;&#10;El contenido generado por IA puede ser incorrecto.">
            <a:extLst>
              <a:ext uri="{FF2B5EF4-FFF2-40B4-BE49-F238E27FC236}">
                <a16:creationId xmlns:a16="http://schemas.microsoft.com/office/drawing/2014/main" id="{18075C70-DB3E-D472-876E-02C3FC1B81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4994" y="585216"/>
            <a:ext cx="5541434" cy="6120384"/>
          </a:xfrm>
          <a:prstGeom prst="rect">
            <a:avLst/>
          </a:prstGeom>
        </p:spPr>
      </p:pic>
      <p:grpSp>
        <p:nvGrpSpPr>
          <p:cNvPr id="13" name="Grupo 12">
            <a:extLst>
              <a:ext uri="{FF2B5EF4-FFF2-40B4-BE49-F238E27FC236}">
                <a16:creationId xmlns:a16="http://schemas.microsoft.com/office/drawing/2014/main" id="{114172A6-92AB-5DF6-468F-A227F3030EAE}"/>
              </a:ext>
            </a:extLst>
          </p:cNvPr>
          <p:cNvGrpSpPr/>
          <p:nvPr/>
        </p:nvGrpSpPr>
        <p:grpSpPr>
          <a:xfrm>
            <a:off x="7592063" y="621851"/>
            <a:ext cx="4067632" cy="3096828"/>
            <a:chOff x="7592063" y="548580"/>
            <a:chExt cx="4067632" cy="3096828"/>
          </a:xfrm>
        </p:grpSpPr>
        <p:sp>
          <p:nvSpPr>
            <p:cNvPr id="5" name="Cerrar llave 4">
              <a:extLst>
                <a:ext uri="{FF2B5EF4-FFF2-40B4-BE49-F238E27FC236}">
                  <a16:creationId xmlns:a16="http://schemas.microsoft.com/office/drawing/2014/main" id="{EF63B97A-3014-3CC4-C81C-590DB6C2B057}"/>
                </a:ext>
              </a:extLst>
            </p:cNvPr>
            <p:cNvSpPr/>
            <p:nvPr/>
          </p:nvSpPr>
          <p:spPr>
            <a:xfrm>
              <a:off x="7592063" y="722284"/>
              <a:ext cx="543682" cy="2923124"/>
            </a:xfrm>
            <a:prstGeom prst="rightBrace">
              <a:avLst>
                <a:gd name="adj1" fmla="val 1506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6" name="CuadroTexto 5">
              <a:extLst>
                <a:ext uri="{FF2B5EF4-FFF2-40B4-BE49-F238E27FC236}">
                  <a16:creationId xmlns:a16="http://schemas.microsoft.com/office/drawing/2014/main" id="{860C32E4-4ED3-7171-448B-A82286447849}"/>
                </a:ext>
              </a:extLst>
            </p:cNvPr>
            <p:cNvSpPr txBox="1"/>
            <p:nvPr/>
          </p:nvSpPr>
          <p:spPr>
            <a:xfrm>
              <a:off x="8212182" y="548580"/>
              <a:ext cx="3447513" cy="3016210"/>
            </a:xfrm>
            <a:prstGeom prst="rect">
              <a:avLst/>
            </a:prstGeom>
            <a:noFill/>
          </p:spPr>
          <p:txBody>
            <a:bodyPr wrap="square" rtlCol="0">
              <a:spAutoFit/>
            </a:bodyPr>
            <a:lstStyle/>
            <a:p>
              <a:pPr algn="just"/>
              <a:r>
                <a:rPr lang="es-CO" sz="1000" b="1" dirty="0"/>
                <a:t>- Especialización: </a:t>
              </a:r>
              <a:r>
                <a:rPr lang="es-CO" sz="1000" dirty="0"/>
                <a:t>En la parte superior, se evidencia una especialización alta con el despliegue de diversos y complejos temas a cargo de 5 dependencias, que se encargan de atender tareas sumamente fragmentadas  y especializadas.</a:t>
              </a:r>
            </a:p>
            <a:p>
              <a:pPr algn="just"/>
              <a:endParaRPr lang="es-CO" sz="1000" dirty="0"/>
            </a:p>
            <a:p>
              <a:pPr algn="just"/>
              <a:r>
                <a:rPr lang="es-CO" sz="1000" b="1" dirty="0"/>
                <a:t>- Departamentalización: </a:t>
              </a:r>
              <a:r>
                <a:rPr lang="es-CO" sz="1000" dirty="0"/>
                <a:t>En la parte superior, es una Base Heterogénea teniendo como referencia al despacho como  cabeza jerárquica lo cual implica que conviven sub dependencias con funciones muy diversas entre sí.</a:t>
              </a:r>
            </a:p>
            <a:p>
              <a:pPr algn="just"/>
              <a:endParaRPr lang="es-CO" sz="1000" dirty="0"/>
            </a:p>
            <a:p>
              <a:pPr algn="just"/>
              <a:r>
                <a:rPr lang="es-CO" sz="1000" dirty="0"/>
                <a:t>- </a:t>
              </a:r>
              <a:r>
                <a:rPr lang="es-CO" sz="1000" b="1" dirty="0"/>
                <a:t>Tramo de control </a:t>
              </a:r>
              <a:r>
                <a:rPr lang="es-CO" sz="1000" dirty="0"/>
                <a:t>moderado respecto al mando jerárquico del Secretario quien supervisa seis subalternos de mando quien le rinden cuentas sobre procesos particulares especializados que ellos dirigen. </a:t>
              </a:r>
            </a:p>
            <a:p>
              <a:pPr algn="just"/>
              <a:endParaRPr lang="es-CO" sz="1000" dirty="0"/>
            </a:p>
            <a:p>
              <a:pPr algn="just"/>
              <a:r>
                <a:rPr lang="es-CO" sz="1000" b="1" dirty="0"/>
                <a:t>- Art 54 Ley 489 de 1998: </a:t>
              </a:r>
              <a:r>
                <a:rPr lang="es-CO" sz="1000" dirty="0"/>
                <a:t>Cada dependencia tiene un objetivo particular sin traslape ni duplicidad. Es una disposición genérica de toda entidad pública. </a:t>
              </a:r>
            </a:p>
          </p:txBody>
        </p:sp>
      </p:grpSp>
      <p:grpSp>
        <p:nvGrpSpPr>
          <p:cNvPr id="14" name="Grupo 13">
            <a:extLst>
              <a:ext uri="{FF2B5EF4-FFF2-40B4-BE49-F238E27FC236}">
                <a16:creationId xmlns:a16="http://schemas.microsoft.com/office/drawing/2014/main" id="{131EAAFD-EE97-2A69-9BBC-D1ACEF7FF4D0}"/>
              </a:ext>
            </a:extLst>
          </p:cNvPr>
          <p:cNvGrpSpPr/>
          <p:nvPr/>
        </p:nvGrpSpPr>
        <p:grpSpPr>
          <a:xfrm>
            <a:off x="101615" y="1581374"/>
            <a:ext cx="2564781" cy="5124226"/>
            <a:chOff x="101615" y="1581374"/>
            <a:chExt cx="2564781" cy="5124226"/>
          </a:xfrm>
        </p:grpSpPr>
        <p:sp>
          <p:nvSpPr>
            <p:cNvPr id="7" name="Cerrar llave 6">
              <a:extLst>
                <a:ext uri="{FF2B5EF4-FFF2-40B4-BE49-F238E27FC236}">
                  <a16:creationId xmlns:a16="http://schemas.microsoft.com/office/drawing/2014/main" id="{50340136-5F1C-0A5A-AB7C-FAA222B9F9F2}"/>
                </a:ext>
              </a:extLst>
            </p:cNvPr>
            <p:cNvSpPr/>
            <p:nvPr/>
          </p:nvSpPr>
          <p:spPr>
            <a:xfrm flipH="1">
              <a:off x="2221290" y="4430486"/>
              <a:ext cx="445106" cy="2275114"/>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8" name="CuadroTexto 7">
              <a:extLst>
                <a:ext uri="{FF2B5EF4-FFF2-40B4-BE49-F238E27FC236}">
                  <a16:creationId xmlns:a16="http://schemas.microsoft.com/office/drawing/2014/main" id="{CB5D6421-88AE-5CC2-E911-E5FA11CD010C}"/>
                </a:ext>
              </a:extLst>
            </p:cNvPr>
            <p:cNvSpPr txBox="1"/>
            <p:nvPr/>
          </p:nvSpPr>
          <p:spPr>
            <a:xfrm>
              <a:off x="101615" y="1581374"/>
              <a:ext cx="2108185" cy="5016758"/>
            </a:xfrm>
            <a:prstGeom prst="rect">
              <a:avLst/>
            </a:prstGeom>
            <a:noFill/>
          </p:spPr>
          <p:txBody>
            <a:bodyPr wrap="square" rtlCol="0">
              <a:spAutoFit/>
            </a:bodyPr>
            <a:lstStyle/>
            <a:p>
              <a:pPr algn="just"/>
              <a:r>
                <a:rPr lang="es-CO" sz="1000" dirty="0"/>
                <a:t>- </a:t>
              </a:r>
              <a:r>
                <a:rPr lang="es-CO" sz="1000" b="1" dirty="0"/>
                <a:t>Especialización</a:t>
              </a:r>
              <a:r>
                <a:rPr lang="es-CO" sz="1000" dirty="0"/>
                <a:t>: Respecto al despliegue de las Direcciones y sus adscritas, se evidencia la asignación de funciones, responsabilidades, y tareas de manera fragmentada. Sin embargo, se reparten a dos o tres dependencia una parte específica de un proceso completo misional. </a:t>
              </a:r>
            </a:p>
            <a:p>
              <a:pPr algn="just"/>
              <a:endParaRPr lang="es-CO" sz="1000" dirty="0"/>
            </a:p>
            <a:p>
              <a:pPr algn="just"/>
              <a:endParaRPr lang="es-CO" sz="1000" dirty="0"/>
            </a:p>
            <a:p>
              <a:pPr algn="just"/>
              <a:r>
                <a:rPr lang="es-CO" sz="1000" dirty="0"/>
                <a:t>- </a:t>
              </a:r>
              <a:r>
                <a:rPr lang="es-CO" sz="1000" b="1" dirty="0"/>
                <a:t>Departamentalización</a:t>
              </a:r>
              <a:r>
                <a:rPr lang="es-CO" sz="1000" dirty="0"/>
                <a:t>: Base homogénea. Se evidencia la agrupación de procesos y/o actividades similares o complementarias repartidas en varias unidades funcionales (3 o 4 dependencias). </a:t>
              </a:r>
              <a:r>
                <a:rPr lang="es-CO" sz="1000" dirty="0">
                  <a:effectLst>
                    <a:outerShdw blurRad="38100" dist="38100" dir="2700000" algn="tl">
                      <a:srgbClr val="000000">
                        <a:alpha val="43137"/>
                      </a:srgbClr>
                    </a:outerShdw>
                  </a:effectLst>
                </a:rPr>
                <a:t>Esto lleva a la necesidad de verificar posibles duplicidades</a:t>
              </a:r>
              <a:r>
                <a:rPr lang="es-CO" sz="1000" dirty="0"/>
                <a:t>. </a:t>
              </a:r>
            </a:p>
            <a:p>
              <a:pPr algn="just"/>
              <a:endParaRPr lang="es-CO" sz="1000" dirty="0"/>
            </a:p>
            <a:p>
              <a:pPr algn="just"/>
              <a:r>
                <a:rPr lang="es-CO" sz="1000" dirty="0"/>
                <a:t>- </a:t>
              </a:r>
              <a:r>
                <a:rPr lang="es-CO" sz="1000" b="1" dirty="0"/>
                <a:t>Tramo de control </a:t>
              </a:r>
              <a:r>
                <a:rPr lang="es-CO" sz="1000" dirty="0"/>
                <a:t>estrecho porque Un Líder (director) supervisa dos o tres subalternos directivos quienes a su vez son responsables de flujos de trabajo de equipos internos. </a:t>
              </a:r>
            </a:p>
            <a:p>
              <a:pPr algn="just"/>
              <a:endParaRPr lang="es-CO" sz="1000" dirty="0"/>
            </a:p>
            <a:p>
              <a:pPr algn="just"/>
              <a:r>
                <a:rPr lang="es-CO" sz="1000" dirty="0"/>
                <a:t>- Art 54 Ley 489 de 1998: De acuerdo con la especialidad de las funciones, se debe analizar al detalle posibles fusiones. </a:t>
              </a:r>
            </a:p>
          </p:txBody>
        </p:sp>
      </p:grpSp>
      <p:sp>
        <p:nvSpPr>
          <p:cNvPr id="2" name="Rectángulo 1">
            <a:extLst>
              <a:ext uri="{FF2B5EF4-FFF2-40B4-BE49-F238E27FC236}">
                <a16:creationId xmlns:a16="http://schemas.microsoft.com/office/drawing/2014/main" id="{A5FDA9E4-A96E-DE1A-F531-FAAC82A752C8}"/>
              </a:ext>
            </a:extLst>
          </p:cNvPr>
          <p:cNvSpPr/>
          <p:nvPr/>
        </p:nvSpPr>
        <p:spPr>
          <a:xfrm>
            <a:off x="232245" y="731520"/>
            <a:ext cx="3610414" cy="646331"/>
          </a:xfrm>
          <a:prstGeom prst="rect">
            <a:avLst/>
          </a:prstGeom>
          <a:noFill/>
        </p:spPr>
        <p:txBody>
          <a:bodyPr wrap="square" lIns="91440" tIns="45720" rIns="91440" bIns="45720">
            <a:spAutoFit/>
          </a:bodyPr>
          <a:lstStyle/>
          <a:p>
            <a:pPr algn="ctr"/>
            <a:r>
              <a:rPr lang="es-ES" b="0" cap="none" spc="0" dirty="0">
                <a:ln w="0"/>
                <a:solidFill>
                  <a:schemeClr val="accent1"/>
                </a:solidFill>
                <a:effectLst>
                  <a:outerShdw blurRad="38100" dist="25400" dir="5400000" algn="ctr" rotWithShape="0">
                    <a:srgbClr val="6E747A">
                      <a:alpha val="43000"/>
                    </a:srgbClr>
                  </a:outerShdw>
                </a:effectLst>
              </a:rPr>
              <a:t>¿CÓMO ES LA ESTRUCTURA DE LA SDDE?</a:t>
            </a:r>
          </a:p>
        </p:txBody>
      </p:sp>
      <p:pic>
        <p:nvPicPr>
          <p:cNvPr id="12" name="Gráfico 11" descr="Advertencia contorno">
            <a:extLst>
              <a:ext uri="{FF2B5EF4-FFF2-40B4-BE49-F238E27FC236}">
                <a16:creationId xmlns:a16="http://schemas.microsoft.com/office/drawing/2014/main" id="{5BEDFA6F-CDB5-8800-025D-9DB0F19BB85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02829" y="3329641"/>
            <a:ext cx="424544" cy="424544"/>
          </a:xfrm>
          <a:prstGeom prst="rect">
            <a:avLst/>
          </a:prstGeom>
        </p:spPr>
      </p:pic>
      <p:grpSp>
        <p:nvGrpSpPr>
          <p:cNvPr id="17" name="Grupo 16">
            <a:extLst>
              <a:ext uri="{FF2B5EF4-FFF2-40B4-BE49-F238E27FC236}">
                <a16:creationId xmlns:a16="http://schemas.microsoft.com/office/drawing/2014/main" id="{7BDBA453-C0D8-A25A-0CCA-ABC06B236E8B}"/>
              </a:ext>
            </a:extLst>
          </p:cNvPr>
          <p:cNvGrpSpPr/>
          <p:nvPr/>
        </p:nvGrpSpPr>
        <p:grpSpPr>
          <a:xfrm>
            <a:off x="7260771" y="3718679"/>
            <a:ext cx="4829614" cy="3139321"/>
            <a:chOff x="7260771" y="3718679"/>
            <a:chExt cx="4829614" cy="3139321"/>
          </a:xfrm>
        </p:grpSpPr>
        <p:grpSp>
          <p:nvGrpSpPr>
            <p:cNvPr id="15" name="Grupo 14">
              <a:extLst>
                <a:ext uri="{FF2B5EF4-FFF2-40B4-BE49-F238E27FC236}">
                  <a16:creationId xmlns:a16="http://schemas.microsoft.com/office/drawing/2014/main" id="{C669B6DE-80DC-E624-A00B-F95BC1732D65}"/>
                </a:ext>
              </a:extLst>
            </p:cNvPr>
            <p:cNvGrpSpPr/>
            <p:nvPr/>
          </p:nvGrpSpPr>
          <p:grpSpPr>
            <a:xfrm>
              <a:off x="8447918" y="3718679"/>
              <a:ext cx="3642467" cy="3139321"/>
              <a:chOff x="8447918" y="3718679"/>
              <a:chExt cx="3642467" cy="3139321"/>
            </a:xfrm>
          </p:grpSpPr>
          <p:sp>
            <p:nvSpPr>
              <p:cNvPr id="9" name="Cerrar llave 8">
                <a:extLst>
                  <a:ext uri="{FF2B5EF4-FFF2-40B4-BE49-F238E27FC236}">
                    <a16:creationId xmlns:a16="http://schemas.microsoft.com/office/drawing/2014/main" id="{C9A3945E-85E1-4F53-9DEE-EEFB8B7543DC}"/>
                  </a:ext>
                </a:extLst>
              </p:cNvPr>
              <p:cNvSpPr/>
              <p:nvPr/>
            </p:nvSpPr>
            <p:spPr>
              <a:xfrm>
                <a:off x="8447918" y="4191000"/>
                <a:ext cx="543682" cy="2562377"/>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10" name="CuadroTexto 9">
                <a:extLst>
                  <a:ext uri="{FF2B5EF4-FFF2-40B4-BE49-F238E27FC236}">
                    <a16:creationId xmlns:a16="http://schemas.microsoft.com/office/drawing/2014/main" id="{AE44F1BF-904A-4853-60A3-B2CEE0DF7164}"/>
                  </a:ext>
                </a:extLst>
              </p:cNvPr>
              <p:cNvSpPr txBox="1"/>
              <p:nvPr/>
            </p:nvSpPr>
            <p:spPr>
              <a:xfrm>
                <a:off x="8893024" y="3718679"/>
                <a:ext cx="3197361" cy="3139321"/>
              </a:xfrm>
              <a:prstGeom prst="rect">
                <a:avLst/>
              </a:prstGeom>
              <a:noFill/>
            </p:spPr>
            <p:txBody>
              <a:bodyPr wrap="square" rtlCol="0">
                <a:spAutoFit/>
              </a:bodyPr>
              <a:lstStyle/>
              <a:p>
                <a:pPr algn="just"/>
                <a:r>
                  <a:rPr lang="es-CO" sz="900" dirty="0"/>
                  <a:t>- </a:t>
                </a:r>
                <a:r>
                  <a:rPr lang="es-CO" sz="900" b="1" dirty="0"/>
                  <a:t>Especialización</a:t>
                </a:r>
                <a:r>
                  <a:rPr lang="es-CO" sz="900" dirty="0"/>
                  <a:t>: Respecto a la relación de la Dirección Corporativa y sus adscritas, se evidencia la asignación de funciones, responsabilidades, y tareas de manera fragmentada de acuerdo a las particularidades de cada temática. </a:t>
                </a:r>
              </a:p>
              <a:p>
                <a:pPr algn="just"/>
                <a:endParaRPr lang="es-CO" sz="900" dirty="0"/>
              </a:p>
              <a:p>
                <a:pPr algn="just"/>
                <a:r>
                  <a:rPr lang="es-CO" sz="900" dirty="0"/>
                  <a:t>- </a:t>
                </a:r>
                <a:r>
                  <a:rPr lang="es-CO" sz="900" b="1" dirty="0"/>
                  <a:t>Departamentalización</a:t>
                </a:r>
                <a:r>
                  <a:rPr lang="es-CO" sz="900" dirty="0"/>
                  <a:t>: Base heterogénea. Se evidencia la agrupación de procesos y/o actividades repartidas en dos unidades funcionales que contiene múltiples y diversos temas, disimiles y no complementarios. Se debe revisar cargas para identificar posible necesidad de crear otra unidad funcional. </a:t>
                </a:r>
              </a:p>
              <a:p>
                <a:pPr algn="just"/>
                <a:endParaRPr lang="es-CO" sz="900" dirty="0"/>
              </a:p>
              <a:p>
                <a:pPr algn="just"/>
                <a:r>
                  <a:rPr lang="es-CO" sz="900" b="1" dirty="0"/>
                  <a:t>- Tramo de control </a:t>
                </a:r>
                <a:r>
                  <a:rPr lang="es-CO" sz="900" dirty="0"/>
                  <a:t>amplio porque Un Líder (director) supervisa dos subalternos directivos quienes a su vez son responsables de flujos de múltiples flujos de trabajo repartidos en equipos internos con múltiples propósitos. </a:t>
                </a:r>
              </a:p>
              <a:p>
                <a:pPr algn="just"/>
                <a:endParaRPr lang="es-CO" sz="900" dirty="0"/>
              </a:p>
              <a:p>
                <a:pPr algn="just"/>
                <a:r>
                  <a:rPr lang="es-CO" sz="900" dirty="0"/>
                  <a:t>- Art 54 Ley 489 de 1998: Se requiere verificar en la volumetría la existencia de una debida armonía, coherencia y articulación entre las actividades que realicen cada una de las dependencias. </a:t>
                </a:r>
              </a:p>
            </p:txBody>
          </p:sp>
        </p:grpSp>
        <p:sp>
          <p:nvSpPr>
            <p:cNvPr id="16" name="Rectángulo 15">
              <a:extLst>
                <a:ext uri="{FF2B5EF4-FFF2-40B4-BE49-F238E27FC236}">
                  <a16:creationId xmlns:a16="http://schemas.microsoft.com/office/drawing/2014/main" id="{0FACD6AF-8ACA-3088-8B33-1C9D02816DA7}"/>
                </a:ext>
              </a:extLst>
            </p:cNvPr>
            <p:cNvSpPr/>
            <p:nvPr/>
          </p:nvSpPr>
          <p:spPr>
            <a:xfrm>
              <a:off x="7260771" y="3897086"/>
              <a:ext cx="1187147" cy="2677884"/>
            </a:xfrm>
            <a:prstGeom prst="rect">
              <a:avLst/>
            </a:prstGeom>
            <a:noFill/>
            <a:ln w="63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3" name="Rectángulo: esquinas redondeadas 2">
            <a:extLst>
              <a:ext uri="{FF2B5EF4-FFF2-40B4-BE49-F238E27FC236}">
                <a16:creationId xmlns:a16="http://schemas.microsoft.com/office/drawing/2014/main" id="{64A7F1E5-5ABB-3251-C3BC-908E836FD257}"/>
              </a:ext>
            </a:extLst>
          </p:cNvPr>
          <p:cNvSpPr/>
          <p:nvPr/>
        </p:nvSpPr>
        <p:spPr>
          <a:xfrm>
            <a:off x="1216550" y="118535"/>
            <a:ext cx="8838888"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3. ANÁLISIS DE LA ESTRUCTURA ACTUAL DE LA SDDE</a:t>
            </a:r>
          </a:p>
        </p:txBody>
      </p:sp>
      <p:pic>
        <p:nvPicPr>
          <p:cNvPr id="11" name="Imagen 10" descr="Texto&#10;&#10;El contenido generado por IA puede ser incorrecto.">
            <a:extLst>
              <a:ext uri="{FF2B5EF4-FFF2-40B4-BE49-F238E27FC236}">
                <a16:creationId xmlns:a16="http://schemas.microsoft.com/office/drawing/2014/main" id="{0102101A-EBED-3690-7247-BA1B7AEC71F0}"/>
              </a:ext>
            </a:extLst>
          </p:cNvPr>
          <p:cNvPicPr>
            <a:picLocks noChangeAspect="1"/>
          </p:cNvPicPr>
          <p:nvPr/>
        </p:nvPicPr>
        <p:blipFill>
          <a:blip r:embed="rId5"/>
          <a:stretch>
            <a:fillRect/>
          </a:stretch>
        </p:blipFill>
        <p:spPr>
          <a:xfrm>
            <a:off x="10326757" y="70336"/>
            <a:ext cx="1794008" cy="588199"/>
          </a:xfrm>
          <a:prstGeom prst="rect">
            <a:avLst/>
          </a:prstGeom>
        </p:spPr>
      </p:pic>
    </p:spTree>
    <p:extLst>
      <p:ext uri="{BB962C8B-B14F-4D97-AF65-F5344CB8AC3E}">
        <p14:creationId xmlns:p14="http://schemas.microsoft.com/office/powerpoint/2010/main" val="809324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B6462-C230-6A9C-6E50-80D83B7E043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21D7DEA-F3E9-D9E9-B6B9-F3A1A0038E4C}"/>
              </a:ext>
            </a:extLst>
          </p:cNvPr>
          <p:cNvSpPr>
            <a:spLocks noGrp="1"/>
          </p:cNvSpPr>
          <p:nvPr>
            <p:ph type="title"/>
          </p:nvPr>
        </p:nvSpPr>
        <p:spPr>
          <a:xfrm>
            <a:off x="838200" y="365125"/>
            <a:ext cx="10116312" cy="596983"/>
          </a:xfrm>
        </p:spPr>
        <p:txBody>
          <a:bodyPr>
            <a:noAutofit/>
          </a:bodyPr>
          <a:lstStyle/>
          <a:p>
            <a:pPr algn="ctr"/>
            <a:r>
              <a:rPr lang="es-CO" sz="2400" b="1" dirty="0">
                <a:latin typeface="+mn-lt"/>
              </a:rPr>
              <a:t>CONTENIDO</a:t>
            </a:r>
          </a:p>
        </p:txBody>
      </p:sp>
      <p:sp>
        <p:nvSpPr>
          <p:cNvPr id="3" name="Marcador de contenido 2">
            <a:extLst>
              <a:ext uri="{FF2B5EF4-FFF2-40B4-BE49-F238E27FC236}">
                <a16:creationId xmlns:a16="http://schemas.microsoft.com/office/drawing/2014/main" id="{683C2134-79A4-231D-AD36-10ACB6CEF2FA}"/>
              </a:ext>
            </a:extLst>
          </p:cNvPr>
          <p:cNvSpPr>
            <a:spLocks noGrp="1"/>
          </p:cNvSpPr>
          <p:nvPr>
            <p:ph idx="1"/>
          </p:nvPr>
        </p:nvSpPr>
        <p:spPr>
          <a:xfrm>
            <a:off x="1133856" y="1129085"/>
            <a:ext cx="10219944" cy="5047878"/>
          </a:xfrm>
        </p:spPr>
        <p:txBody>
          <a:bodyPr>
            <a:normAutofit/>
          </a:bodyPr>
          <a:lstStyle/>
          <a:p>
            <a:pPr marL="457200" lvl="1" indent="0">
              <a:buNone/>
            </a:pPr>
            <a:endParaRPr lang="es-CO" sz="2000" dirty="0"/>
          </a:p>
          <a:p>
            <a:pPr marL="514350" indent="-514350">
              <a:buFont typeface="+mj-lt"/>
              <a:buAutoNum type="arabicPeriod"/>
            </a:pPr>
            <a:r>
              <a:rPr lang="es-CO" sz="2400" dirty="0"/>
              <a:t>Introducción y marco general</a:t>
            </a:r>
          </a:p>
          <a:p>
            <a:pPr marL="514350" indent="-514350">
              <a:buFont typeface="+mj-lt"/>
              <a:buAutoNum type="arabicPeriod"/>
            </a:pPr>
            <a:r>
              <a:rPr lang="es-CO" sz="2400" dirty="0"/>
              <a:t>Diagnóstico Jurídico de la Evolución Estructural de la SDDE</a:t>
            </a:r>
          </a:p>
          <a:p>
            <a:pPr marL="514350" indent="-514350">
              <a:buFont typeface="+mj-lt"/>
              <a:buAutoNum type="arabicPeriod"/>
            </a:pPr>
            <a:r>
              <a:rPr lang="es-CO" sz="2400" dirty="0"/>
              <a:t>Análisis de la Estructura Actual de la Secretaría Distrital de Desarrollo Económico (SDDE)</a:t>
            </a:r>
          </a:p>
          <a:p>
            <a:pPr marL="514350" indent="-514350">
              <a:buFont typeface="+mj-lt"/>
              <a:buAutoNum type="arabicPeriod"/>
            </a:pPr>
            <a:r>
              <a:rPr lang="es-CO" sz="2400" dirty="0"/>
              <a:t>Diagnóstico de Procesos y Documentación</a:t>
            </a:r>
          </a:p>
          <a:p>
            <a:pPr marL="514350" indent="-514350">
              <a:buFont typeface="+mj-lt"/>
              <a:buAutoNum type="arabicPeriod"/>
            </a:pPr>
            <a:r>
              <a:rPr lang="es-CO" sz="2400" dirty="0"/>
              <a:t>Análisis preliminar de la correspondencia del Modelo Operativo vigente con la Estructura</a:t>
            </a:r>
          </a:p>
          <a:p>
            <a:pPr marL="514350" indent="-514350">
              <a:buFont typeface="+mj-lt"/>
              <a:buAutoNum type="arabicPeriod"/>
            </a:pPr>
            <a:r>
              <a:rPr lang="es-CO" sz="2400" dirty="0"/>
              <a:t>Estructura - Mapa de Procesos – Modelo de Operación Actual</a:t>
            </a:r>
          </a:p>
          <a:p>
            <a:pPr marL="514350" indent="-514350">
              <a:buFont typeface="+mj-lt"/>
              <a:buAutoNum type="arabicPeriod"/>
            </a:pPr>
            <a:r>
              <a:rPr lang="es-CO" sz="2400" dirty="0"/>
              <a:t>Modelo de Operación – ajustes preliminares iniciales</a:t>
            </a:r>
          </a:p>
          <a:p>
            <a:pPr marL="514350" indent="-514350">
              <a:buFont typeface="+mj-lt"/>
              <a:buAutoNum type="arabicPeriod"/>
            </a:pPr>
            <a:r>
              <a:rPr lang="es-CO" sz="2400" dirty="0"/>
              <a:t>Lo que sigue y Cronograma</a:t>
            </a:r>
          </a:p>
        </p:txBody>
      </p:sp>
      <p:pic>
        <p:nvPicPr>
          <p:cNvPr id="4" name="Imagen 3" descr="Texto&#10;&#10;El contenido generado por IA puede ser incorrecto.">
            <a:extLst>
              <a:ext uri="{FF2B5EF4-FFF2-40B4-BE49-F238E27FC236}">
                <a16:creationId xmlns:a16="http://schemas.microsoft.com/office/drawing/2014/main" id="{CDC4AFBB-B01D-AC9C-FAAC-032E5CA653DE}"/>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5" name="Imagen 4" descr="Un dibujo con letras&#10;&#10;El contenido generado por IA puede ser incorrecto.">
            <a:extLst>
              <a:ext uri="{FF2B5EF4-FFF2-40B4-BE49-F238E27FC236}">
                <a16:creationId xmlns:a16="http://schemas.microsoft.com/office/drawing/2014/main" id="{13CDCF27-8F01-34D8-FA49-3C244905226F}"/>
              </a:ext>
            </a:extLst>
          </p:cNvPr>
          <p:cNvPicPr>
            <a:picLocks noChangeAspect="1"/>
          </p:cNvPicPr>
          <p:nvPr/>
        </p:nvPicPr>
        <p:blipFill>
          <a:blip r:embed="rId3"/>
          <a:stretch>
            <a:fillRect/>
          </a:stretch>
        </p:blipFill>
        <p:spPr>
          <a:xfrm>
            <a:off x="11091922" y="6268479"/>
            <a:ext cx="1028843" cy="519185"/>
          </a:xfrm>
          <a:prstGeom prst="rect">
            <a:avLst/>
          </a:prstGeom>
        </p:spPr>
      </p:pic>
    </p:spTree>
    <p:extLst>
      <p:ext uri="{BB962C8B-B14F-4D97-AF65-F5344CB8AC3E}">
        <p14:creationId xmlns:p14="http://schemas.microsoft.com/office/powerpoint/2010/main" val="1746693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5A3D6-2C4D-00C4-5014-965F182A1EF7}"/>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DCCFA1DA-B2D1-244F-91AE-5A96DA27675B}"/>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2CD61108-CCB9-B21F-8B7C-23FC54F5E9A5}"/>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5" name="Rectángulo: esquinas redondeadas 4">
            <a:extLst>
              <a:ext uri="{FF2B5EF4-FFF2-40B4-BE49-F238E27FC236}">
                <a16:creationId xmlns:a16="http://schemas.microsoft.com/office/drawing/2014/main" id="{1432BC77-C22C-A957-66A8-206916564EF5}"/>
              </a:ext>
            </a:extLst>
          </p:cNvPr>
          <p:cNvSpPr/>
          <p:nvPr/>
        </p:nvSpPr>
        <p:spPr>
          <a:xfrm>
            <a:off x="1216550" y="118535"/>
            <a:ext cx="8838888"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3. ANÁLISIS DE LA ESTRUCTURA ACTUAL DE LA SDDE</a:t>
            </a:r>
          </a:p>
        </p:txBody>
      </p:sp>
      <p:pic>
        <p:nvPicPr>
          <p:cNvPr id="8" name="Imagen 7">
            <a:extLst>
              <a:ext uri="{FF2B5EF4-FFF2-40B4-BE49-F238E27FC236}">
                <a16:creationId xmlns:a16="http://schemas.microsoft.com/office/drawing/2014/main" id="{D1E19523-980E-8518-1D3C-29F8DE012B5C}"/>
              </a:ext>
            </a:extLst>
          </p:cNvPr>
          <p:cNvPicPr>
            <a:picLocks noChangeAspect="1"/>
          </p:cNvPicPr>
          <p:nvPr/>
        </p:nvPicPr>
        <p:blipFill>
          <a:blip r:embed="rId4"/>
          <a:stretch>
            <a:fillRect/>
          </a:stretch>
        </p:blipFill>
        <p:spPr>
          <a:xfrm>
            <a:off x="6035163" y="1307748"/>
            <a:ext cx="5944728" cy="390282"/>
          </a:xfrm>
          <a:prstGeom prst="rect">
            <a:avLst/>
          </a:prstGeom>
        </p:spPr>
      </p:pic>
      <p:pic>
        <p:nvPicPr>
          <p:cNvPr id="10" name="Imagen 9" descr="Tabla&#10;&#10;El contenido generado por IA puede ser incorrecto.">
            <a:extLst>
              <a:ext uri="{FF2B5EF4-FFF2-40B4-BE49-F238E27FC236}">
                <a16:creationId xmlns:a16="http://schemas.microsoft.com/office/drawing/2014/main" id="{9644B786-4BEF-B272-385A-694970A7FB6E}"/>
              </a:ext>
            </a:extLst>
          </p:cNvPr>
          <p:cNvPicPr>
            <a:picLocks noChangeAspect="1"/>
          </p:cNvPicPr>
          <p:nvPr/>
        </p:nvPicPr>
        <p:blipFill>
          <a:blip r:embed="rId5"/>
          <a:stretch>
            <a:fillRect/>
          </a:stretch>
        </p:blipFill>
        <p:spPr>
          <a:xfrm>
            <a:off x="6035163" y="1795494"/>
            <a:ext cx="5985944" cy="2246154"/>
          </a:xfrm>
          <a:prstGeom prst="rect">
            <a:avLst/>
          </a:prstGeom>
        </p:spPr>
      </p:pic>
      <p:pic>
        <p:nvPicPr>
          <p:cNvPr id="12" name="Imagen 11" descr="Tabla&#10;&#10;El contenido generado por IA puede ser incorrecto.">
            <a:extLst>
              <a:ext uri="{FF2B5EF4-FFF2-40B4-BE49-F238E27FC236}">
                <a16:creationId xmlns:a16="http://schemas.microsoft.com/office/drawing/2014/main" id="{CA0AB8BA-165D-5D14-3E10-E78435384A12}"/>
              </a:ext>
            </a:extLst>
          </p:cNvPr>
          <p:cNvPicPr>
            <a:picLocks noChangeAspect="1"/>
          </p:cNvPicPr>
          <p:nvPr/>
        </p:nvPicPr>
        <p:blipFill>
          <a:blip r:embed="rId6"/>
          <a:stretch>
            <a:fillRect/>
          </a:stretch>
        </p:blipFill>
        <p:spPr>
          <a:xfrm>
            <a:off x="148737" y="1218053"/>
            <a:ext cx="5661329" cy="2925709"/>
          </a:xfrm>
          <a:prstGeom prst="rect">
            <a:avLst/>
          </a:prstGeom>
        </p:spPr>
      </p:pic>
    </p:spTree>
    <p:extLst>
      <p:ext uri="{BB962C8B-B14F-4D97-AF65-F5344CB8AC3E}">
        <p14:creationId xmlns:p14="http://schemas.microsoft.com/office/powerpoint/2010/main" val="32907659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F3E79-0C31-0FCF-E9F0-12901E036BE9}"/>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C449A532-F5AE-59C3-3BFD-96C1F3DF59F9}"/>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6D03419E-4279-E2D0-CB98-8E746CD7BB5E}"/>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6" name="Rectángulo: esquinas redondeadas 5">
            <a:extLst>
              <a:ext uri="{FF2B5EF4-FFF2-40B4-BE49-F238E27FC236}">
                <a16:creationId xmlns:a16="http://schemas.microsoft.com/office/drawing/2014/main" id="{3672E58A-4F72-C0C5-57CD-1F1B5E07F7A3}"/>
              </a:ext>
            </a:extLst>
          </p:cNvPr>
          <p:cNvSpPr/>
          <p:nvPr/>
        </p:nvSpPr>
        <p:spPr>
          <a:xfrm>
            <a:off x="1304014" y="71427"/>
            <a:ext cx="9022743"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4. DIAGNÓSTICO DE PROCESOS Y DOCUMENTACIÓN DE LA SDDE</a:t>
            </a:r>
          </a:p>
        </p:txBody>
      </p:sp>
      <p:pic>
        <p:nvPicPr>
          <p:cNvPr id="7" name="Imagen 6" descr="Tabla&#10;&#10;El contenido generado por IA puede ser incorrecto.">
            <a:extLst>
              <a:ext uri="{FF2B5EF4-FFF2-40B4-BE49-F238E27FC236}">
                <a16:creationId xmlns:a16="http://schemas.microsoft.com/office/drawing/2014/main" id="{DCAA7E6B-52AB-A9E3-1CF5-5F1DF4A164FF}"/>
              </a:ext>
            </a:extLst>
          </p:cNvPr>
          <p:cNvPicPr>
            <a:picLocks noChangeAspect="1"/>
          </p:cNvPicPr>
          <p:nvPr/>
        </p:nvPicPr>
        <p:blipFill>
          <a:blip r:embed="rId4"/>
          <a:stretch>
            <a:fillRect/>
          </a:stretch>
        </p:blipFill>
        <p:spPr>
          <a:xfrm>
            <a:off x="1562535" y="1266475"/>
            <a:ext cx="8605952" cy="2235677"/>
          </a:xfrm>
          <a:prstGeom prst="rect">
            <a:avLst/>
          </a:prstGeom>
        </p:spPr>
      </p:pic>
      <p:sp>
        <p:nvSpPr>
          <p:cNvPr id="9" name="CuadroTexto 8">
            <a:extLst>
              <a:ext uri="{FF2B5EF4-FFF2-40B4-BE49-F238E27FC236}">
                <a16:creationId xmlns:a16="http://schemas.microsoft.com/office/drawing/2014/main" id="{3479026A-BA13-4B7F-280B-33C2BC672113}"/>
              </a:ext>
            </a:extLst>
          </p:cNvPr>
          <p:cNvSpPr txBox="1"/>
          <p:nvPr/>
        </p:nvSpPr>
        <p:spPr>
          <a:xfrm>
            <a:off x="1904238" y="777839"/>
            <a:ext cx="6094476" cy="400110"/>
          </a:xfrm>
          <a:prstGeom prst="rect">
            <a:avLst/>
          </a:prstGeom>
          <a:noFill/>
        </p:spPr>
        <p:txBody>
          <a:bodyPr wrap="square">
            <a:spAutoFit/>
          </a:bodyPr>
          <a:lstStyle/>
          <a:p>
            <a:r>
              <a:rPr lang="es-CO" sz="2000" b="1" dirty="0">
                <a:ln w="0"/>
                <a:solidFill>
                  <a:schemeClr val="accent1"/>
                </a:solidFill>
                <a:effectLst>
                  <a:outerShdw blurRad="38100" dist="25400" dir="5400000" algn="ctr" rotWithShape="0">
                    <a:srgbClr val="6E747A">
                      <a:alpha val="43000"/>
                    </a:srgbClr>
                  </a:outerShdw>
                </a:effectLst>
              </a:rPr>
              <a:t>Estado General de Documentos</a:t>
            </a:r>
          </a:p>
        </p:txBody>
      </p:sp>
      <p:sp>
        <p:nvSpPr>
          <p:cNvPr id="11" name="CuadroTexto 10">
            <a:extLst>
              <a:ext uri="{FF2B5EF4-FFF2-40B4-BE49-F238E27FC236}">
                <a16:creationId xmlns:a16="http://schemas.microsoft.com/office/drawing/2014/main" id="{4F6CC976-EF24-949E-07BD-465A24E57219}"/>
              </a:ext>
            </a:extLst>
          </p:cNvPr>
          <p:cNvSpPr txBox="1"/>
          <p:nvPr/>
        </p:nvSpPr>
        <p:spPr>
          <a:xfrm>
            <a:off x="1904238" y="3787868"/>
            <a:ext cx="6094476" cy="400110"/>
          </a:xfrm>
          <a:prstGeom prst="rect">
            <a:avLst/>
          </a:prstGeom>
          <a:noFill/>
        </p:spPr>
        <p:txBody>
          <a:bodyPr wrap="square">
            <a:spAutoFit/>
          </a:bodyPr>
          <a:lstStyle/>
          <a:p>
            <a:r>
              <a:rPr lang="es-CO" sz="2000" b="1" dirty="0">
                <a:ln w="0"/>
                <a:solidFill>
                  <a:schemeClr val="accent1"/>
                </a:solidFill>
                <a:effectLst>
                  <a:outerShdw blurRad="38100" dist="25400" dir="5400000" algn="ctr" rotWithShape="0">
                    <a:srgbClr val="6E747A">
                      <a:alpha val="43000"/>
                    </a:srgbClr>
                  </a:outerShdw>
                </a:effectLst>
              </a:rPr>
              <a:t>Distribución por Tipo de Documento</a:t>
            </a:r>
          </a:p>
        </p:txBody>
      </p:sp>
      <p:pic>
        <p:nvPicPr>
          <p:cNvPr id="13" name="Imagen 12" descr="Tabla&#10;&#10;El contenido generado por IA puede ser incorrecto.">
            <a:extLst>
              <a:ext uri="{FF2B5EF4-FFF2-40B4-BE49-F238E27FC236}">
                <a16:creationId xmlns:a16="http://schemas.microsoft.com/office/drawing/2014/main" id="{5C482884-1D29-C5F0-EA78-6D387840E75D}"/>
              </a:ext>
            </a:extLst>
          </p:cNvPr>
          <p:cNvPicPr>
            <a:picLocks noChangeAspect="1"/>
          </p:cNvPicPr>
          <p:nvPr/>
        </p:nvPicPr>
        <p:blipFill>
          <a:blip r:embed="rId5"/>
          <a:stretch>
            <a:fillRect/>
          </a:stretch>
        </p:blipFill>
        <p:spPr>
          <a:xfrm>
            <a:off x="1529299" y="4198316"/>
            <a:ext cx="8572172" cy="2410068"/>
          </a:xfrm>
          <a:prstGeom prst="rect">
            <a:avLst/>
          </a:prstGeom>
        </p:spPr>
      </p:pic>
    </p:spTree>
    <p:extLst>
      <p:ext uri="{BB962C8B-B14F-4D97-AF65-F5344CB8AC3E}">
        <p14:creationId xmlns:p14="http://schemas.microsoft.com/office/powerpoint/2010/main" val="26812078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48321-7D94-4BF1-36F4-56B318EACC25}"/>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C54C01EA-17C3-A6F0-4EDE-40886599B26B}"/>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B36A855D-946C-129D-76BC-CC546E0ABDE6}"/>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6" name="Rectángulo: esquinas redondeadas 5">
            <a:extLst>
              <a:ext uri="{FF2B5EF4-FFF2-40B4-BE49-F238E27FC236}">
                <a16:creationId xmlns:a16="http://schemas.microsoft.com/office/drawing/2014/main" id="{176FA389-B687-4834-0B45-FC75721071A5}"/>
              </a:ext>
            </a:extLst>
          </p:cNvPr>
          <p:cNvSpPr/>
          <p:nvPr/>
        </p:nvSpPr>
        <p:spPr>
          <a:xfrm>
            <a:off x="1304014" y="70336"/>
            <a:ext cx="9022743"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4. DIAGNÓSTICO DE PROCESOS Y DOCUMENTACIÓN DE LA SDDE</a:t>
            </a:r>
          </a:p>
        </p:txBody>
      </p:sp>
      <p:sp>
        <p:nvSpPr>
          <p:cNvPr id="5" name="CuadroTexto 4">
            <a:extLst>
              <a:ext uri="{FF2B5EF4-FFF2-40B4-BE49-F238E27FC236}">
                <a16:creationId xmlns:a16="http://schemas.microsoft.com/office/drawing/2014/main" id="{F3FEB02B-44CF-5B4B-7DDF-90455B186AFD}"/>
              </a:ext>
            </a:extLst>
          </p:cNvPr>
          <p:cNvSpPr txBox="1"/>
          <p:nvPr/>
        </p:nvSpPr>
        <p:spPr>
          <a:xfrm>
            <a:off x="1304014" y="1195585"/>
            <a:ext cx="9787908" cy="3921266"/>
          </a:xfrm>
          <a:prstGeom prst="rect">
            <a:avLst/>
          </a:prstGeom>
          <a:noFill/>
        </p:spPr>
        <p:txBody>
          <a:bodyPr wrap="square">
            <a:spAutoFit/>
          </a:bodyPr>
          <a:lstStyle/>
          <a:p>
            <a:pPr marL="685800" algn="just">
              <a:lnSpc>
                <a:spcPct val="107000"/>
              </a:lnSpc>
              <a:spcAft>
                <a:spcPts val="800"/>
              </a:spcAft>
              <a:buNone/>
            </a:pPr>
            <a:r>
              <a:rPr lang="es-CO" sz="2400" b="1" dirty="0">
                <a:ln w="0"/>
                <a:solidFill>
                  <a:schemeClr val="accent1"/>
                </a:solidFill>
                <a:effectLst>
                  <a:outerShdw blurRad="38100" dist="25400" dir="5400000" algn="ctr" rotWithShape="0">
                    <a:srgbClr val="6E747A">
                      <a:alpha val="43000"/>
                    </a:srgbClr>
                  </a:outerShdw>
                </a:effectLst>
              </a:rPr>
              <a:t>Observaciones Relevantes</a:t>
            </a:r>
          </a:p>
          <a:p>
            <a:pPr algn="just">
              <a:lnSpc>
                <a:spcPct val="107000"/>
              </a:lnSpc>
              <a:spcAft>
                <a:spcPts val="800"/>
              </a:spcAft>
              <a:buNone/>
            </a:pPr>
            <a:r>
              <a:rPr lang="es-CO" sz="20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es-CO" sz="2000" dirty="0">
                <a:effectLst/>
                <a:ea typeface="Calibri" panose="020F0502020204030204" pitchFamily="34" charset="0"/>
                <a:cs typeface="Times New Roman" panose="02020603050405020304" pitchFamily="18" charset="0"/>
              </a:rPr>
              <a:t>Alta concentración en procedimientos (236), lo que refleja un enfoque normativo fuerte pero con riesgo de desactualización.</a:t>
            </a:r>
          </a:p>
          <a:p>
            <a:pPr marL="342900" lvl="0" indent="-342900" algn="just">
              <a:lnSpc>
                <a:spcPct val="107000"/>
              </a:lnSpc>
              <a:spcAft>
                <a:spcPts val="800"/>
              </a:spcAft>
              <a:buFont typeface="Symbol" panose="05050102010706020507" pitchFamily="18" charset="2"/>
              <a:buChar char=""/>
            </a:pPr>
            <a:r>
              <a:rPr lang="es-CO" sz="2000" dirty="0">
                <a:effectLst/>
                <a:ea typeface="Calibri" panose="020F0502020204030204" pitchFamily="34" charset="0"/>
                <a:cs typeface="Times New Roman" panose="02020603050405020304" pitchFamily="18" charset="0"/>
              </a:rPr>
              <a:t>Formatos (231) representan un volumen significativo, indicando necesidad de estandarización y control de versiones.</a:t>
            </a:r>
          </a:p>
          <a:p>
            <a:pPr marL="342900" lvl="0" indent="-342900" algn="just">
              <a:lnSpc>
                <a:spcPct val="107000"/>
              </a:lnSpc>
              <a:spcAft>
                <a:spcPts val="800"/>
              </a:spcAft>
              <a:buFont typeface="Symbol" panose="05050102010706020507" pitchFamily="18" charset="2"/>
              <a:buChar char=""/>
            </a:pPr>
            <a:r>
              <a:rPr lang="es-CO" sz="2000" dirty="0">
                <a:effectLst/>
                <a:ea typeface="Calibri" panose="020F0502020204030204" pitchFamily="34" charset="0"/>
                <a:cs typeface="Times New Roman" panose="02020603050405020304" pitchFamily="18" charset="0"/>
              </a:rPr>
              <a:t>Documentos críticos (222) comprometen la confiabilidad institucional y la atención a entes de control.</a:t>
            </a:r>
          </a:p>
          <a:p>
            <a:pPr marL="285750" indent="-285750">
              <a:buFont typeface="Arial" panose="020B0604020202020204" pitchFamily="34" charset="0"/>
              <a:buChar char="•"/>
            </a:pPr>
            <a:r>
              <a:rPr lang="es-CO" sz="2000" dirty="0">
                <a:effectLst/>
                <a:ea typeface="Calibri" panose="020F0502020204030204" pitchFamily="34" charset="0"/>
                <a:cs typeface="Times New Roman" panose="02020603050405020304" pitchFamily="18" charset="0"/>
              </a:rPr>
              <a:t>Matrices de riesgos (13) aún son incipientes frente al universo de procesos, lo que limita la gestión preventiva.</a:t>
            </a:r>
            <a:endParaRPr lang="es-CO" sz="2000" dirty="0"/>
          </a:p>
        </p:txBody>
      </p:sp>
    </p:spTree>
    <p:extLst>
      <p:ext uri="{BB962C8B-B14F-4D97-AF65-F5344CB8AC3E}">
        <p14:creationId xmlns:p14="http://schemas.microsoft.com/office/powerpoint/2010/main" val="1183700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5A3E8-9391-15D6-F75B-EF3C5D47BE68}"/>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DB6F9A06-E41E-E553-B776-AF4E596D0DBF}"/>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81C3C2E7-0A30-0414-EAC6-2E21D4BB3644}"/>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5" name="CuadroTexto 4">
            <a:extLst>
              <a:ext uri="{FF2B5EF4-FFF2-40B4-BE49-F238E27FC236}">
                <a16:creationId xmlns:a16="http://schemas.microsoft.com/office/drawing/2014/main" id="{B887A97C-4ADC-83BD-F55F-97D8993B6F5C}"/>
              </a:ext>
            </a:extLst>
          </p:cNvPr>
          <p:cNvSpPr txBox="1"/>
          <p:nvPr/>
        </p:nvSpPr>
        <p:spPr>
          <a:xfrm>
            <a:off x="1157681" y="1053934"/>
            <a:ext cx="10066080" cy="4558364"/>
          </a:xfrm>
          <a:prstGeom prst="rect">
            <a:avLst/>
          </a:prstGeom>
          <a:noFill/>
        </p:spPr>
        <p:txBody>
          <a:bodyPr wrap="square">
            <a:spAutoFit/>
          </a:bodyPr>
          <a:lstStyle/>
          <a:p>
            <a:pPr marL="685800" algn="just">
              <a:lnSpc>
                <a:spcPct val="107000"/>
              </a:lnSpc>
              <a:spcAft>
                <a:spcPts val="800"/>
              </a:spcAft>
            </a:pPr>
            <a:r>
              <a:rPr lang="es-CO" sz="2400" b="1" dirty="0">
                <a:ln w="0"/>
                <a:solidFill>
                  <a:schemeClr val="accent1"/>
                </a:solidFill>
                <a:effectLst>
                  <a:outerShdw blurRad="38100" dist="25400" dir="5400000" algn="ctr" rotWithShape="0">
                    <a:srgbClr val="6E747A">
                      <a:alpha val="43000"/>
                    </a:srgbClr>
                  </a:outerShdw>
                </a:effectLst>
              </a:rPr>
              <a:t>Análisis de Brechas</a:t>
            </a:r>
          </a:p>
          <a:p>
            <a:pPr algn="just">
              <a:lnSpc>
                <a:spcPct val="107000"/>
              </a:lnSpc>
              <a:spcAft>
                <a:spcPts val="800"/>
              </a:spcAft>
              <a:buNone/>
            </a:pPr>
            <a:r>
              <a:rPr lang="es-CO" sz="20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es-CO" sz="2000" dirty="0">
                <a:effectLst/>
                <a:ea typeface="Calibri" panose="020F0502020204030204" pitchFamily="34" charset="0"/>
                <a:cs typeface="Times New Roman" panose="02020603050405020304" pitchFamily="18" charset="0"/>
              </a:rPr>
              <a:t>Actualización insuficiente: más del 57% de los documentos están en estado atrasado o crítico.</a:t>
            </a:r>
          </a:p>
          <a:p>
            <a:pPr marL="342900" lvl="0" indent="-342900" algn="just">
              <a:lnSpc>
                <a:spcPct val="107000"/>
              </a:lnSpc>
              <a:spcAft>
                <a:spcPts val="800"/>
              </a:spcAft>
              <a:buFont typeface="Symbol" panose="05050102010706020507" pitchFamily="18" charset="2"/>
              <a:buChar char=""/>
            </a:pPr>
            <a:r>
              <a:rPr lang="es-CO" sz="2000" dirty="0">
                <a:effectLst/>
                <a:ea typeface="Calibri" panose="020F0502020204030204" pitchFamily="34" charset="0"/>
                <a:cs typeface="Times New Roman" panose="02020603050405020304" pitchFamily="18" charset="0"/>
              </a:rPr>
              <a:t>Duplicidad y dispersión: se identifican múltiples formatos asociados a un mismo proceso sin control unificado.</a:t>
            </a:r>
          </a:p>
          <a:p>
            <a:pPr marL="342900" lvl="0" indent="-342900" algn="just">
              <a:lnSpc>
                <a:spcPct val="107000"/>
              </a:lnSpc>
              <a:spcAft>
                <a:spcPts val="800"/>
              </a:spcAft>
              <a:buFont typeface="Symbol" panose="05050102010706020507" pitchFamily="18" charset="2"/>
              <a:buChar char=""/>
            </a:pPr>
            <a:r>
              <a:rPr lang="es-CO" sz="2000" dirty="0">
                <a:effectLst/>
                <a:ea typeface="Calibri" panose="020F0502020204030204" pitchFamily="34" charset="0"/>
                <a:cs typeface="Times New Roman" panose="02020603050405020304" pitchFamily="18" charset="0"/>
              </a:rPr>
              <a:t>Procesos clave sin actualización reciente: gestión contractual, gestión documental y gestión del talento humano presentan procedimientos con versiones anteriores a 2023. </a:t>
            </a:r>
          </a:p>
          <a:p>
            <a:pPr marL="285750" indent="-285750">
              <a:buFont typeface="Arial" panose="020B0604020202020204" pitchFamily="34" charset="0"/>
              <a:buChar char="•"/>
            </a:pPr>
            <a:r>
              <a:rPr lang="es-CO" sz="2000" dirty="0">
                <a:effectLst/>
                <a:ea typeface="Calibri" panose="020F0502020204030204" pitchFamily="34" charset="0"/>
                <a:cs typeface="Times New Roman" panose="02020603050405020304" pitchFamily="18" charset="0"/>
              </a:rPr>
              <a:t>Riesgos reputacionales: la falta de actualización en procedimientos de transparencia, participación ciudadana y atención al ciudadano puede afectar la percepción institucional.</a:t>
            </a:r>
            <a:endParaRPr lang="es-CO" sz="2000" dirty="0"/>
          </a:p>
        </p:txBody>
      </p:sp>
      <p:sp>
        <p:nvSpPr>
          <p:cNvPr id="7" name="Rectángulo: esquinas redondeadas 6">
            <a:extLst>
              <a:ext uri="{FF2B5EF4-FFF2-40B4-BE49-F238E27FC236}">
                <a16:creationId xmlns:a16="http://schemas.microsoft.com/office/drawing/2014/main" id="{A8B0F69D-1807-C5ED-3726-73118BC6ABB2}"/>
              </a:ext>
            </a:extLst>
          </p:cNvPr>
          <p:cNvSpPr/>
          <p:nvPr/>
        </p:nvSpPr>
        <p:spPr>
          <a:xfrm>
            <a:off x="1304014" y="71427"/>
            <a:ext cx="9022743"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4. DIAGNÓSTICO DE PROCESOS Y DOCUMENTACIÓN DE LA SDDE</a:t>
            </a:r>
          </a:p>
        </p:txBody>
      </p:sp>
    </p:spTree>
    <p:extLst>
      <p:ext uri="{BB962C8B-B14F-4D97-AF65-F5344CB8AC3E}">
        <p14:creationId xmlns:p14="http://schemas.microsoft.com/office/powerpoint/2010/main" val="15574213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F5A41-C1C0-22C9-D983-6084E866A67A}"/>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9AC3588D-CD57-22BB-F053-474B3169FE2C}"/>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ABD9D91D-823E-E242-5CAA-B8AB184F8B34}"/>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5" name="CuadroTexto 4">
            <a:extLst>
              <a:ext uri="{FF2B5EF4-FFF2-40B4-BE49-F238E27FC236}">
                <a16:creationId xmlns:a16="http://schemas.microsoft.com/office/drawing/2014/main" id="{ACDD4EA9-6766-0F9D-AF4E-86F20F8D20CF}"/>
              </a:ext>
            </a:extLst>
          </p:cNvPr>
          <p:cNvSpPr txBox="1"/>
          <p:nvPr/>
        </p:nvSpPr>
        <p:spPr>
          <a:xfrm>
            <a:off x="878958" y="872791"/>
            <a:ext cx="10434083" cy="5541389"/>
          </a:xfrm>
          <a:prstGeom prst="rect">
            <a:avLst/>
          </a:prstGeom>
          <a:noFill/>
        </p:spPr>
        <p:txBody>
          <a:bodyPr wrap="square">
            <a:spAutoFit/>
          </a:bodyPr>
          <a:lstStyle/>
          <a:p>
            <a:pPr marL="685800" algn="just">
              <a:lnSpc>
                <a:spcPct val="107000"/>
              </a:lnSpc>
              <a:spcAft>
                <a:spcPts val="800"/>
              </a:spcAft>
              <a:buNone/>
            </a:pPr>
            <a:r>
              <a:rPr lang="es-CO" sz="2800" b="1" dirty="0">
                <a:ln w="0"/>
                <a:solidFill>
                  <a:schemeClr val="accent1"/>
                </a:solidFill>
                <a:effectLst>
                  <a:outerShdw blurRad="38100" dist="25400" dir="5400000" algn="ctr" rotWithShape="0">
                    <a:srgbClr val="6E747A">
                      <a:alpha val="43000"/>
                    </a:srgbClr>
                  </a:outerShdw>
                </a:effectLst>
              </a:rPr>
              <a:t>Recomendaciones para el Rediseño Institucional</a:t>
            </a:r>
          </a:p>
          <a:p>
            <a:pPr marL="685800" algn="just">
              <a:lnSpc>
                <a:spcPct val="107000"/>
              </a:lnSpc>
              <a:spcAft>
                <a:spcPts val="800"/>
              </a:spcAft>
              <a:buNone/>
            </a:pPr>
            <a:r>
              <a:rPr lang="es-CO" sz="20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p>
            <a:pPr marL="1028700" indent="-342900" algn="just">
              <a:lnSpc>
                <a:spcPct val="107000"/>
              </a:lnSpc>
              <a:spcAft>
                <a:spcPts val="800"/>
              </a:spcAft>
              <a:buFont typeface="+mj-lt"/>
              <a:buAutoNum type="arabicPeriod"/>
            </a:pPr>
            <a:r>
              <a:rPr lang="es-CO" sz="2000" dirty="0">
                <a:effectLst/>
                <a:ea typeface="Calibri" panose="020F0502020204030204" pitchFamily="34" charset="0"/>
                <a:cs typeface="Times New Roman" panose="02020603050405020304" pitchFamily="18" charset="0"/>
              </a:rPr>
              <a:t>Plan de actualización documental: priorizar documentos críticos y atrasados, con cronograma definido.</a:t>
            </a:r>
          </a:p>
          <a:p>
            <a:pPr marL="1028700" indent="-342900" algn="just">
              <a:lnSpc>
                <a:spcPct val="107000"/>
              </a:lnSpc>
              <a:spcAft>
                <a:spcPts val="800"/>
              </a:spcAft>
              <a:buFont typeface="+mj-lt"/>
              <a:buAutoNum type="arabicPeriod"/>
            </a:pPr>
            <a:r>
              <a:rPr lang="es-CO" sz="2000" dirty="0">
                <a:effectLst/>
                <a:ea typeface="Calibri" panose="020F0502020204030204" pitchFamily="34" charset="0"/>
                <a:cs typeface="Times New Roman" panose="02020603050405020304" pitchFamily="18" charset="0"/>
              </a:rPr>
              <a:t>Sistema de control de versiones: implementar repositorio único con trazabilidad y responsables.</a:t>
            </a:r>
          </a:p>
          <a:p>
            <a:pPr marL="1028700" indent="-342900" algn="just">
              <a:lnSpc>
                <a:spcPct val="107000"/>
              </a:lnSpc>
              <a:spcAft>
                <a:spcPts val="800"/>
              </a:spcAft>
              <a:buFont typeface="+mj-lt"/>
              <a:buAutoNum type="arabicPeriod"/>
            </a:pPr>
            <a:r>
              <a:rPr lang="es-CO" sz="2000" dirty="0">
                <a:effectLst/>
                <a:ea typeface="Calibri" panose="020F0502020204030204" pitchFamily="34" charset="0"/>
                <a:cs typeface="Times New Roman" panose="02020603050405020304" pitchFamily="18" charset="0"/>
              </a:rPr>
              <a:t>Integración de matrices de riesgos: ampliar cobertura a todos los procesos estratégicos y misionales.</a:t>
            </a:r>
          </a:p>
          <a:p>
            <a:pPr marL="1028700" indent="-342900" algn="just">
              <a:lnSpc>
                <a:spcPct val="107000"/>
              </a:lnSpc>
              <a:spcAft>
                <a:spcPts val="800"/>
              </a:spcAft>
              <a:buFont typeface="+mj-lt"/>
              <a:buAutoNum type="arabicPeriod"/>
            </a:pPr>
            <a:r>
              <a:rPr lang="es-CO" sz="2000" dirty="0">
                <a:effectLst/>
                <a:ea typeface="Calibri" panose="020F0502020204030204" pitchFamily="34" charset="0"/>
                <a:cs typeface="Times New Roman" panose="02020603050405020304" pitchFamily="18" charset="0"/>
              </a:rPr>
              <a:t>Estandarización de formatos: reducir duplicidades y garantizar coherencia institucional.</a:t>
            </a:r>
          </a:p>
          <a:p>
            <a:pPr marL="1028700" indent="-342900" algn="just">
              <a:lnSpc>
                <a:spcPct val="107000"/>
              </a:lnSpc>
              <a:spcAft>
                <a:spcPts val="800"/>
              </a:spcAft>
              <a:buFont typeface="+mj-lt"/>
              <a:buAutoNum type="arabicPeriod"/>
            </a:pPr>
            <a:r>
              <a:rPr lang="es-CO" sz="2000" dirty="0">
                <a:effectLst/>
                <a:ea typeface="Calibri" panose="020F0502020204030204" pitchFamily="34" charset="0"/>
                <a:cs typeface="Times New Roman" panose="02020603050405020304" pitchFamily="18" charset="0"/>
              </a:rPr>
              <a:t>Fortalecimiento de procesos sensibles: transparencia, participación ciudadana, gestión contractual y gestión documental.</a:t>
            </a:r>
          </a:p>
          <a:p>
            <a:pPr marL="1028700" indent="-342900" algn="just">
              <a:lnSpc>
                <a:spcPct val="107000"/>
              </a:lnSpc>
              <a:spcAft>
                <a:spcPts val="800"/>
              </a:spcAft>
              <a:buFont typeface="+mj-lt"/>
              <a:buAutoNum type="arabicPeriod"/>
            </a:pPr>
            <a:r>
              <a:rPr lang="es-CO" sz="2000" dirty="0">
                <a:effectLst/>
                <a:ea typeface="Calibri" panose="020F0502020204030204" pitchFamily="34" charset="0"/>
                <a:cs typeface="Times New Roman" panose="02020603050405020304" pitchFamily="18" charset="0"/>
              </a:rPr>
              <a:t>Capacitación y sensibilización: formar a responsables en gestión documental y control interno</a:t>
            </a:r>
            <a:endParaRPr lang="es-CO" sz="2000" dirty="0"/>
          </a:p>
        </p:txBody>
      </p:sp>
      <p:sp>
        <p:nvSpPr>
          <p:cNvPr id="7" name="Rectángulo: esquinas redondeadas 6">
            <a:extLst>
              <a:ext uri="{FF2B5EF4-FFF2-40B4-BE49-F238E27FC236}">
                <a16:creationId xmlns:a16="http://schemas.microsoft.com/office/drawing/2014/main" id="{34AA5BB8-0F04-DAB6-460D-15460EACEB10}"/>
              </a:ext>
            </a:extLst>
          </p:cNvPr>
          <p:cNvSpPr/>
          <p:nvPr/>
        </p:nvSpPr>
        <p:spPr>
          <a:xfrm>
            <a:off x="1304014" y="71427"/>
            <a:ext cx="9022743"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4. DIAGNÓSTICO DE PROCESOS Y DOCUMENTACIÓN DE LA SDDE</a:t>
            </a:r>
          </a:p>
        </p:txBody>
      </p:sp>
    </p:spTree>
    <p:extLst>
      <p:ext uri="{BB962C8B-B14F-4D97-AF65-F5344CB8AC3E}">
        <p14:creationId xmlns:p14="http://schemas.microsoft.com/office/powerpoint/2010/main" val="6676630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1E560-9264-F5F3-11FD-BBA93F70CB63}"/>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5ADD0C18-6CBF-3EDE-ABFE-56A01F973B30}"/>
              </a:ext>
            </a:extLst>
          </p:cNvPr>
          <p:cNvSpPr/>
          <p:nvPr/>
        </p:nvSpPr>
        <p:spPr>
          <a:xfrm>
            <a:off x="1039636" y="736419"/>
            <a:ext cx="9971970" cy="400110"/>
          </a:xfrm>
          <a:prstGeom prst="rect">
            <a:avLst/>
          </a:prstGeom>
          <a:noFill/>
        </p:spPr>
        <p:txBody>
          <a:bodyPr wrap="square" lIns="91440" tIns="45720" rIns="91440" bIns="45720">
            <a:spAutoFit/>
          </a:bodyPr>
          <a:lstStyle/>
          <a:p>
            <a:pPr algn="ctr"/>
            <a:r>
              <a:rPr lang="es-ES" sz="2000" b="0" cap="none" spc="0" dirty="0">
                <a:ln w="0"/>
                <a:solidFill>
                  <a:schemeClr val="accent1"/>
                </a:solidFill>
                <a:effectLst>
                  <a:outerShdw blurRad="38100" dist="25400" dir="5400000" algn="ctr" rotWithShape="0">
                    <a:srgbClr val="6E747A">
                      <a:alpha val="43000"/>
                    </a:srgbClr>
                  </a:outerShdw>
                </a:effectLst>
              </a:rPr>
              <a:t>¿CÓMO SE DESPLIEGA EN LA ACTULIDAD LA OPERACIÓN MISIONAL EN LA SDDE?</a:t>
            </a:r>
          </a:p>
        </p:txBody>
      </p:sp>
      <p:pic>
        <p:nvPicPr>
          <p:cNvPr id="4" name="Imagen 3" descr="Diagrama&#10;&#10;El contenido generado por IA puede ser incorrecto.">
            <a:extLst>
              <a:ext uri="{FF2B5EF4-FFF2-40B4-BE49-F238E27FC236}">
                <a16:creationId xmlns:a16="http://schemas.microsoft.com/office/drawing/2014/main" id="{C5225A7E-3FE6-1D87-5C2C-F637A09ADE68}"/>
              </a:ext>
            </a:extLst>
          </p:cNvPr>
          <p:cNvPicPr>
            <a:picLocks noChangeAspect="1"/>
          </p:cNvPicPr>
          <p:nvPr/>
        </p:nvPicPr>
        <p:blipFill>
          <a:blip r:embed="rId2">
            <a:extLst>
              <a:ext uri="{28A0092B-C50C-407E-A947-70E740481C1C}">
                <a14:useLocalDpi xmlns:a14="http://schemas.microsoft.com/office/drawing/2010/main" val="0"/>
              </a:ext>
            </a:extLst>
          </a:blip>
          <a:srcRect l="8176" t="58730" r="19998" b="27302"/>
          <a:stretch>
            <a:fillRect/>
          </a:stretch>
        </p:blipFill>
        <p:spPr>
          <a:xfrm>
            <a:off x="1658530" y="1172384"/>
            <a:ext cx="7984273" cy="1763487"/>
          </a:xfrm>
          <a:prstGeom prst="rect">
            <a:avLst/>
          </a:prstGeom>
        </p:spPr>
      </p:pic>
      <p:sp>
        <p:nvSpPr>
          <p:cNvPr id="5" name="CuadroTexto 4">
            <a:extLst>
              <a:ext uri="{FF2B5EF4-FFF2-40B4-BE49-F238E27FC236}">
                <a16:creationId xmlns:a16="http://schemas.microsoft.com/office/drawing/2014/main" id="{E31F7653-39CA-94FA-9DE0-E9447F339D14}"/>
              </a:ext>
            </a:extLst>
          </p:cNvPr>
          <p:cNvSpPr txBox="1"/>
          <p:nvPr/>
        </p:nvSpPr>
        <p:spPr>
          <a:xfrm>
            <a:off x="217713" y="3244334"/>
            <a:ext cx="12333515" cy="400110"/>
          </a:xfrm>
          <a:prstGeom prst="rect">
            <a:avLst/>
          </a:prstGeom>
          <a:noFill/>
        </p:spPr>
        <p:txBody>
          <a:bodyPr wrap="square" rtlCol="0">
            <a:spAutoFit/>
          </a:bodyPr>
          <a:lstStyle/>
          <a:p>
            <a:r>
              <a:rPr lang="es-CO" sz="2000" dirty="0">
                <a:solidFill>
                  <a:schemeClr val="accent1">
                    <a:lumMod val="50000"/>
                  </a:schemeClr>
                </a:solidFill>
                <a:effectLst>
                  <a:outerShdw blurRad="38100" dist="38100" dir="2700000" algn="tl">
                    <a:srgbClr val="000000">
                      <a:alpha val="43137"/>
                    </a:srgbClr>
                  </a:outerShdw>
                </a:effectLst>
              </a:rPr>
              <a:t>4 DIRECCIONES TÉCNICAS QUE TIENE COMO VOCACIÓN LA PUESTA EN MARCHA DEL OBJETIVO MISIONAL</a:t>
            </a:r>
          </a:p>
        </p:txBody>
      </p:sp>
      <p:cxnSp>
        <p:nvCxnSpPr>
          <p:cNvPr id="7" name="Conector: angular 6">
            <a:extLst>
              <a:ext uri="{FF2B5EF4-FFF2-40B4-BE49-F238E27FC236}">
                <a16:creationId xmlns:a16="http://schemas.microsoft.com/office/drawing/2014/main" id="{D8779239-169B-E428-66D2-3B18B1F693D0}"/>
              </a:ext>
            </a:extLst>
          </p:cNvPr>
          <p:cNvCxnSpPr>
            <a:cxnSpLocks/>
          </p:cNvCxnSpPr>
          <p:nvPr/>
        </p:nvCxnSpPr>
        <p:spPr>
          <a:xfrm>
            <a:off x="301972" y="3656337"/>
            <a:ext cx="1475329" cy="1144585"/>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8" name="Gráfico 9">
            <a:extLst>
              <a:ext uri="{FF2B5EF4-FFF2-40B4-BE49-F238E27FC236}">
                <a16:creationId xmlns:a16="http://schemas.microsoft.com/office/drawing/2014/main" id="{085FD73A-FF88-9821-93D2-F4A05650B5BF}"/>
              </a:ext>
            </a:extLst>
          </p:cNvPr>
          <p:cNvGrpSpPr>
            <a:grpSpLocks noChangeAspect="1"/>
          </p:cNvGrpSpPr>
          <p:nvPr/>
        </p:nvGrpSpPr>
        <p:grpSpPr>
          <a:xfrm>
            <a:off x="1777301" y="4024333"/>
            <a:ext cx="1186961" cy="1209617"/>
            <a:chOff x="8659119" y="2320195"/>
            <a:chExt cx="222790" cy="227042"/>
          </a:xfrm>
          <a:solidFill>
            <a:schemeClr val="tx1">
              <a:lumMod val="75000"/>
              <a:lumOff val="25000"/>
            </a:schemeClr>
          </a:solidFill>
        </p:grpSpPr>
        <p:sp>
          <p:nvSpPr>
            <p:cNvPr id="9" name="Forma libre: forma 8">
              <a:extLst>
                <a:ext uri="{FF2B5EF4-FFF2-40B4-BE49-F238E27FC236}">
                  <a16:creationId xmlns:a16="http://schemas.microsoft.com/office/drawing/2014/main" id="{7FA38BC6-8781-7062-7B78-430932960BC5}"/>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18896EE3-952F-7E55-5553-389897778754}"/>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1" name="Forma libre: forma 10">
              <a:extLst>
                <a:ext uri="{FF2B5EF4-FFF2-40B4-BE49-F238E27FC236}">
                  <a16:creationId xmlns:a16="http://schemas.microsoft.com/office/drawing/2014/main" id="{86352D95-BFD5-AC21-29F8-393A5213C9CA}"/>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2" name="Forma libre: forma 11">
              <a:extLst>
                <a:ext uri="{FF2B5EF4-FFF2-40B4-BE49-F238E27FC236}">
                  <a16:creationId xmlns:a16="http://schemas.microsoft.com/office/drawing/2014/main" id="{B6A1D5E3-4236-5125-4166-EBA02EC07DD7}"/>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3" name="Forma libre: forma 12">
              <a:extLst>
                <a:ext uri="{FF2B5EF4-FFF2-40B4-BE49-F238E27FC236}">
                  <a16:creationId xmlns:a16="http://schemas.microsoft.com/office/drawing/2014/main" id="{CCA2A6F0-1835-82EE-7E94-AD1E70228808}"/>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4" name="Forma libre: forma 13">
              <a:extLst>
                <a:ext uri="{FF2B5EF4-FFF2-40B4-BE49-F238E27FC236}">
                  <a16:creationId xmlns:a16="http://schemas.microsoft.com/office/drawing/2014/main" id="{389F83EC-7EB9-FF5D-4EBF-3BA854B28222}"/>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5" name="Forma libre: forma 14">
              <a:extLst>
                <a:ext uri="{FF2B5EF4-FFF2-40B4-BE49-F238E27FC236}">
                  <a16:creationId xmlns:a16="http://schemas.microsoft.com/office/drawing/2014/main" id="{F364CAFA-FD5C-6ED6-A8C0-59EB28C06059}"/>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6" name="Forma libre: forma 15">
              <a:extLst>
                <a:ext uri="{FF2B5EF4-FFF2-40B4-BE49-F238E27FC236}">
                  <a16:creationId xmlns:a16="http://schemas.microsoft.com/office/drawing/2014/main" id="{F67481D8-9979-84CC-9CFE-6B11E3DD6DBE}"/>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7" name="Gráfico 9">
            <a:extLst>
              <a:ext uri="{FF2B5EF4-FFF2-40B4-BE49-F238E27FC236}">
                <a16:creationId xmlns:a16="http://schemas.microsoft.com/office/drawing/2014/main" id="{7719E84B-B475-549D-C47C-0B8289FB811D}"/>
              </a:ext>
            </a:extLst>
          </p:cNvPr>
          <p:cNvGrpSpPr>
            <a:grpSpLocks noChangeAspect="1"/>
          </p:cNvGrpSpPr>
          <p:nvPr/>
        </p:nvGrpSpPr>
        <p:grpSpPr>
          <a:xfrm>
            <a:off x="4317901" y="4046986"/>
            <a:ext cx="1186961" cy="1209617"/>
            <a:chOff x="8659119" y="2320195"/>
            <a:chExt cx="222790" cy="227042"/>
          </a:xfrm>
          <a:solidFill>
            <a:schemeClr val="tx1">
              <a:lumMod val="75000"/>
              <a:lumOff val="25000"/>
            </a:schemeClr>
          </a:solidFill>
        </p:grpSpPr>
        <p:sp>
          <p:nvSpPr>
            <p:cNvPr id="18" name="Forma libre: forma 17">
              <a:extLst>
                <a:ext uri="{FF2B5EF4-FFF2-40B4-BE49-F238E27FC236}">
                  <a16:creationId xmlns:a16="http://schemas.microsoft.com/office/drawing/2014/main" id="{438011B0-DC67-1677-8E74-659C429C2E8D}"/>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9" name="Forma libre: forma 18">
              <a:extLst>
                <a:ext uri="{FF2B5EF4-FFF2-40B4-BE49-F238E27FC236}">
                  <a16:creationId xmlns:a16="http://schemas.microsoft.com/office/drawing/2014/main" id="{99FB7C78-BB27-1452-BFF0-1283C38802F8}"/>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20" name="Forma libre: forma 19">
              <a:extLst>
                <a:ext uri="{FF2B5EF4-FFF2-40B4-BE49-F238E27FC236}">
                  <a16:creationId xmlns:a16="http://schemas.microsoft.com/office/drawing/2014/main" id="{965EFE8E-DB1F-8036-8EB0-B2A8B35E91D4}"/>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21" name="Forma libre: forma 20">
              <a:extLst>
                <a:ext uri="{FF2B5EF4-FFF2-40B4-BE49-F238E27FC236}">
                  <a16:creationId xmlns:a16="http://schemas.microsoft.com/office/drawing/2014/main" id="{A5C58C52-588E-4BFF-15E7-47CEA311524E}"/>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22" name="Forma libre: forma 21">
              <a:extLst>
                <a:ext uri="{FF2B5EF4-FFF2-40B4-BE49-F238E27FC236}">
                  <a16:creationId xmlns:a16="http://schemas.microsoft.com/office/drawing/2014/main" id="{4A2BE3F8-17F4-9EF7-9307-06C08227EEA9}"/>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23" name="Forma libre: forma 22">
              <a:extLst>
                <a:ext uri="{FF2B5EF4-FFF2-40B4-BE49-F238E27FC236}">
                  <a16:creationId xmlns:a16="http://schemas.microsoft.com/office/drawing/2014/main" id="{5E5D3990-93CE-6B14-44A4-19D5337C69BA}"/>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24" name="Forma libre: forma 23">
              <a:extLst>
                <a:ext uri="{FF2B5EF4-FFF2-40B4-BE49-F238E27FC236}">
                  <a16:creationId xmlns:a16="http://schemas.microsoft.com/office/drawing/2014/main" id="{586B0E15-6A7D-951F-504C-02D104E83072}"/>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25" name="Forma libre: forma 24">
              <a:extLst>
                <a:ext uri="{FF2B5EF4-FFF2-40B4-BE49-F238E27FC236}">
                  <a16:creationId xmlns:a16="http://schemas.microsoft.com/office/drawing/2014/main" id="{16893ADA-5E63-0BFB-7FEB-5E7DDE2DE425}"/>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26" name="Gráfico 9">
            <a:extLst>
              <a:ext uri="{FF2B5EF4-FFF2-40B4-BE49-F238E27FC236}">
                <a16:creationId xmlns:a16="http://schemas.microsoft.com/office/drawing/2014/main" id="{D800011E-49A4-40A9-3E16-DCD5929CB1FB}"/>
              </a:ext>
            </a:extLst>
          </p:cNvPr>
          <p:cNvGrpSpPr>
            <a:grpSpLocks noChangeAspect="1"/>
          </p:cNvGrpSpPr>
          <p:nvPr/>
        </p:nvGrpSpPr>
        <p:grpSpPr>
          <a:xfrm>
            <a:off x="6801884" y="3971407"/>
            <a:ext cx="1186961" cy="1209617"/>
            <a:chOff x="8659119" y="2320195"/>
            <a:chExt cx="222790" cy="227042"/>
          </a:xfrm>
          <a:solidFill>
            <a:schemeClr val="tx1">
              <a:lumMod val="75000"/>
              <a:lumOff val="25000"/>
            </a:schemeClr>
          </a:solidFill>
        </p:grpSpPr>
        <p:sp>
          <p:nvSpPr>
            <p:cNvPr id="27" name="Forma libre: forma 26">
              <a:extLst>
                <a:ext uri="{FF2B5EF4-FFF2-40B4-BE49-F238E27FC236}">
                  <a16:creationId xmlns:a16="http://schemas.microsoft.com/office/drawing/2014/main" id="{FD44A7D1-F8C6-D751-96C8-484C50483595}"/>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28" name="Forma libre: forma 27">
              <a:extLst>
                <a:ext uri="{FF2B5EF4-FFF2-40B4-BE49-F238E27FC236}">
                  <a16:creationId xmlns:a16="http://schemas.microsoft.com/office/drawing/2014/main" id="{B7BF2202-3629-E8B7-9173-A68EA093B633}"/>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29" name="Forma libre: forma 28">
              <a:extLst>
                <a:ext uri="{FF2B5EF4-FFF2-40B4-BE49-F238E27FC236}">
                  <a16:creationId xmlns:a16="http://schemas.microsoft.com/office/drawing/2014/main" id="{2B2F1929-7DF5-F079-0AF5-D7D3B26CF3BE}"/>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30" name="Forma libre: forma 29">
              <a:extLst>
                <a:ext uri="{FF2B5EF4-FFF2-40B4-BE49-F238E27FC236}">
                  <a16:creationId xmlns:a16="http://schemas.microsoft.com/office/drawing/2014/main" id="{5BAF0861-65FF-46FC-01D1-D07F4AA40AB3}"/>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31" name="Forma libre: forma 30">
              <a:extLst>
                <a:ext uri="{FF2B5EF4-FFF2-40B4-BE49-F238E27FC236}">
                  <a16:creationId xmlns:a16="http://schemas.microsoft.com/office/drawing/2014/main" id="{53A7A6F1-159B-13B9-74A3-4CFB12D59963}"/>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32" name="Forma libre: forma 31">
              <a:extLst>
                <a:ext uri="{FF2B5EF4-FFF2-40B4-BE49-F238E27FC236}">
                  <a16:creationId xmlns:a16="http://schemas.microsoft.com/office/drawing/2014/main" id="{62746BD4-B2F3-C3B9-9860-DC20026F0AD8}"/>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33" name="Forma libre: forma 32">
              <a:extLst>
                <a:ext uri="{FF2B5EF4-FFF2-40B4-BE49-F238E27FC236}">
                  <a16:creationId xmlns:a16="http://schemas.microsoft.com/office/drawing/2014/main" id="{2B1FA33E-5E51-109D-1DC6-B2504154943D}"/>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34" name="Forma libre: forma 33">
              <a:extLst>
                <a:ext uri="{FF2B5EF4-FFF2-40B4-BE49-F238E27FC236}">
                  <a16:creationId xmlns:a16="http://schemas.microsoft.com/office/drawing/2014/main" id="{B288FBE0-DFC3-4532-FD80-F7BB51D8F351}"/>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44" name="CuadroTexto 43">
            <a:extLst>
              <a:ext uri="{FF2B5EF4-FFF2-40B4-BE49-F238E27FC236}">
                <a16:creationId xmlns:a16="http://schemas.microsoft.com/office/drawing/2014/main" id="{1BDB4746-8448-197B-FD14-9BF4478DDC99}"/>
              </a:ext>
            </a:extLst>
          </p:cNvPr>
          <p:cNvSpPr txBox="1"/>
          <p:nvPr/>
        </p:nvSpPr>
        <p:spPr>
          <a:xfrm>
            <a:off x="4229760" y="5554877"/>
            <a:ext cx="1558344" cy="738664"/>
          </a:xfrm>
          <a:prstGeom prst="rect">
            <a:avLst/>
          </a:prstGeom>
          <a:noFill/>
        </p:spPr>
        <p:txBody>
          <a:bodyPr wrap="square" rtlCol="0">
            <a:spAutoFit/>
          </a:bodyPr>
          <a:lstStyle/>
          <a:p>
            <a:r>
              <a:rPr lang="es-CO" sz="1400" dirty="0"/>
              <a:t>1. PROCESO</a:t>
            </a:r>
          </a:p>
          <a:p>
            <a:r>
              <a:rPr lang="es-CO" sz="1400" dirty="0"/>
              <a:t>GESTIÓN DE COMPETITIVIDAD</a:t>
            </a:r>
          </a:p>
        </p:txBody>
      </p:sp>
      <p:sp>
        <p:nvSpPr>
          <p:cNvPr id="45" name="CuadroTexto 44">
            <a:extLst>
              <a:ext uri="{FF2B5EF4-FFF2-40B4-BE49-F238E27FC236}">
                <a16:creationId xmlns:a16="http://schemas.microsoft.com/office/drawing/2014/main" id="{5A58C480-B113-768A-F94F-349F36F56E8B}"/>
              </a:ext>
            </a:extLst>
          </p:cNvPr>
          <p:cNvSpPr txBox="1"/>
          <p:nvPr/>
        </p:nvSpPr>
        <p:spPr>
          <a:xfrm>
            <a:off x="1955716" y="5556273"/>
            <a:ext cx="1398002" cy="954107"/>
          </a:xfrm>
          <a:prstGeom prst="rect">
            <a:avLst/>
          </a:prstGeom>
          <a:noFill/>
        </p:spPr>
        <p:txBody>
          <a:bodyPr wrap="square" rtlCol="0">
            <a:spAutoFit/>
          </a:bodyPr>
          <a:lstStyle/>
          <a:p>
            <a:r>
              <a:rPr lang="es-CO" sz="1400" dirty="0"/>
              <a:t>1. PROCESO</a:t>
            </a:r>
          </a:p>
          <a:p>
            <a:r>
              <a:rPr lang="es-CO" sz="1400" dirty="0"/>
              <a:t>ESTUDIOS DESARROLLO ECONÓMICO</a:t>
            </a:r>
          </a:p>
        </p:txBody>
      </p:sp>
      <p:sp>
        <p:nvSpPr>
          <p:cNvPr id="47" name="CuadroTexto 46">
            <a:extLst>
              <a:ext uri="{FF2B5EF4-FFF2-40B4-BE49-F238E27FC236}">
                <a16:creationId xmlns:a16="http://schemas.microsoft.com/office/drawing/2014/main" id="{C998F80E-5472-F123-44C1-490EEE64E68D}"/>
              </a:ext>
            </a:extLst>
          </p:cNvPr>
          <p:cNvSpPr txBox="1"/>
          <p:nvPr/>
        </p:nvSpPr>
        <p:spPr>
          <a:xfrm>
            <a:off x="6747728" y="5397431"/>
            <a:ext cx="2082370" cy="1384995"/>
          </a:xfrm>
          <a:prstGeom prst="rect">
            <a:avLst/>
          </a:prstGeom>
          <a:noFill/>
        </p:spPr>
        <p:txBody>
          <a:bodyPr wrap="square" rtlCol="0">
            <a:spAutoFit/>
          </a:bodyPr>
          <a:lstStyle/>
          <a:p>
            <a:r>
              <a:rPr lang="es-CO" sz="1400" dirty="0"/>
              <a:t>1. PROCESO</a:t>
            </a:r>
          </a:p>
          <a:p>
            <a:r>
              <a:rPr lang="es-CO" sz="1400" dirty="0"/>
              <a:t>GESTIÓN DE EMPLEO</a:t>
            </a:r>
          </a:p>
          <a:p>
            <a:endParaRPr lang="es-CO" sz="1400" dirty="0"/>
          </a:p>
          <a:p>
            <a:r>
              <a:rPr lang="es-CO" sz="1400" dirty="0"/>
              <a:t>2. PROCESO DESARROLLO EMPRESARIAL</a:t>
            </a:r>
          </a:p>
        </p:txBody>
      </p:sp>
      <p:sp>
        <p:nvSpPr>
          <p:cNvPr id="49" name="CuadroTexto 48">
            <a:extLst>
              <a:ext uri="{FF2B5EF4-FFF2-40B4-BE49-F238E27FC236}">
                <a16:creationId xmlns:a16="http://schemas.microsoft.com/office/drawing/2014/main" id="{21A42DCB-8E3B-534B-3737-F3C5A8420474}"/>
              </a:ext>
            </a:extLst>
          </p:cNvPr>
          <p:cNvSpPr txBox="1"/>
          <p:nvPr/>
        </p:nvSpPr>
        <p:spPr>
          <a:xfrm>
            <a:off x="9667880" y="5317316"/>
            <a:ext cx="1891317" cy="954107"/>
          </a:xfrm>
          <a:prstGeom prst="rect">
            <a:avLst/>
          </a:prstGeom>
          <a:noFill/>
        </p:spPr>
        <p:txBody>
          <a:bodyPr wrap="square" rtlCol="0">
            <a:spAutoFit/>
          </a:bodyPr>
          <a:lstStyle/>
          <a:p>
            <a:r>
              <a:rPr lang="es-CO" sz="1400" dirty="0"/>
              <a:t>1. PROCESO</a:t>
            </a:r>
          </a:p>
          <a:p>
            <a:r>
              <a:rPr lang="es-CO" sz="1400" dirty="0"/>
              <a:t>GESTIÓN DE DESARROLLO RURAL Y ABASTECIMIENTO</a:t>
            </a:r>
          </a:p>
        </p:txBody>
      </p:sp>
      <p:grpSp>
        <p:nvGrpSpPr>
          <p:cNvPr id="50" name="Gráfico 9">
            <a:extLst>
              <a:ext uri="{FF2B5EF4-FFF2-40B4-BE49-F238E27FC236}">
                <a16:creationId xmlns:a16="http://schemas.microsoft.com/office/drawing/2014/main" id="{D979DF04-B405-5950-3CB3-ACE04662BDC2}"/>
              </a:ext>
            </a:extLst>
          </p:cNvPr>
          <p:cNvGrpSpPr>
            <a:grpSpLocks noChangeAspect="1"/>
          </p:cNvGrpSpPr>
          <p:nvPr/>
        </p:nvGrpSpPr>
        <p:grpSpPr>
          <a:xfrm>
            <a:off x="9642803" y="4057756"/>
            <a:ext cx="1186961" cy="1209617"/>
            <a:chOff x="8659119" y="2320195"/>
            <a:chExt cx="222790" cy="227042"/>
          </a:xfrm>
          <a:solidFill>
            <a:schemeClr val="tx1">
              <a:lumMod val="75000"/>
              <a:lumOff val="25000"/>
            </a:schemeClr>
          </a:solidFill>
        </p:grpSpPr>
        <p:sp>
          <p:nvSpPr>
            <p:cNvPr id="51" name="Forma libre: forma 50">
              <a:extLst>
                <a:ext uri="{FF2B5EF4-FFF2-40B4-BE49-F238E27FC236}">
                  <a16:creationId xmlns:a16="http://schemas.microsoft.com/office/drawing/2014/main" id="{FB8A3C52-5C75-7079-5485-72E2D1D26873}"/>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52" name="Forma libre: forma 51">
              <a:extLst>
                <a:ext uri="{FF2B5EF4-FFF2-40B4-BE49-F238E27FC236}">
                  <a16:creationId xmlns:a16="http://schemas.microsoft.com/office/drawing/2014/main" id="{747C5FC1-EA23-305E-A194-4C432A9722FA}"/>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3" name="Forma libre: forma 52">
              <a:extLst>
                <a:ext uri="{FF2B5EF4-FFF2-40B4-BE49-F238E27FC236}">
                  <a16:creationId xmlns:a16="http://schemas.microsoft.com/office/drawing/2014/main" id="{92D4D748-700B-E7A0-ADEF-2A68D0183491}"/>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54" name="Forma libre: forma 53">
              <a:extLst>
                <a:ext uri="{FF2B5EF4-FFF2-40B4-BE49-F238E27FC236}">
                  <a16:creationId xmlns:a16="http://schemas.microsoft.com/office/drawing/2014/main" id="{023D2952-4E67-EAD6-4A81-D4F3C3328699}"/>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55" name="Forma libre: forma 54">
              <a:extLst>
                <a:ext uri="{FF2B5EF4-FFF2-40B4-BE49-F238E27FC236}">
                  <a16:creationId xmlns:a16="http://schemas.microsoft.com/office/drawing/2014/main" id="{56F0CF6C-BE56-7104-AD68-F1CBC0710302}"/>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56" name="Forma libre: forma 55">
              <a:extLst>
                <a:ext uri="{FF2B5EF4-FFF2-40B4-BE49-F238E27FC236}">
                  <a16:creationId xmlns:a16="http://schemas.microsoft.com/office/drawing/2014/main" id="{4833570A-2175-E790-D0C2-56BAFFA80F19}"/>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57" name="Forma libre: forma 56">
              <a:extLst>
                <a:ext uri="{FF2B5EF4-FFF2-40B4-BE49-F238E27FC236}">
                  <a16:creationId xmlns:a16="http://schemas.microsoft.com/office/drawing/2014/main" id="{4E74DB96-12A4-C282-1C2E-3FCB0C461ABE}"/>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58" name="Forma libre: forma 57">
              <a:extLst>
                <a:ext uri="{FF2B5EF4-FFF2-40B4-BE49-F238E27FC236}">
                  <a16:creationId xmlns:a16="http://schemas.microsoft.com/office/drawing/2014/main" id="{BD975FE0-0E52-100D-395C-FA84205C9E49}"/>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3" name="Rectángulo: esquinas redondeadas 2">
            <a:extLst>
              <a:ext uri="{FF2B5EF4-FFF2-40B4-BE49-F238E27FC236}">
                <a16:creationId xmlns:a16="http://schemas.microsoft.com/office/drawing/2014/main" id="{6B15DC6F-D305-F128-82D7-3E3803538F47}"/>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pic>
        <p:nvPicPr>
          <p:cNvPr id="6" name="Imagen 5" descr="Texto&#10;&#10;El contenido generado por IA puede ser incorrecto.">
            <a:extLst>
              <a:ext uri="{FF2B5EF4-FFF2-40B4-BE49-F238E27FC236}">
                <a16:creationId xmlns:a16="http://schemas.microsoft.com/office/drawing/2014/main" id="{9A545CB0-27C1-6086-296E-CAF95A3B3561}"/>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35" name="Imagen 34" descr="Un dibujo con letras&#10;&#10;El contenido generado por IA puede ser incorrecto.">
            <a:extLst>
              <a:ext uri="{FF2B5EF4-FFF2-40B4-BE49-F238E27FC236}">
                <a16:creationId xmlns:a16="http://schemas.microsoft.com/office/drawing/2014/main" id="{0309AAE5-9E19-7689-D1E8-D767E8F2FD15}"/>
              </a:ext>
            </a:extLst>
          </p:cNvPr>
          <p:cNvPicPr>
            <a:picLocks noChangeAspect="1"/>
          </p:cNvPicPr>
          <p:nvPr/>
        </p:nvPicPr>
        <p:blipFill>
          <a:blip r:embed="rId4"/>
          <a:stretch>
            <a:fillRect/>
          </a:stretch>
        </p:blipFill>
        <p:spPr>
          <a:xfrm>
            <a:off x="11091922" y="6268479"/>
            <a:ext cx="1028843" cy="519185"/>
          </a:xfrm>
          <a:prstGeom prst="rect">
            <a:avLst/>
          </a:prstGeom>
        </p:spPr>
      </p:pic>
    </p:spTree>
    <p:extLst>
      <p:ext uri="{BB962C8B-B14F-4D97-AF65-F5344CB8AC3E}">
        <p14:creationId xmlns:p14="http://schemas.microsoft.com/office/powerpoint/2010/main" val="827059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D0F3C-B031-4630-AECC-B5EB2C5F70A9}"/>
            </a:ext>
          </a:extLst>
        </p:cNvPr>
        <p:cNvGrpSpPr/>
        <p:nvPr/>
      </p:nvGrpSpPr>
      <p:grpSpPr>
        <a:xfrm>
          <a:off x="0" y="0"/>
          <a:ext cx="0" cy="0"/>
          <a:chOff x="0" y="0"/>
          <a:chExt cx="0" cy="0"/>
        </a:xfrm>
      </p:grpSpPr>
      <p:grpSp>
        <p:nvGrpSpPr>
          <p:cNvPr id="6" name="Grupo 5">
            <a:extLst>
              <a:ext uri="{FF2B5EF4-FFF2-40B4-BE49-F238E27FC236}">
                <a16:creationId xmlns:a16="http://schemas.microsoft.com/office/drawing/2014/main" id="{73B59885-D74A-B6A1-0CDF-AE2880ED301C}"/>
              </a:ext>
            </a:extLst>
          </p:cNvPr>
          <p:cNvGrpSpPr/>
          <p:nvPr/>
        </p:nvGrpSpPr>
        <p:grpSpPr>
          <a:xfrm>
            <a:off x="200538" y="1655063"/>
            <a:ext cx="2171890" cy="1643308"/>
            <a:chOff x="1401694" y="986051"/>
            <a:chExt cx="1219200" cy="825104"/>
          </a:xfrm>
        </p:grpSpPr>
        <p:cxnSp>
          <p:nvCxnSpPr>
            <p:cNvPr id="3" name="Conector recto 2">
              <a:extLst>
                <a:ext uri="{FF2B5EF4-FFF2-40B4-BE49-F238E27FC236}">
                  <a16:creationId xmlns:a16="http://schemas.microsoft.com/office/drawing/2014/main" id="{D404F51A-202F-E304-8517-A05EACA83A51}"/>
                </a:ext>
              </a:extLst>
            </p:cNvPr>
            <p:cNvCxnSpPr>
              <a:cxnSpLocks/>
            </p:cNvCxnSpPr>
            <p:nvPr/>
          </p:nvCxnSpPr>
          <p:spPr>
            <a:xfrm>
              <a:off x="2011294" y="986051"/>
              <a:ext cx="7183" cy="250344"/>
            </a:xfrm>
            <a:prstGeom prst="line">
              <a:avLst/>
            </a:prstGeom>
            <a:ln w="19050">
              <a:solidFill>
                <a:schemeClr val="bg2">
                  <a:lumMod val="75000"/>
                </a:schemeClr>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Diagrama de flujo: preparación 3">
              <a:extLst>
                <a:ext uri="{FF2B5EF4-FFF2-40B4-BE49-F238E27FC236}">
                  <a16:creationId xmlns:a16="http://schemas.microsoft.com/office/drawing/2014/main" id="{7A203174-11A7-9B9F-57F8-92E5EB3405E6}"/>
                </a:ext>
              </a:extLst>
            </p:cNvPr>
            <p:cNvSpPr/>
            <p:nvPr/>
          </p:nvSpPr>
          <p:spPr>
            <a:xfrm>
              <a:off x="1546363" y="1155835"/>
              <a:ext cx="929864" cy="655320"/>
            </a:xfrm>
            <a:prstGeom prst="flowChartPreparation">
              <a:avLst/>
            </a:prstGeom>
            <a:solidFill>
              <a:schemeClr val="bg2">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3BE29270-F6AA-53EC-A0D7-2DB344A96977}"/>
                </a:ext>
              </a:extLst>
            </p:cNvPr>
            <p:cNvSpPr txBox="1"/>
            <p:nvPr/>
          </p:nvSpPr>
          <p:spPr>
            <a:xfrm>
              <a:off x="1401694" y="1191107"/>
              <a:ext cx="1219200" cy="540871"/>
            </a:xfrm>
            <a:prstGeom prst="rect">
              <a:avLst/>
            </a:prstGeom>
            <a:noFill/>
          </p:spPr>
          <p:txBody>
            <a:bodyPr wrap="square" rtlCol="0">
              <a:spAutoFit/>
            </a:bodyPr>
            <a:lstStyle/>
            <a:p>
              <a:pPr algn="ctr"/>
              <a:r>
                <a:rPr lang="es-CO" sz="1600" dirty="0"/>
                <a:t>Dirección de </a:t>
              </a:r>
            </a:p>
            <a:p>
              <a:pPr algn="ctr"/>
              <a:r>
                <a:rPr lang="es-CO" sz="1600" dirty="0"/>
                <a:t>Estudios de </a:t>
              </a:r>
            </a:p>
            <a:p>
              <a:pPr algn="ctr"/>
              <a:r>
                <a:rPr lang="es-CO" sz="1600" dirty="0"/>
                <a:t>Desarrollo </a:t>
              </a:r>
            </a:p>
            <a:p>
              <a:pPr algn="ctr"/>
              <a:r>
                <a:rPr lang="es-CO" sz="1600" dirty="0"/>
                <a:t>Económico</a:t>
              </a:r>
            </a:p>
          </p:txBody>
        </p:sp>
      </p:grpSp>
      <p:cxnSp>
        <p:nvCxnSpPr>
          <p:cNvPr id="7" name="Conector recto 6">
            <a:extLst>
              <a:ext uri="{FF2B5EF4-FFF2-40B4-BE49-F238E27FC236}">
                <a16:creationId xmlns:a16="http://schemas.microsoft.com/office/drawing/2014/main" id="{EEC72E3E-86FC-A76D-EEC6-7E5F99381D8C}"/>
              </a:ext>
            </a:extLst>
          </p:cNvPr>
          <p:cNvCxnSpPr>
            <a:cxnSpLocks/>
          </p:cNvCxnSpPr>
          <p:nvPr/>
        </p:nvCxnSpPr>
        <p:spPr>
          <a:xfrm>
            <a:off x="1286483" y="1655063"/>
            <a:ext cx="2817430" cy="0"/>
          </a:xfrm>
          <a:prstGeom prst="line">
            <a:avLst/>
          </a:prstGeom>
          <a:ln w="19050">
            <a:solidFill>
              <a:schemeClr val="bg2">
                <a:lumMod val="75000"/>
              </a:schemeClr>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CuadroTexto 9">
            <a:extLst>
              <a:ext uri="{FF2B5EF4-FFF2-40B4-BE49-F238E27FC236}">
                <a16:creationId xmlns:a16="http://schemas.microsoft.com/office/drawing/2014/main" id="{BB5DBA8F-BF81-B269-4041-8CE316564670}"/>
              </a:ext>
            </a:extLst>
          </p:cNvPr>
          <p:cNvSpPr txBox="1"/>
          <p:nvPr/>
        </p:nvSpPr>
        <p:spPr>
          <a:xfrm>
            <a:off x="4103913" y="1331126"/>
            <a:ext cx="7887547" cy="2862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buNone/>
            </a:pPr>
            <a:r>
              <a:rPr lang="es-CO" dirty="0">
                <a:effectLst/>
              </a:rPr>
              <a:t>La finalidad de esta dependencia es </a:t>
            </a:r>
            <a:r>
              <a:rPr lang="es-CO" dirty="0">
                <a:effectLst>
                  <a:outerShdw blurRad="38100" dist="38100" dir="2700000" algn="tl">
                    <a:srgbClr val="000000">
                      <a:alpha val="43137"/>
                    </a:srgbClr>
                  </a:outerShdw>
                </a:effectLst>
              </a:rPr>
              <a:t>generar conocimiento económico integral y oportuno mediante estudios, investigaciones y análisis sectoriales</a:t>
            </a:r>
            <a:r>
              <a:rPr lang="es-CO" dirty="0">
                <a:effectLst/>
              </a:rPr>
              <a:t>, administrando indicadores y bases de datos confiables para apoyar la formulación, ejecución y evaluación de políticas públicas en desarrollo económico, social y productivo de Bogotá. Esto incluye coordinar con entidades distritales para diseñar estrategias que mejoren la calidad de vida de la población, asesorar al Despacho de la Secretaría en planes macroeconómicos, establecer parámetros de comportamiento económico y producir publicaciones periódicas que fomenten la toma de decisiones informadas y el seguimiento del desempeño de sectores clave.</a:t>
            </a:r>
          </a:p>
        </p:txBody>
      </p:sp>
      <p:pic>
        <p:nvPicPr>
          <p:cNvPr id="12" name="Imagen 11" descr="Diagrama&#10;&#10;El contenido generado por IA puede ser incorrecto.">
            <a:extLst>
              <a:ext uri="{FF2B5EF4-FFF2-40B4-BE49-F238E27FC236}">
                <a16:creationId xmlns:a16="http://schemas.microsoft.com/office/drawing/2014/main" id="{A597B343-1953-FD38-50F6-A45E256952C0}"/>
              </a:ext>
            </a:extLst>
          </p:cNvPr>
          <p:cNvPicPr>
            <a:picLocks noChangeAspect="1"/>
          </p:cNvPicPr>
          <p:nvPr/>
        </p:nvPicPr>
        <p:blipFill>
          <a:blip r:embed="rId2"/>
          <a:stretch>
            <a:fillRect/>
          </a:stretch>
        </p:blipFill>
        <p:spPr>
          <a:xfrm>
            <a:off x="974127" y="3368620"/>
            <a:ext cx="2057687" cy="2514951"/>
          </a:xfrm>
          <a:prstGeom prst="rect">
            <a:avLst/>
          </a:prstGeom>
        </p:spPr>
      </p:pic>
      <p:sp>
        <p:nvSpPr>
          <p:cNvPr id="13" name="Rectángulo 12">
            <a:extLst>
              <a:ext uri="{FF2B5EF4-FFF2-40B4-BE49-F238E27FC236}">
                <a16:creationId xmlns:a16="http://schemas.microsoft.com/office/drawing/2014/main" id="{4BE771E2-E5FE-4976-4E87-0C221E6B7987}"/>
              </a:ext>
            </a:extLst>
          </p:cNvPr>
          <p:cNvSpPr/>
          <p:nvPr/>
        </p:nvSpPr>
        <p:spPr>
          <a:xfrm>
            <a:off x="4103913" y="4787703"/>
            <a:ext cx="7718607" cy="646331"/>
          </a:xfrm>
          <a:prstGeom prst="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a:spAutoFit/>
          </a:bodyPr>
          <a:lstStyle/>
          <a:p>
            <a:pPr algn="ctr"/>
            <a:r>
              <a:rPr lang="es-ES" b="0" cap="none" spc="0" dirty="0">
                <a:ln w="0"/>
                <a:solidFill>
                  <a:schemeClr val="tx1"/>
                </a:solidFill>
                <a:effectLst>
                  <a:outerShdw blurRad="38100" dist="19050" dir="2700000" algn="tl" rotWithShape="0">
                    <a:schemeClr val="dk1">
                      <a:alpha val="40000"/>
                    </a:schemeClr>
                  </a:outerShdw>
                </a:effectLst>
              </a:rPr>
              <a:t>Requiere de DOS subdirecciones para </a:t>
            </a:r>
            <a:r>
              <a:rPr lang="es-CO" b="0" cap="none" spc="0" dirty="0">
                <a:ln w="0"/>
                <a:solidFill>
                  <a:schemeClr val="tx1"/>
                </a:solidFill>
                <a:effectLst>
                  <a:outerShdw blurRad="38100" dist="19050" dir="2700000" algn="tl" rotWithShape="0">
                    <a:schemeClr val="dk1">
                      <a:alpha val="40000"/>
                    </a:schemeClr>
                  </a:outerShdw>
                </a:effectLst>
              </a:rPr>
              <a:t>generar conocimiento económico integral y oportuno mediante estudios, investigaciones y análisis sectoriales</a:t>
            </a:r>
            <a:endParaRPr lang="es-ES" b="0" cap="none" spc="0" dirty="0">
              <a:ln w="0"/>
              <a:solidFill>
                <a:schemeClr val="tx1"/>
              </a:solidFill>
              <a:effectLst>
                <a:outerShdw blurRad="38100" dist="19050" dir="2700000" algn="tl" rotWithShape="0">
                  <a:schemeClr val="dk1">
                    <a:alpha val="40000"/>
                  </a:schemeClr>
                </a:outerShdw>
              </a:effectLst>
            </a:endParaRPr>
          </a:p>
        </p:txBody>
      </p:sp>
      <p:pic>
        <p:nvPicPr>
          <p:cNvPr id="15" name="Imagen 14" descr="Texto&#10;&#10;El contenido generado por IA puede ser incorrecto.">
            <a:extLst>
              <a:ext uri="{FF2B5EF4-FFF2-40B4-BE49-F238E27FC236}">
                <a16:creationId xmlns:a16="http://schemas.microsoft.com/office/drawing/2014/main" id="{9834698F-F16C-4C13-9E84-796D6257A722}"/>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16" name="Imagen 15" descr="Un dibujo con letras&#10;&#10;El contenido generado por IA puede ser incorrecto.">
            <a:extLst>
              <a:ext uri="{FF2B5EF4-FFF2-40B4-BE49-F238E27FC236}">
                <a16:creationId xmlns:a16="http://schemas.microsoft.com/office/drawing/2014/main" id="{431A87A7-F8D4-A7A2-A318-7A9AC2D4830E}"/>
              </a:ext>
            </a:extLst>
          </p:cNvPr>
          <p:cNvPicPr>
            <a:picLocks noChangeAspect="1"/>
          </p:cNvPicPr>
          <p:nvPr/>
        </p:nvPicPr>
        <p:blipFill>
          <a:blip r:embed="rId4"/>
          <a:stretch>
            <a:fillRect/>
          </a:stretch>
        </p:blipFill>
        <p:spPr>
          <a:xfrm>
            <a:off x="11091922" y="6268479"/>
            <a:ext cx="1028843" cy="519185"/>
          </a:xfrm>
          <a:prstGeom prst="rect">
            <a:avLst/>
          </a:prstGeom>
        </p:spPr>
      </p:pic>
      <p:sp>
        <p:nvSpPr>
          <p:cNvPr id="17" name="Rectángulo: esquinas redondeadas 16">
            <a:extLst>
              <a:ext uri="{FF2B5EF4-FFF2-40B4-BE49-F238E27FC236}">
                <a16:creationId xmlns:a16="http://schemas.microsoft.com/office/drawing/2014/main" id="{1039DE83-3379-C83D-6E56-191F8AD699BD}"/>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2382230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90CE7-B844-67D8-DECD-9F6799D2D430}"/>
            </a:ext>
          </a:extLst>
        </p:cNvPr>
        <p:cNvGrpSpPr/>
        <p:nvPr/>
      </p:nvGrpSpPr>
      <p:grpSpPr>
        <a:xfrm>
          <a:off x="0" y="0"/>
          <a:ext cx="0" cy="0"/>
          <a:chOff x="0" y="0"/>
          <a:chExt cx="0" cy="0"/>
        </a:xfrm>
      </p:grpSpPr>
      <p:grpSp>
        <p:nvGrpSpPr>
          <p:cNvPr id="2" name="Gráfico 9">
            <a:extLst>
              <a:ext uri="{FF2B5EF4-FFF2-40B4-BE49-F238E27FC236}">
                <a16:creationId xmlns:a16="http://schemas.microsoft.com/office/drawing/2014/main" id="{4F594B74-CAF3-6C45-9E91-68207D6B1409}"/>
              </a:ext>
            </a:extLst>
          </p:cNvPr>
          <p:cNvGrpSpPr>
            <a:grpSpLocks noChangeAspect="1"/>
          </p:cNvGrpSpPr>
          <p:nvPr/>
        </p:nvGrpSpPr>
        <p:grpSpPr>
          <a:xfrm>
            <a:off x="427942" y="2146984"/>
            <a:ext cx="1186961" cy="1209617"/>
            <a:chOff x="8659119" y="2320195"/>
            <a:chExt cx="222790" cy="227042"/>
          </a:xfrm>
          <a:solidFill>
            <a:schemeClr val="tx1">
              <a:lumMod val="75000"/>
              <a:lumOff val="25000"/>
            </a:schemeClr>
          </a:solidFill>
        </p:grpSpPr>
        <p:sp>
          <p:nvSpPr>
            <p:cNvPr id="3" name="Forma libre: forma 2">
              <a:extLst>
                <a:ext uri="{FF2B5EF4-FFF2-40B4-BE49-F238E27FC236}">
                  <a16:creationId xmlns:a16="http://schemas.microsoft.com/office/drawing/2014/main" id="{B7229554-B625-1665-A266-08C374EE20EC}"/>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 name="Forma libre: forma 3">
              <a:extLst>
                <a:ext uri="{FF2B5EF4-FFF2-40B4-BE49-F238E27FC236}">
                  <a16:creationId xmlns:a16="http://schemas.microsoft.com/office/drawing/2014/main" id="{9A42E801-2CD8-4D91-C251-2B56584CDFF7}"/>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 name="Forma libre: forma 4">
              <a:extLst>
                <a:ext uri="{FF2B5EF4-FFF2-40B4-BE49-F238E27FC236}">
                  <a16:creationId xmlns:a16="http://schemas.microsoft.com/office/drawing/2014/main" id="{7619B5E3-F97B-1BD1-E25F-4EC7050A9602}"/>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58B2A49A-DCC5-D846-1F09-C3F27B0CB4B5}"/>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CB18427E-DEC4-18E8-0D9F-9023F17EF396}"/>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2955ABF2-4166-7433-D620-F76F1074B71B}"/>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617D136E-F217-64FD-72D8-1AE4A1228E8F}"/>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9ABA19C1-0B78-BE21-3689-0FB620ADE95A}"/>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1" name="CuadroTexto 10">
            <a:extLst>
              <a:ext uri="{FF2B5EF4-FFF2-40B4-BE49-F238E27FC236}">
                <a16:creationId xmlns:a16="http://schemas.microsoft.com/office/drawing/2014/main" id="{76AE64B1-1C2D-6CC0-1ACE-0DC7931C9A02}"/>
              </a:ext>
            </a:extLst>
          </p:cNvPr>
          <p:cNvSpPr txBox="1"/>
          <p:nvPr/>
        </p:nvSpPr>
        <p:spPr>
          <a:xfrm>
            <a:off x="394815" y="978524"/>
            <a:ext cx="1398002" cy="954107"/>
          </a:xfrm>
          <a:prstGeom prst="rect">
            <a:avLst/>
          </a:prstGeom>
          <a:noFill/>
        </p:spPr>
        <p:txBody>
          <a:bodyPr wrap="square" rtlCol="0">
            <a:spAutoFit/>
          </a:bodyPr>
          <a:lstStyle/>
          <a:p>
            <a:r>
              <a:rPr lang="es-CO" sz="1400" b="1" dirty="0"/>
              <a:t>PROCESO</a:t>
            </a:r>
          </a:p>
          <a:p>
            <a:r>
              <a:rPr lang="es-CO" sz="1400" b="1" dirty="0"/>
              <a:t>ESTUDIOS DESARROLLO ECONÓMICO</a:t>
            </a:r>
          </a:p>
        </p:txBody>
      </p:sp>
      <p:sp>
        <p:nvSpPr>
          <p:cNvPr id="13" name="CuadroTexto 12">
            <a:extLst>
              <a:ext uri="{FF2B5EF4-FFF2-40B4-BE49-F238E27FC236}">
                <a16:creationId xmlns:a16="http://schemas.microsoft.com/office/drawing/2014/main" id="{94669907-D1B4-07B7-2689-231D17C6D1B9}"/>
              </a:ext>
            </a:extLst>
          </p:cNvPr>
          <p:cNvSpPr txBox="1"/>
          <p:nvPr/>
        </p:nvSpPr>
        <p:spPr>
          <a:xfrm>
            <a:off x="3237439" y="1144616"/>
            <a:ext cx="3972637" cy="424731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r>
              <a:rPr lang="es-CO" dirty="0">
                <a:solidFill>
                  <a:srgbClr val="FFFF00"/>
                </a:solidFill>
              </a:rPr>
              <a:t>Productos (fase estadística):</a:t>
            </a:r>
          </a:p>
          <a:p>
            <a:r>
              <a:rPr lang="es-CO" dirty="0"/>
              <a:t>- Bases de datos</a:t>
            </a:r>
          </a:p>
          <a:p>
            <a:r>
              <a:rPr lang="es-CO" dirty="0"/>
              <a:t>- Informes estadísticos</a:t>
            </a:r>
          </a:p>
          <a:p>
            <a:r>
              <a:rPr lang="es-CO" dirty="0"/>
              <a:t>- Visores</a:t>
            </a:r>
          </a:p>
          <a:p>
            <a:r>
              <a:rPr lang="es-CO" dirty="0"/>
              <a:t>- Anuario</a:t>
            </a:r>
          </a:p>
          <a:p>
            <a:r>
              <a:rPr lang="es-CO" dirty="0"/>
              <a:t>- Atlas</a:t>
            </a:r>
          </a:p>
          <a:p>
            <a:r>
              <a:rPr lang="es-CO" dirty="0"/>
              <a:t>- Publicaciones en el Observatorio de Desarrollo Económico (ODEB)</a:t>
            </a:r>
          </a:p>
          <a:p>
            <a:endParaRPr lang="es-CO" dirty="0">
              <a:solidFill>
                <a:srgbClr val="FFFF00"/>
              </a:solidFill>
            </a:endParaRPr>
          </a:p>
          <a:p>
            <a:r>
              <a:rPr lang="es-CO" dirty="0">
                <a:solidFill>
                  <a:srgbClr val="FFFF00"/>
                </a:solidFill>
              </a:rPr>
              <a:t>Productos (fase de estudios e investigaciones):</a:t>
            </a:r>
          </a:p>
          <a:p>
            <a:r>
              <a:rPr lang="es-CO" dirty="0"/>
              <a:t>- Boletines</a:t>
            </a:r>
          </a:p>
          <a:p>
            <a:r>
              <a:rPr lang="es-CO" dirty="0"/>
              <a:t>- Investigaciones (libros, cuadernos, cuadernillos, notas editoriales, etc.)</a:t>
            </a:r>
          </a:p>
          <a:p>
            <a:r>
              <a:rPr lang="es-CO" dirty="0"/>
              <a:t>- Publicaciones en el ODEB</a:t>
            </a:r>
          </a:p>
        </p:txBody>
      </p:sp>
      <p:sp>
        <p:nvSpPr>
          <p:cNvPr id="15" name="CuadroTexto 14">
            <a:extLst>
              <a:ext uri="{FF2B5EF4-FFF2-40B4-BE49-F238E27FC236}">
                <a16:creationId xmlns:a16="http://schemas.microsoft.com/office/drawing/2014/main" id="{5746787F-4549-9C09-C6EC-C4077E03EC3A}"/>
              </a:ext>
            </a:extLst>
          </p:cNvPr>
          <p:cNvSpPr txBox="1"/>
          <p:nvPr/>
        </p:nvSpPr>
        <p:spPr>
          <a:xfrm>
            <a:off x="7421966" y="769760"/>
            <a:ext cx="3877633" cy="6001643"/>
          </a:xfrm>
          <a:prstGeom prst="rect">
            <a:avLst/>
          </a:prstGeom>
          <a:noFill/>
        </p:spPr>
        <p:txBody>
          <a:bodyPr wrap="square">
            <a:spAutoFit/>
          </a:bodyPr>
          <a:lstStyle/>
          <a:p>
            <a:r>
              <a:rPr lang="es-CO" sz="1200" b="1" dirty="0">
                <a:solidFill>
                  <a:srgbClr val="C00000"/>
                </a:solidFill>
              </a:rPr>
              <a:t>Usuarios internos</a:t>
            </a:r>
          </a:p>
          <a:p>
            <a:r>
              <a:rPr lang="es-CO" sz="1200" dirty="0"/>
              <a:t>- Despacho SDDE</a:t>
            </a:r>
          </a:p>
          <a:p>
            <a:r>
              <a:rPr lang="es-CO" sz="1200" dirty="0"/>
              <a:t>- Dependencias misionales de la SDDE</a:t>
            </a:r>
          </a:p>
          <a:p>
            <a:r>
              <a:rPr lang="es-CO" sz="1200" dirty="0"/>
              <a:t>- Oficina Asesora de Planeación</a:t>
            </a:r>
          </a:p>
          <a:p>
            <a:r>
              <a:rPr lang="es-CO" sz="1200" dirty="0"/>
              <a:t>- Oficina Jurídica</a:t>
            </a:r>
          </a:p>
          <a:p>
            <a:r>
              <a:rPr lang="es-CO" sz="1200" dirty="0"/>
              <a:t>- Subdirección de Información y Estadísticas</a:t>
            </a:r>
          </a:p>
          <a:p>
            <a:r>
              <a:rPr lang="es-CO" sz="1200" dirty="0"/>
              <a:t>- Subdirección de Estudios Estratégicos</a:t>
            </a:r>
          </a:p>
          <a:p>
            <a:r>
              <a:rPr lang="es-CO" sz="1200" dirty="0"/>
              <a:t>- Comité Institucional de Gestión y Desempeño</a:t>
            </a:r>
          </a:p>
          <a:p>
            <a:r>
              <a:rPr lang="es-CO" sz="1200" dirty="0"/>
              <a:t>- Proceso de Control Interno</a:t>
            </a:r>
          </a:p>
          <a:p>
            <a:endParaRPr lang="es-CO" sz="1200" dirty="0"/>
          </a:p>
          <a:p>
            <a:r>
              <a:rPr lang="es-CO" sz="1200" b="1" dirty="0">
                <a:solidFill>
                  <a:srgbClr val="C00000"/>
                </a:solidFill>
              </a:rPr>
              <a:t>Usuarios externos</a:t>
            </a:r>
          </a:p>
          <a:p>
            <a:r>
              <a:rPr lang="es-CO" sz="1200" dirty="0"/>
              <a:t>- Alcaldía Mayor de Bogotá</a:t>
            </a:r>
          </a:p>
          <a:p>
            <a:r>
              <a:rPr lang="es-CO" sz="1200" dirty="0"/>
              <a:t>- Secretaría Distrital de Planeación</a:t>
            </a:r>
          </a:p>
          <a:p>
            <a:r>
              <a:rPr lang="es-CO" sz="1200" dirty="0"/>
              <a:t>- Secretaría Distrital de Hacienda</a:t>
            </a:r>
          </a:p>
          <a:p>
            <a:r>
              <a:rPr lang="es-CO" sz="1200" dirty="0"/>
              <a:t>- DANE</a:t>
            </a:r>
          </a:p>
          <a:p>
            <a:r>
              <a:rPr lang="es-CO" sz="1200" dirty="0"/>
              <a:t>- Entidades distritales y nacionales</a:t>
            </a:r>
          </a:p>
          <a:p>
            <a:r>
              <a:rPr lang="es-CO" sz="1200" dirty="0"/>
              <a:t>- Cámara de Comercio de Bogotá</a:t>
            </a:r>
          </a:p>
          <a:p>
            <a:r>
              <a:rPr lang="es-CO" sz="1200" dirty="0"/>
              <a:t>- ACOPI</a:t>
            </a:r>
          </a:p>
          <a:p>
            <a:r>
              <a:rPr lang="es-CO" sz="1200" dirty="0"/>
              <a:t>- Banco de la República</a:t>
            </a:r>
          </a:p>
          <a:p>
            <a:r>
              <a:rPr lang="es-CO" sz="1200" dirty="0"/>
              <a:t>- ANDI / Andemos</a:t>
            </a:r>
          </a:p>
          <a:p>
            <a:r>
              <a:rPr lang="es-CO" sz="1200" dirty="0"/>
              <a:t>- ICA</a:t>
            </a:r>
          </a:p>
          <a:p>
            <a:r>
              <a:rPr lang="es-CO" sz="1200" dirty="0"/>
              <a:t>- FAO</a:t>
            </a:r>
          </a:p>
          <a:p>
            <a:r>
              <a:rPr lang="es-CO" sz="1200" dirty="0"/>
              <a:t>- DIAN</a:t>
            </a:r>
          </a:p>
          <a:p>
            <a:r>
              <a:rPr lang="es-CO" sz="1200" dirty="0"/>
              <a:t>- Ministerio TIC</a:t>
            </a:r>
          </a:p>
          <a:p>
            <a:r>
              <a:rPr lang="es-CO" sz="1200" dirty="0"/>
              <a:t>- IPES</a:t>
            </a:r>
          </a:p>
          <a:p>
            <a:r>
              <a:rPr lang="es-CO" sz="1200" dirty="0"/>
              <a:t>- Invest Bogotá</a:t>
            </a:r>
          </a:p>
          <a:p>
            <a:r>
              <a:rPr lang="es-CO" sz="1200" dirty="0"/>
              <a:t>- Academia</a:t>
            </a:r>
          </a:p>
          <a:p>
            <a:r>
              <a:rPr lang="es-CO" sz="1200" dirty="0"/>
              <a:t>- Gremios</a:t>
            </a:r>
          </a:p>
          <a:p>
            <a:r>
              <a:rPr lang="es-CO" sz="1200" dirty="0"/>
              <a:t>- Unidades productivas</a:t>
            </a:r>
          </a:p>
          <a:p>
            <a:r>
              <a:rPr lang="es-CO" sz="1200" dirty="0"/>
              <a:t>- Ciudadanía en general</a:t>
            </a:r>
          </a:p>
          <a:p>
            <a:r>
              <a:rPr lang="es-CO" sz="1200" dirty="0"/>
              <a:t>- Visitantes del Observatorio de Desarrollo Económico (ODEB)</a:t>
            </a:r>
          </a:p>
        </p:txBody>
      </p:sp>
      <p:sp>
        <p:nvSpPr>
          <p:cNvPr id="16" name="Rectángulo 15">
            <a:extLst>
              <a:ext uri="{FF2B5EF4-FFF2-40B4-BE49-F238E27FC236}">
                <a16:creationId xmlns:a16="http://schemas.microsoft.com/office/drawing/2014/main" id="{2CF00165-13CA-4619-F78D-E11625972653}"/>
              </a:ext>
            </a:extLst>
          </p:cNvPr>
          <p:cNvSpPr/>
          <p:nvPr/>
        </p:nvSpPr>
        <p:spPr>
          <a:xfrm>
            <a:off x="488615" y="3631384"/>
            <a:ext cx="1800278" cy="830997"/>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r>
              <a:rPr lang="es-ES" sz="2400" b="1" cap="none" spc="0" dirty="0">
                <a:ln/>
                <a:solidFill>
                  <a:schemeClr val="accent4"/>
                </a:solidFill>
                <a:effectLst/>
              </a:rPr>
              <a:t>¿QUÉ </a:t>
            </a:r>
            <a:r>
              <a:rPr lang="es-ES" sz="2400" b="1" dirty="0">
                <a:ln/>
                <a:solidFill>
                  <a:schemeClr val="accent4"/>
                </a:solidFill>
              </a:rPr>
              <a:t>PRODUCE?</a:t>
            </a:r>
            <a:endParaRPr lang="es-ES" sz="2400" b="1" cap="none" spc="0" dirty="0">
              <a:ln/>
              <a:solidFill>
                <a:schemeClr val="accent4"/>
              </a:solidFill>
              <a:effectLst/>
            </a:endParaRPr>
          </a:p>
        </p:txBody>
      </p:sp>
      <p:grpSp>
        <p:nvGrpSpPr>
          <p:cNvPr id="17" name="Grupo 16">
            <a:extLst>
              <a:ext uri="{FF2B5EF4-FFF2-40B4-BE49-F238E27FC236}">
                <a16:creationId xmlns:a16="http://schemas.microsoft.com/office/drawing/2014/main" id="{3E98E7D8-EBD0-3F0E-060B-05AB1BA8B59D}"/>
              </a:ext>
            </a:extLst>
          </p:cNvPr>
          <p:cNvGrpSpPr/>
          <p:nvPr/>
        </p:nvGrpSpPr>
        <p:grpSpPr>
          <a:xfrm>
            <a:off x="376413" y="5438299"/>
            <a:ext cx="6447488" cy="1212059"/>
            <a:chOff x="4993398" y="5069597"/>
            <a:chExt cx="6447488" cy="1212059"/>
          </a:xfrm>
        </p:grpSpPr>
        <p:grpSp>
          <p:nvGrpSpPr>
            <p:cNvPr id="18" name="Gráfico 9">
              <a:extLst>
                <a:ext uri="{FF2B5EF4-FFF2-40B4-BE49-F238E27FC236}">
                  <a16:creationId xmlns:a16="http://schemas.microsoft.com/office/drawing/2014/main" id="{49FE21C8-3D11-B72F-EA4A-68163E8D7DD5}"/>
                </a:ext>
              </a:extLst>
            </p:cNvPr>
            <p:cNvGrpSpPr>
              <a:grpSpLocks noChangeAspect="1"/>
            </p:cNvGrpSpPr>
            <p:nvPr/>
          </p:nvGrpSpPr>
          <p:grpSpPr>
            <a:xfrm>
              <a:off x="4993398" y="5069597"/>
              <a:ext cx="1102602" cy="1102602"/>
              <a:chOff x="8653685" y="2819168"/>
              <a:chExt cx="226569" cy="226569"/>
            </a:xfrm>
            <a:solidFill>
              <a:schemeClr val="bg2">
                <a:lumMod val="75000"/>
              </a:schemeClr>
            </a:solidFill>
          </p:grpSpPr>
          <p:sp>
            <p:nvSpPr>
              <p:cNvPr id="20" name="Forma libre: forma 19">
                <a:extLst>
                  <a:ext uri="{FF2B5EF4-FFF2-40B4-BE49-F238E27FC236}">
                    <a16:creationId xmlns:a16="http://schemas.microsoft.com/office/drawing/2014/main" id="{22871C4F-3EBB-DBF5-0114-7F96B9BF7735}"/>
                  </a:ext>
                </a:extLst>
              </p:cNvPr>
              <p:cNvSpPr/>
              <p:nvPr/>
            </p:nvSpPr>
            <p:spPr>
              <a:xfrm>
                <a:off x="8653685" y="2819168"/>
                <a:ext cx="226569" cy="226569"/>
              </a:xfrm>
              <a:custGeom>
                <a:avLst/>
                <a:gdLst>
                  <a:gd name="connsiteX0" fmla="*/ 209323 w 226569"/>
                  <a:gd name="connsiteY0" fmla="*/ 0 h 226569"/>
                  <a:gd name="connsiteX1" fmla="*/ 17246 w 226569"/>
                  <a:gd name="connsiteY1" fmla="*/ 0 h 226569"/>
                  <a:gd name="connsiteX2" fmla="*/ 0 w 226569"/>
                  <a:gd name="connsiteY2" fmla="*/ 17247 h 226569"/>
                  <a:gd name="connsiteX3" fmla="*/ 0 w 226569"/>
                  <a:gd name="connsiteY3" fmla="*/ 168687 h 226569"/>
                  <a:gd name="connsiteX4" fmla="*/ 17246 w 226569"/>
                  <a:gd name="connsiteY4" fmla="*/ 185697 h 226569"/>
                  <a:gd name="connsiteX5" fmla="*/ 87887 w 226569"/>
                  <a:gd name="connsiteY5" fmla="*/ 185697 h 226569"/>
                  <a:gd name="connsiteX6" fmla="*/ 87887 w 226569"/>
                  <a:gd name="connsiteY6" fmla="*/ 203889 h 226569"/>
                  <a:gd name="connsiteX7" fmla="*/ 83162 w 226569"/>
                  <a:gd name="connsiteY7" fmla="*/ 203889 h 226569"/>
                  <a:gd name="connsiteX8" fmla="*/ 64025 w 226569"/>
                  <a:gd name="connsiteY8" fmla="*/ 223026 h 226569"/>
                  <a:gd name="connsiteX9" fmla="*/ 67569 w 226569"/>
                  <a:gd name="connsiteY9" fmla="*/ 226570 h 226569"/>
                  <a:gd name="connsiteX10" fmla="*/ 159000 w 226569"/>
                  <a:gd name="connsiteY10" fmla="*/ 226570 h 226569"/>
                  <a:gd name="connsiteX11" fmla="*/ 162544 w 226569"/>
                  <a:gd name="connsiteY11" fmla="*/ 223026 h 226569"/>
                  <a:gd name="connsiteX12" fmla="*/ 143407 w 226569"/>
                  <a:gd name="connsiteY12" fmla="*/ 203889 h 226569"/>
                  <a:gd name="connsiteX13" fmla="*/ 138682 w 226569"/>
                  <a:gd name="connsiteY13" fmla="*/ 203889 h 226569"/>
                  <a:gd name="connsiteX14" fmla="*/ 138682 w 226569"/>
                  <a:gd name="connsiteY14" fmla="*/ 185697 h 226569"/>
                  <a:gd name="connsiteX15" fmla="*/ 209323 w 226569"/>
                  <a:gd name="connsiteY15" fmla="*/ 185697 h 226569"/>
                  <a:gd name="connsiteX16" fmla="*/ 226570 w 226569"/>
                  <a:gd name="connsiteY16" fmla="*/ 168687 h 226569"/>
                  <a:gd name="connsiteX17" fmla="*/ 226570 w 226569"/>
                  <a:gd name="connsiteY17" fmla="*/ 17247 h 226569"/>
                  <a:gd name="connsiteX18" fmla="*/ 209323 w 226569"/>
                  <a:gd name="connsiteY18" fmla="*/ 0 h 226569"/>
                  <a:gd name="connsiteX19" fmla="*/ 7087 w 226569"/>
                  <a:gd name="connsiteY19" fmla="*/ 17247 h 226569"/>
                  <a:gd name="connsiteX20" fmla="*/ 17483 w 226569"/>
                  <a:gd name="connsiteY20" fmla="*/ 6851 h 226569"/>
                  <a:gd name="connsiteX21" fmla="*/ 209559 w 226569"/>
                  <a:gd name="connsiteY21" fmla="*/ 6851 h 226569"/>
                  <a:gd name="connsiteX22" fmla="*/ 219955 w 226569"/>
                  <a:gd name="connsiteY22" fmla="*/ 17247 h 226569"/>
                  <a:gd name="connsiteX23" fmla="*/ 219955 w 226569"/>
                  <a:gd name="connsiteY23" fmla="*/ 153094 h 226569"/>
                  <a:gd name="connsiteX24" fmla="*/ 201290 w 226569"/>
                  <a:gd name="connsiteY24" fmla="*/ 153094 h 226569"/>
                  <a:gd name="connsiteX25" fmla="*/ 201290 w 226569"/>
                  <a:gd name="connsiteY25" fmla="*/ 73003 h 226569"/>
                  <a:gd name="connsiteX26" fmla="*/ 197746 w 226569"/>
                  <a:gd name="connsiteY26" fmla="*/ 69696 h 226569"/>
                  <a:gd name="connsiteX27" fmla="*/ 194438 w 226569"/>
                  <a:gd name="connsiteY27" fmla="*/ 73003 h 226569"/>
                  <a:gd name="connsiteX28" fmla="*/ 194438 w 226569"/>
                  <a:gd name="connsiteY28" fmla="*/ 153094 h 226569"/>
                  <a:gd name="connsiteX29" fmla="*/ 177192 w 226569"/>
                  <a:gd name="connsiteY29" fmla="*/ 153094 h 226569"/>
                  <a:gd name="connsiteX30" fmla="*/ 177192 w 226569"/>
                  <a:gd name="connsiteY30" fmla="*/ 83398 h 226569"/>
                  <a:gd name="connsiteX31" fmla="*/ 173648 w 226569"/>
                  <a:gd name="connsiteY31" fmla="*/ 80091 h 226569"/>
                  <a:gd name="connsiteX32" fmla="*/ 170341 w 226569"/>
                  <a:gd name="connsiteY32" fmla="*/ 83398 h 226569"/>
                  <a:gd name="connsiteX33" fmla="*/ 170341 w 226569"/>
                  <a:gd name="connsiteY33" fmla="*/ 153094 h 226569"/>
                  <a:gd name="connsiteX34" fmla="*/ 153094 w 226569"/>
                  <a:gd name="connsiteY34" fmla="*/ 153094 h 226569"/>
                  <a:gd name="connsiteX35" fmla="*/ 153094 w 226569"/>
                  <a:gd name="connsiteY35" fmla="*/ 103953 h 226569"/>
                  <a:gd name="connsiteX36" fmla="*/ 149786 w 226569"/>
                  <a:gd name="connsiteY36" fmla="*/ 100645 h 226569"/>
                  <a:gd name="connsiteX37" fmla="*/ 146478 w 226569"/>
                  <a:gd name="connsiteY37" fmla="*/ 103953 h 226569"/>
                  <a:gd name="connsiteX38" fmla="*/ 146478 w 226569"/>
                  <a:gd name="connsiteY38" fmla="*/ 153094 h 226569"/>
                  <a:gd name="connsiteX39" fmla="*/ 129232 w 226569"/>
                  <a:gd name="connsiteY39" fmla="*/ 153094 h 226569"/>
                  <a:gd name="connsiteX40" fmla="*/ 129232 w 226569"/>
                  <a:gd name="connsiteY40" fmla="*/ 97101 h 226569"/>
                  <a:gd name="connsiteX41" fmla="*/ 125688 w 226569"/>
                  <a:gd name="connsiteY41" fmla="*/ 93794 h 226569"/>
                  <a:gd name="connsiteX42" fmla="*/ 122381 w 226569"/>
                  <a:gd name="connsiteY42" fmla="*/ 97101 h 226569"/>
                  <a:gd name="connsiteX43" fmla="*/ 122381 w 226569"/>
                  <a:gd name="connsiteY43" fmla="*/ 153094 h 226569"/>
                  <a:gd name="connsiteX44" fmla="*/ 105134 w 226569"/>
                  <a:gd name="connsiteY44" fmla="*/ 153094 h 226569"/>
                  <a:gd name="connsiteX45" fmla="*/ 105134 w 226569"/>
                  <a:gd name="connsiteY45" fmla="*/ 110804 h 226569"/>
                  <a:gd name="connsiteX46" fmla="*/ 101826 w 226569"/>
                  <a:gd name="connsiteY46" fmla="*/ 107260 h 226569"/>
                  <a:gd name="connsiteX47" fmla="*/ 98283 w 226569"/>
                  <a:gd name="connsiteY47" fmla="*/ 110804 h 226569"/>
                  <a:gd name="connsiteX48" fmla="*/ 98283 w 226569"/>
                  <a:gd name="connsiteY48" fmla="*/ 153094 h 226569"/>
                  <a:gd name="connsiteX49" fmla="*/ 81036 w 226569"/>
                  <a:gd name="connsiteY49" fmla="*/ 153094 h 226569"/>
                  <a:gd name="connsiteX50" fmla="*/ 81036 w 226569"/>
                  <a:gd name="connsiteY50" fmla="*/ 117656 h 226569"/>
                  <a:gd name="connsiteX51" fmla="*/ 77728 w 226569"/>
                  <a:gd name="connsiteY51" fmla="*/ 114112 h 226569"/>
                  <a:gd name="connsiteX52" fmla="*/ 74421 w 226569"/>
                  <a:gd name="connsiteY52" fmla="*/ 117656 h 226569"/>
                  <a:gd name="connsiteX53" fmla="*/ 74421 w 226569"/>
                  <a:gd name="connsiteY53" fmla="*/ 153094 h 226569"/>
                  <a:gd name="connsiteX54" fmla="*/ 57174 w 226569"/>
                  <a:gd name="connsiteY54" fmla="*/ 153094 h 226569"/>
                  <a:gd name="connsiteX55" fmla="*/ 57174 w 226569"/>
                  <a:gd name="connsiteY55" fmla="*/ 103953 h 226569"/>
                  <a:gd name="connsiteX56" fmla="*/ 53630 w 226569"/>
                  <a:gd name="connsiteY56" fmla="*/ 100645 h 226569"/>
                  <a:gd name="connsiteX57" fmla="*/ 50323 w 226569"/>
                  <a:gd name="connsiteY57" fmla="*/ 103953 h 226569"/>
                  <a:gd name="connsiteX58" fmla="*/ 50323 w 226569"/>
                  <a:gd name="connsiteY58" fmla="*/ 153094 h 226569"/>
                  <a:gd name="connsiteX59" fmla="*/ 33076 w 226569"/>
                  <a:gd name="connsiteY59" fmla="*/ 153094 h 226569"/>
                  <a:gd name="connsiteX60" fmla="*/ 33076 w 226569"/>
                  <a:gd name="connsiteY60" fmla="*/ 124507 h 226569"/>
                  <a:gd name="connsiteX61" fmla="*/ 29768 w 226569"/>
                  <a:gd name="connsiteY61" fmla="*/ 120963 h 226569"/>
                  <a:gd name="connsiteX62" fmla="*/ 26224 w 226569"/>
                  <a:gd name="connsiteY62" fmla="*/ 124507 h 226569"/>
                  <a:gd name="connsiteX63" fmla="*/ 26224 w 226569"/>
                  <a:gd name="connsiteY63" fmla="*/ 153094 h 226569"/>
                  <a:gd name="connsiteX64" fmla="*/ 7560 w 226569"/>
                  <a:gd name="connsiteY64" fmla="*/ 153094 h 226569"/>
                  <a:gd name="connsiteX65" fmla="*/ 7560 w 226569"/>
                  <a:gd name="connsiteY65" fmla="*/ 17247 h 226569"/>
                  <a:gd name="connsiteX66" fmla="*/ 155220 w 226569"/>
                  <a:gd name="connsiteY66" fmla="*/ 219718 h 226569"/>
                  <a:gd name="connsiteX67" fmla="*/ 71586 w 226569"/>
                  <a:gd name="connsiteY67" fmla="*/ 219718 h 226569"/>
                  <a:gd name="connsiteX68" fmla="*/ 83398 w 226569"/>
                  <a:gd name="connsiteY68" fmla="*/ 210977 h 226569"/>
                  <a:gd name="connsiteX69" fmla="*/ 143644 w 226569"/>
                  <a:gd name="connsiteY69" fmla="*/ 210977 h 226569"/>
                  <a:gd name="connsiteX70" fmla="*/ 155220 w 226569"/>
                  <a:gd name="connsiteY70" fmla="*/ 219718 h 226569"/>
                  <a:gd name="connsiteX71" fmla="*/ 131831 w 226569"/>
                  <a:gd name="connsiteY71" fmla="*/ 204125 h 226569"/>
                  <a:gd name="connsiteX72" fmla="*/ 94975 w 226569"/>
                  <a:gd name="connsiteY72" fmla="*/ 204125 h 226569"/>
                  <a:gd name="connsiteX73" fmla="*/ 94975 w 226569"/>
                  <a:gd name="connsiteY73" fmla="*/ 185934 h 226569"/>
                  <a:gd name="connsiteX74" fmla="*/ 131831 w 226569"/>
                  <a:gd name="connsiteY74" fmla="*/ 185934 h 226569"/>
                  <a:gd name="connsiteX75" fmla="*/ 131831 w 226569"/>
                  <a:gd name="connsiteY75" fmla="*/ 204125 h 226569"/>
                  <a:gd name="connsiteX76" fmla="*/ 219718 w 226569"/>
                  <a:gd name="connsiteY76" fmla="*/ 168923 h 226569"/>
                  <a:gd name="connsiteX77" fmla="*/ 209323 w 226569"/>
                  <a:gd name="connsiteY77" fmla="*/ 179319 h 226569"/>
                  <a:gd name="connsiteX78" fmla="*/ 17246 w 226569"/>
                  <a:gd name="connsiteY78" fmla="*/ 179319 h 226569"/>
                  <a:gd name="connsiteX79" fmla="*/ 6851 w 226569"/>
                  <a:gd name="connsiteY79" fmla="*/ 168923 h 226569"/>
                  <a:gd name="connsiteX80" fmla="*/ 6851 w 226569"/>
                  <a:gd name="connsiteY80" fmla="*/ 160418 h 226569"/>
                  <a:gd name="connsiteX81" fmla="*/ 219482 w 226569"/>
                  <a:gd name="connsiteY81" fmla="*/ 160418 h 226569"/>
                  <a:gd name="connsiteX82" fmla="*/ 219482 w 226569"/>
                  <a:gd name="connsiteY82" fmla="*/ 168923 h 226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26569" h="226569">
                    <a:moveTo>
                      <a:pt x="209323" y="0"/>
                    </a:moveTo>
                    <a:lnTo>
                      <a:pt x="17246" y="0"/>
                    </a:lnTo>
                    <a:cubicBezTo>
                      <a:pt x="7796" y="0"/>
                      <a:pt x="0" y="7796"/>
                      <a:pt x="0" y="17247"/>
                    </a:cubicBezTo>
                    <a:lnTo>
                      <a:pt x="0" y="168687"/>
                    </a:lnTo>
                    <a:cubicBezTo>
                      <a:pt x="0" y="178137"/>
                      <a:pt x="7796" y="185697"/>
                      <a:pt x="17246" y="185697"/>
                    </a:cubicBezTo>
                    <a:lnTo>
                      <a:pt x="87887" y="185697"/>
                    </a:lnTo>
                    <a:lnTo>
                      <a:pt x="87887" y="203889"/>
                    </a:lnTo>
                    <a:lnTo>
                      <a:pt x="83162" y="203889"/>
                    </a:lnTo>
                    <a:cubicBezTo>
                      <a:pt x="72767" y="203889"/>
                      <a:pt x="64025" y="212394"/>
                      <a:pt x="64025" y="223026"/>
                    </a:cubicBezTo>
                    <a:cubicBezTo>
                      <a:pt x="64025" y="224916"/>
                      <a:pt x="65443" y="226570"/>
                      <a:pt x="67569" y="226570"/>
                    </a:cubicBezTo>
                    <a:lnTo>
                      <a:pt x="159000" y="226570"/>
                    </a:lnTo>
                    <a:cubicBezTo>
                      <a:pt x="160890" y="226570"/>
                      <a:pt x="162544" y="225152"/>
                      <a:pt x="162544" y="223026"/>
                    </a:cubicBezTo>
                    <a:cubicBezTo>
                      <a:pt x="162544" y="212631"/>
                      <a:pt x="154039" y="203889"/>
                      <a:pt x="143407" y="203889"/>
                    </a:cubicBezTo>
                    <a:lnTo>
                      <a:pt x="138682" y="203889"/>
                    </a:lnTo>
                    <a:lnTo>
                      <a:pt x="138682" y="185697"/>
                    </a:lnTo>
                    <a:lnTo>
                      <a:pt x="209323" y="185697"/>
                    </a:lnTo>
                    <a:cubicBezTo>
                      <a:pt x="218773" y="185697"/>
                      <a:pt x="226570" y="178137"/>
                      <a:pt x="226570" y="168687"/>
                    </a:cubicBezTo>
                    <a:lnTo>
                      <a:pt x="226570" y="17247"/>
                    </a:lnTo>
                    <a:cubicBezTo>
                      <a:pt x="226570" y="7796"/>
                      <a:pt x="218773" y="0"/>
                      <a:pt x="209323" y="0"/>
                    </a:cubicBezTo>
                    <a:close/>
                    <a:moveTo>
                      <a:pt x="7087" y="17247"/>
                    </a:moveTo>
                    <a:cubicBezTo>
                      <a:pt x="7087" y="11577"/>
                      <a:pt x="11813" y="6851"/>
                      <a:pt x="17483" y="6851"/>
                    </a:cubicBezTo>
                    <a:lnTo>
                      <a:pt x="209559" y="6851"/>
                    </a:lnTo>
                    <a:cubicBezTo>
                      <a:pt x="215229" y="6851"/>
                      <a:pt x="219955" y="11340"/>
                      <a:pt x="219955" y="17247"/>
                    </a:cubicBezTo>
                    <a:lnTo>
                      <a:pt x="219955" y="153094"/>
                    </a:lnTo>
                    <a:lnTo>
                      <a:pt x="201290" y="153094"/>
                    </a:lnTo>
                    <a:lnTo>
                      <a:pt x="201290" y="73003"/>
                    </a:lnTo>
                    <a:cubicBezTo>
                      <a:pt x="201290" y="71113"/>
                      <a:pt x="199636" y="69696"/>
                      <a:pt x="197746" y="69696"/>
                    </a:cubicBezTo>
                    <a:cubicBezTo>
                      <a:pt x="195856" y="69696"/>
                      <a:pt x="194438" y="71113"/>
                      <a:pt x="194438" y="73003"/>
                    </a:cubicBezTo>
                    <a:lnTo>
                      <a:pt x="194438" y="153094"/>
                    </a:lnTo>
                    <a:lnTo>
                      <a:pt x="177192" y="153094"/>
                    </a:lnTo>
                    <a:lnTo>
                      <a:pt x="177192" y="83398"/>
                    </a:lnTo>
                    <a:cubicBezTo>
                      <a:pt x="177192" y="81508"/>
                      <a:pt x="175775" y="80091"/>
                      <a:pt x="173648" y="80091"/>
                    </a:cubicBezTo>
                    <a:cubicBezTo>
                      <a:pt x="171522" y="80091"/>
                      <a:pt x="170341" y="81508"/>
                      <a:pt x="170341" y="83398"/>
                    </a:cubicBezTo>
                    <a:lnTo>
                      <a:pt x="170341" y="153094"/>
                    </a:lnTo>
                    <a:lnTo>
                      <a:pt x="153094" y="153094"/>
                    </a:lnTo>
                    <a:lnTo>
                      <a:pt x="153094" y="103953"/>
                    </a:lnTo>
                    <a:cubicBezTo>
                      <a:pt x="153094" y="102063"/>
                      <a:pt x="151676" y="100645"/>
                      <a:pt x="149786" y="100645"/>
                    </a:cubicBezTo>
                    <a:cubicBezTo>
                      <a:pt x="147896" y="100645"/>
                      <a:pt x="146478" y="102063"/>
                      <a:pt x="146478" y="103953"/>
                    </a:cubicBezTo>
                    <a:lnTo>
                      <a:pt x="146478" y="153094"/>
                    </a:lnTo>
                    <a:lnTo>
                      <a:pt x="129232" y="153094"/>
                    </a:lnTo>
                    <a:lnTo>
                      <a:pt x="129232" y="97101"/>
                    </a:lnTo>
                    <a:cubicBezTo>
                      <a:pt x="129232" y="95211"/>
                      <a:pt x="127815" y="93794"/>
                      <a:pt x="125688" y="93794"/>
                    </a:cubicBezTo>
                    <a:cubicBezTo>
                      <a:pt x="123562" y="93794"/>
                      <a:pt x="122381" y="95211"/>
                      <a:pt x="122381" y="97101"/>
                    </a:cubicBezTo>
                    <a:lnTo>
                      <a:pt x="122381" y="153094"/>
                    </a:lnTo>
                    <a:lnTo>
                      <a:pt x="105134" y="153094"/>
                    </a:lnTo>
                    <a:lnTo>
                      <a:pt x="105134" y="110804"/>
                    </a:lnTo>
                    <a:cubicBezTo>
                      <a:pt x="105134" y="108914"/>
                      <a:pt x="103716" y="107260"/>
                      <a:pt x="101826" y="107260"/>
                    </a:cubicBezTo>
                    <a:cubicBezTo>
                      <a:pt x="99936" y="107260"/>
                      <a:pt x="98283" y="108678"/>
                      <a:pt x="98283" y="110804"/>
                    </a:cubicBezTo>
                    <a:lnTo>
                      <a:pt x="98283" y="153094"/>
                    </a:lnTo>
                    <a:lnTo>
                      <a:pt x="81036" y="153094"/>
                    </a:lnTo>
                    <a:lnTo>
                      <a:pt x="81036" y="117656"/>
                    </a:lnTo>
                    <a:cubicBezTo>
                      <a:pt x="81036" y="115766"/>
                      <a:pt x="79618" y="114112"/>
                      <a:pt x="77728" y="114112"/>
                    </a:cubicBezTo>
                    <a:cubicBezTo>
                      <a:pt x="75838" y="114112"/>
                      <a:pt x="74421" y="115766"/>
                      <a:pt x="74421" y="117656"/>
                    </a:cubicBezTo>
                    <a:lnTo>
                      <a:pt x="74421" y="153094"/>
                    </a:lnTo>
                    <a:lnTo>
                      <a:pt x="57174" y="153094"/>
                    </a:lnTo>
                    <a:lnTo>
                      <a:pt x="57174" y="103953"/>
                    </a:lnTo>
                    <a:cubicBezTo>
                      <a:pt x="57174" y="102063"/>
                      <a:pt x="55756" y="100645"/>
                      <a:pt x="53630" y="100645"/>
                    </a:cubicBezTo>
                    <a:cubicBezTo>
                      <a:pt x="51504" y="100645"/>
                      <a:pt x="50323" y="102063"/>
                      <a:pt x="50323" y="103953"/>
                    </a:cubicBezTo>
                    <a:lnTo>
                      <a:pt x="50323" y="153094"/>
                    </a:lnTo>
                    <a:lnTo>
                      <a:pt x="33076" y="153094"/>
                    </a:lnTo>
                    <a:lnTo>
                      <a:pt x="33076" y="124507"/>
                    </a:lnTo>
                    <a:cubicBezTo>
                      <a:pt x="33076" y="122617"/>
                      <a:pt x="31658" y="120963"/>
                      <a:pt x="29768" y="120963"/>
                    </a:cubicBezTo>
                    <a:cubicBezTo>
                      <a:pt x="27878" y="120963"/>
                      <a:pt x="26224" y="122381"/>
                      <a:pt x="26224" y="124507"/>
                    </a:cubicBezTo>
                    <a:lnTo>
                      <a:pt x="26224" y="153094"/>
                    </a:lnTo>
                    <a:lnTo>
                      <a:pt x="7560" y="153094"/>
                    </a:lnTo>
                    <a:lnTo>
                      <a:pt x="7560" y="17247"/>
                    </a:lnTo>
                    <a:close/>
                    <a:moveTo>
                      <a:pt x="155220" y="219718"/>
                    </a:moveTo>
                    <a:lnTo>
                      <a:pt x="71586" y="219718"/>
                    </a:lnTo>
                    <a:cubicBezTo>
                      <a:pt x="73003" y="214521"/>
                      <a:pt x="77728" y="210977"/>
                      <a:pt x="83398" y="210977"/>
                    </a:cubicBezTo>
                    <a:lnTo>
                      <a:pt x="143644" y="210977"/>
                    </a:lnTo>
                    <a:cubicBezTo>
                      <a:pt x="149078" y="210977"/>
                      <a:pt x="153802" y="214757"/>
                      <a:pt x="155220" y="219718"/>
                    </a:cubicBezTo>
                    <a:close/>
                    <a:moveTo>
                      <a:pt x="131831" y="204125"/>
                    </a:moveTo>
                    <a:lnTo>
                      <a:pt x="94975" y="204125"/>
                    </a:lnTo>
                    <a:lnTo>
                      <a:pt x="94975" y="185934"/>
                    </a:lnTo>
                    <a:lnTo>
                      <a:pt x="131831" y="185934"/>
                    </a:lnTo>
                    <a:lnTo>
                      <a:pt x="131831" y="204125"/>
                    </a:lnTo>
                    <a:close/>
                    <a:moveTo>
                      <a:pt x="219718" y="168923"/>
                    </a:moveTo>
                    <a:cubicBezTo>
                      <a:pt x="219718" y="174593"/>
                      <a:pt x="214993" y="179319"/>
                      <a:pt x="209323" y="179319"/>
                    </a:cubicBezTo>
                    <a:lnTo>
                      <a:pt x="17246" y="179319"/>
                    </a:lnTo>
                    <a:cubicBezTo>
                      <a:pt x="11576" y="179319"/>
                      <a:pt x="6851" y="174593"/>
                      <a:pt x="6851" y="168923"/>
                    </a:cubicBezTo>
                    <a:lnTo>
                      <a:pt x="6851" y="160418"/>
                    </a:lnTo>
                    <a:lnTo>
                      <a:pt x="219482" y="160418"/>
                    </a:lnTo>
                    <a:lnTo>
                      <a:pt x="219482" y="168923"/>
                    </a:lnTo>
                    <a:close/>
                  </a:path>
                </a:pathLst>
              </a:custGeom>
              <a:grpFill/>
              <a:ln w="23606" cap="flat">
                <a:noFill/>
                <a:prstDash val="solid"/>
                <a:miter/>
              </a:ln>
            </p:spPr>
            <p:txBody>
              <a:bodyPr rtlCol="0" anchor="ctr"/>
              <a:lstStyle/>
              <a:p>
                <a:endParaRPr lang="es-CO" sz="1050"/>
              </a:p>
            </p:txBody>
          </p:sp>
          <p:sp>
            <p:nvSpPr>
              <p:cNvPr id="21" name="Forma libre: forma 20">
                <a:extLst>
                  <a:ext uri="{FF2B5EF4-FFF2-40B4-BE49-F238E27FC236}">
                    <a16:creationId xmlns:a16="http://schemas.microsoft.com/office/drawing/2014/main" id="{EDDD68E1-4C92-3357-1B4A-A5105410D308}"/>
                  </a:ext>
                </a:extLst>
              </p:cNvPr>
              <p:cNvSpPr/>
              <p:nvPr/>
            </p:nvSpPr>
            <p:spPr>
              <a:xfrm>
                <a:off x="8679389" y="2869490"/>
                <a:ext cx="171805" cy="56937"/>
              </a:xfrm>
              <a:custGeom>
                <a:avLst/>
                <a:gdLst>
                  <a:gd name="connsiteX0" fmla="*/ 97858 w 171805"/>
                  <a:gd name="connsiteY0" fmla="*/ 23153 h 56937"/>
                  <a:gd name="connsiteX1" fmla="*/ 74232 w 171805"/>
                  <a:gd name="connsiteY1" fmla="*/ 36620 h 56937"/>
                  <a:gd name="connsiteX2" fmla="*/ 52024 w 171805"/>
                  <a:gd name="connsiteY2" fmla="*/ 42999 h 56937"/>
                  <a:gd name="connsiteX3" fmla="*/ 29343 w 171805"/>
                  <a:gd name="connsiteY3" fmla="*/ 30005 h 56937"/>
                  <a:gd name="connsiteX4" fmla="*/ 25327 w 171805"/>
                  <a:gd name="connsiteY4" fmla="*/ 30477 h 56937"/>
                  <a:gd name="connsiteX5" fmla="*/ 1229 w 171805"/>
                  <a:gd name="connsiteY5" fmla="*/ 51031 h 56937"/>
                  <a:gd name="connsiteX6" fmla="*/ 757 w 171805"/>
                  <a:gd name="connsiteY6" fmla="*/ 55757 h 56937"/>
                  <a:gd name="connsiteX7" fmla="*/ 3355 w 171805"/>
                  <a:gd name="connsiteY7" fmla="*/ 56938 h 56937"/>
                  <a:gd name="connsiteX8" fmla="*/ 5481 w 171805"/>
                  <a:gd name="connsiteY8" fmla="*/ 56229 h 56937"/>
                  <a:gd name="connsiteX9" fmla="*/ 27689 w 171805"/>
                  <a:gd name="connsiteY9" fmla="*/ 37092 h 56937"/>
                  <a:gd name="connsiteX10" fmla="*/ 49662 w 171805"/>
                  <a:gd name="connsiteY10" fmla="*/ 49614 h 56937"/>
                  <a:gd name="connsiteX11" fmla="*/ 52260 w 171805"/>
                  <a:gd name="connsiteY11" fmla="*/ 50086 h 56937"/>
                  <a:gd name="connsiteX12" fmla="*/ 76358 w 171805"/>
                  <a:gd name="connsiteY12" fmla="*/ 43235 h 56937"/>
                  <a:gd name="connsiteX13" fmla="*/ 77067 w 171805"/>
                  <a:gd name="connsiteY13" fmla="*/ 42999 h 56937"/>
                  <a:gd name="connsiteX14" fmla="*/ 99984 w 171805"/>
                  <a:gd name="connsiteY14" fmla="*/ 30005 h 56937"/>
                  <a:gd name="connsiteX15" fmla="*/ 122665 w 171805"/>
                  <a:gd name="connsiteY15" fmla="*/ 36620 h 56937"/>
                  <a:gd name="connsiteX16" fmla="*/ 125972 w 171805"/>
                  <a:gd name="connsiteY16" fmla="*/ 35911 h 56937"/>
                  <a:gd name="connsiteX17" fmla="*/ 149598 w 171805"/>
                  <a:gd name="connsiteY17" fmla="*/ 15593 h 56937"/>
                  <a:gd name="connsiteX18" fmla="*/ 156922 w 171805"/>
                  <a:gd name="connsiteY18" fmla="*/ 12522 h 56937"/>
                  <a:gd name="connsiteX19" fmla="*/ 159521 w 171805"/>
                  <a:gd name="connsiteY19" fmla="*/ 18664 h 56937"/>
                  <a:gd name="connsiteX20" fmla="*/ 171806 w 171805"/>
                  <a:gd name="connsiteY20" fmla="*/ 2363 h 56937"/>
                  <a:gd name="connsiteX21" fmla="*/ 151488 w 171805"/>
                  <a:gd name="connsiteY21" fmla="*/ 0 h 56937"/>
                  <a:gd name="connsiteX22" fmla="*/ 154087 w 171805"/>
                  <a:gd name="connsiteY22" fmla="*/ 6379 h 56937"/>
                  <a:gd name="connsiteX23" fmla="*/ 146291 w 171805"/>
                  <a:gd name="connsiteY23" fmla="*/ 9687 h 56937"/>
                  <a:gd name="connsiteX24" fmla="*/ 145345 w 171805"/>
                  <a:gd name="connsiteY24" fmla="*/ 10159 h 56937"/>
                  <a:gd name="connsiteX25" fmla="*/ 122665 w 171805"/>
                  <a:gd name="connsiteY25" fmla="*/ 29532 h 56937"/>
                  <a:gd name="connsiteX26" fmla="*/ 100457 w 171805"/>
                  <a:gd name="connsiteY26" fmla="*/ 23153 h 56937"/>
                  <a:gd name="connsiteX27" fmla="*/ 97858 w 171805"/>
                  <a:gd name="connsiteY27" fmla="*/ 23389 h 5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1805" h="56937">
                    <a:moveTo>
                      <a:pt x="97858" y="23153"/>
                    </a:moveTo>
                    <a:lnTo>
                      <a:pt x="74232" y="36620"/>
                    </a:lnTo>
                    <a:lnTo>
                      <a:pt x="52024" y="42999"/>
                    </a:lnTo>
                    <a:lnTo>
                      <a:pt x="29343" y="30005"/>
                    </a:lnTo>
                    <a:cubicBezTo>
                      <a:pt x="28162" y="29296"/>
                      <a:pt x="26508" y="29532"/>
                      <a:pt x="25327" y="30477"/>
                    </a:cubicBezTo>
                    <a:lnTo>
                      <a:pt x="1229" y="51031"/>
                    </a:lnTo>
                    <a:cubicBezTo>
                      <a:pt x="-189" y="52213"/>
                      <a:pt x="-425" y="54339"/>
                      <a:pt x="757" y="55757"/>
                    </a:cubicBezTo>
                    <a:cubicBezTo>
                      <a:pt x="1465" y="56465"/>
                      <a:pt x="2411" y="56938"/>
                      <a:pt x="3355" y="56938"/>
                    </a:cubicBezTo>
                    <a:cubicBezTo>
                      <a:pt x="4064" y="56938"/>
                      <a:pt x="5009" y="56702"/>
                      <a:pt x="5481" y="56229"/>
                    </a:cubicBezTo>
                    <a:lnTo>
                      <a:pt x="27689" y="37092"/>
                    </a:lnTo>
                    <a:lnTo>
                      <a:pt x="49662" y="49614"/>
                    </a:lnTo>
                    <a:cubicBezTo>
                      <a:pt x="49662" y="49614"/>
                      <a:pt x="51315" y="50323"/>
                      <a:pt x="52260" y="50086"/>
                    </a:cubicBezTo>
                    <a:lnTo>
                      <a:pt x="76358" y="43235"/>
                    </a:lnTo>
                    <a:cubicBezTo>
                      <a:pt x="76358" y="43235"/>
                      <a:pt x="76831" y="43235"/>
                      <a:pt x="77067" y="42999"/>
                    </a:cubicBezTo>
                    <a:lnTo>
                      <a:pt x="99984" y="30005"/>
                    </a:lnTo>
                    <a:lnTo>
                      <a:pt x="122665" y="36620"/>
                    </a:lnTo>
                    <a:cubicBezTo>
                      <a:pt x="122665" y="36620"/>
                      <a:pt x="125028" y="36620"/>
                      <a:pt x="125972" y="35911"/>
                    </a:cubicBezTo>
                    <a:lnTo>
                      <a:pt x="149598" y="15593"/>
                    </a:lnTo>
                    <a:lnTo>
                      <a:pt x="156922" y="12522"/>
                    </a:lnTo>
                    <a:lnTo>
                      <a:pt x="159521" y="18664"/>
                    </a:lnTo>
                    <a:lnTo>
                      <a:pt x="171806" y="2363"/>
                    </a:lnTo>
                    <a:lnTo>
                      <a:pt x="151488" y="0"/>
                    </a:lnTo>
                    <a:lnTo>
                      <a:pt x="154087" y="6379"/>
                    </a:lnTo>
                    <a:lnTo>
                      <a:pt x="146291" y="9687"/>
                    </a:lnTo>
                    <a:cubicBezTo>
                      <a:pt x="146291" y="9687"/>
                      <a:pt x="145582" y="9923"/>
                      <a:pt x="145345" y="10159"/>
                    </a:cubicBezTo>
                    <a:lnTo>
                      <a:pt x="122665" y="29532"/>
                    </a:lnTo>
                    <a:lnTo>
                      <a:pt x="100457" y="23153"/>
                    </a:lnTo>
                    <a:cubicBezTo>
                      <a:pt x="100457" y="23153"/>
                      <a:pt x="98566" y="23153"/>
                      <a:pt x="97858" y="23389"/>
                    </a:cubicBezTo>
                    <a:close/>
                  </a:path>
                </a:pathLst>
              </a:custGeom>
              <a:grpFill/>
              <a:ln w="23606" cap="flat">
                <a:noFill/>
                <a:prstDash val="solid"/>
                <a:miter/>
              </a:ln>
            </p:spPr>
            <p:txBody>
              <a:bodyPr rtlCol="0" anchor="ctr"/>
              <a:lstStyle/>
              <a:p>
                <a:endParaRPr lang="es-CO" sz="1050"/>
              </a:p>
            </p:txBody>
          </p:sp>
          <p:sp>
            <p:nvSpPr>
              <p:cNvPr id="22" name="Forma libre: forma 21">
                <a:extLst>
                  <a:ext uri="{FF2B5EF4-FFF2-40B4-BE49-F238E27FC236}">
                    <a16:creationId xmlns:a16="http://schemas.microsoft.com/office/drawing/2014/main" id="{69EF4254-2C55-FFD0-ED80-A1AA6455D9D4}"/>
                  </a:ext>
                </a:extLst>
              </p:cNvPr>
              <p:cNvSpPr/>
              <p:nvPr/>
            </p:nvSpPr>
            <p:spPr>
              <a:xfrm>
                <a:off x="8751259" y="2842085"/>
                <a:ext cx="31185" cy="6851"/>
              </a:xfrm>
              <a:custGeom>
                <a:avLst/>
                <a:gdLst>
                  <a:gd name="connsiteX0" fmla="*/ 3544 w 31185"/>
                  <a:gd name="connsiteY0" fmla="*/ 6851 h 6851"/>
                  <a:gd name="connsiteX1" fmla="*/ 27642 w 31185"/>
                  <a:gd name="connsiteY1" fmla="*/ 6851 h 6851"/>
                  <a:gd name="connsiteX2" fmla="*/ 31185 w 31185"/>
                  <a:gd name="connsiteY2" fmla="*/ 3308 h 6851"/>
                  <a:gd name="connsiteX3" fmla="*/ 27642 w 31185"/>
                  <a:gd name="connsiteY3" fmla="*/ 0 h 6851"/>
                  <a:gd name="connsiteX4" fmla="*/ 3544 w 31185"/>
                  <a:gd name="connsiteY4" fmla="*/ 0 h 6851"/>
                  <a:gd name="connsiteX5" fmla="*/ 0 w 31185"/>
                  <a:gd name="connsiteY5" fmla="*/ 3308 h 6851"/>
                  <a:gd name="connsiteX6" fmla="*/ 3544 w 31185"/>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85" h="6851">
                    <a:moveTo>
                      <a:pt x="3544" y="6851"/>
                    </a:moveTo>
                    <a:lnTo>
                      <a:pt x="27642" y="6851"/>
                    </a:lnTo>
                    <a:cubicBezTo>
                      <a:pt x="29532" y="6851"/>
                      <a:pt x="31185" y="5434"/>
                      <a:pt x="31185" y="3308"/>
                    </a:cubicBezTo>
                    <a:cubicBezTo>
                      <a:pt x="31185" y="1418"/>
                      <a:pt x="29768" y="0"/>
                      <a:pt x="27642" y="0"/>
                    </a:cubicBezTo>
                    <a:lnTo>
                      <a:pt x="3544" y="0"/>
                    </a:lnTo>
                    <a:cubicBezTo>
                      <a:pt x="1653" y="0"/>
                      <a:pt x="0" y="1418"/>
                      <a:pt x="0" y="3308"/>
                    </a:cubicBezTo>
                    <a:cubicBezTo>
                      <a:pt x="0" y="5198"/>
                      <a:pt x="1653" y="6851"/>
                      <a:pt x="3544" y="6851"/>
                    </a:cubicBezTo>
                    <a:close/>
                  </a:path>
                </a:pathLst>
              </a:custGeom>
              <a:grpFill/>
              <a:ln w="23606" cap="flat">
                <a:noFill/>
                <a:prstDash val="solid"/>
                <a:miter/>
              </a:ln>
            </p:spPr>
            <p:txBody>
              <a:bodyPr rtlCol="0" anchor="ctr"/>
              <a:lstStyle/>
              <a:p>
                <a:endParaRPr lang="es-CO" sz="1050"/>
              </a:p>
            </p:txBody>
          </p:sp>
          <p:sp>
            <p:nvSpPr>
              <p:cNvPr id="23" name="Forma libre: forma 22">
                <a:extLst>
                  <a:ext uri="{FF2B5EF4-FFF2-40B4-BE49-F238E27FC236}">
                    <a16:creationId xmlns:a16="http://schemas.microsoft.com/office/drawing/2014/main" id="{0E068BF5-ADEC-68EF-5901-946D983BF64E}"/>
                  </a:ext>
                </a:extLst>
              </p:cNvPr>
              <p:cNvSpPr/>
              <p:nvPr/>
            </p:nvSpPr>
            <p:spPr>
              <a:xfrm>
                <a:off x="8679201" y="2842085"/>
                <a:ext cx="61899" cy="6851"/>
              </a:xfrm>
              <a:custGeom>
                <a:avLst/>
                <a:gdLst>
                  <a:gd name="connsiteX0" fmla="*/ 3544 w 61899"/>
                  <a:gd name="connsiteY0" fmla="*/ 6851 h 6851"/>
                  <a:gd name="connsiteX1" fmla="*/ 58592 w 61899"/>
                  <a:gd name="connsiteY1" fmla="*/ 6851 h 6851"/>
                  <a:gd name="connsiteX2" fmla="*/ 61899 w 61899"/>
                  <a:gd name="connsiteY2" fmla="*/ 3308 h 6851"/>
                  <a:gd name="connsiteX3" fmla="*/ 58592 w 61899"/>
                  <a:gd name="connsiteY3" fmla="*/ 0 h 6851"/>
                  <a:gd name="connsiteX4" fmla="*/ 3544 w 61899"/>
                  <a:gd name="connsiteY4" fmla="*/ 0 h 6851"/>
                  <a:gd name="connsiteX5" fmla="*/ 0 w 61899"/>
                  <a:gd name="connsiteY5" fmla="*/ 3308 h 6851"/>
                  <a:gd name="connsiteX6" fmla="*/ 3544 w 61899"/>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899" h="6851">
                    <a:moveTo>
                      <a:pt x="3544" y="6851"/>
                    </a:moveTo>
                    <a:lnTo>
                      <a:pt x="58592" y="6851"/>
                    </a:lnTo>
                    <a:cubicBezTo>
                      <a:pt x="60482" y="6851"/>
                      <a:pt x="61899" y="5434"/>
                      <a:pt x="61899" y="3308"/>
                    </a:cubicBezTo>
                    <a:cubicBezTo>
                      <a:pt x="61899" y="1418"/>
                      <a:pt x="60482" y="0"/>
                      <a:pt x="58592" y="0"/>
                    </a:cubicBezTo>
                    <a:lnTo>
                      <a:pt x="3544" y="0"/>
                    </a:lnTo>
                    <a:cubicBezTo>
                      <a:pt x="1654" y="0"/>
                      <a:pt x="0" y="1418"/>
                      <a:pt x="0" y="3308"/>
                    </a:cubicBezTo>
                    <a:cubicBezTo>
                      <a:pt x="0" y="5198"/>
                      <a:pt x="1654" y="6851"/>
                      <a:pt x="3544" y="6851"/>
                    </a:cubicBezTo>
                    <a:close/>
                  </a:path>
                </a:pathLst>
              </a:custGeom>
              <a:grpFill/>
              <a:ln w="23606" cap="flat">
                <a:noFill/>
                <a:prstDash val="solid"/>
                <a:miter/>
              </a:ln>
            </p:spPr>
            <p:txBody>
              <a:bodyPr rtlCol="0" anchor="ctr"/>
              <a:lstStyle/>
              <a:p>
                <a:endParaRPr lang="es-CO" sz="1050"/>
              </a:p>
            </p:txBody>
          </p:sp>
          <p:sp>
            <p:nvSpPr>
              <p:cNvPr id="24" name="Forma libre: forma 23">
                <a:extLst>
                  <a:ext uri="{FF2B5EF4-FFF2-40B4-BE49-F238E27FC236}">
                    <a16:creationId xmlns:a16="http://schemas.microsoft.com/office/drawing/2014/main" id="{41465A3B-A699-BBEE-E044-A8186E6F96D4}"/>
                  </a:ext>
                </a:extLst>
              </p:cNvPr>
              <p:cNvSpPr/>
              <p:nvPr/>
            </p:nvSpPr>
            <p:spPr>
              <a:xfrm>
                <a:off x="8734249" y="2863112"/>
                <a:ext cx="48195" cy="6851"/>
              </a:xfrm>
              <a:custGeom>
                <a:avLst/>
                <a:gdLst>
                  <a:gd name="connsiteX0" fmla="*/ 44652 w 48195"/>
                  <a:gd name="connsiteY0" fmla="*/ 6851 h 6851"/>
                  <a:gd name="connsiteX1" fmla="*/ 48196 w 48195"/>
                  <a:gd name="connsiteY1" fmla="*/ 3308 h 6851"/>
                  <a:gd name="connsiteX2" fmla="*/ 44652 w 48195"/>
                  <a:gd name="connsiteY2" fmla="*/ 0 h 6851"/>
                  <a:gd name="connsiteX3" fmla="*/ 3307 w 48195"/>
                  <a:gd name="connsiteY3" fmla="*/ 0 h 6851"/>
                  <a:gd name="connsiteX4" fmla="*/ 0 w 48195"/>
                  <a:gd name="connsiteY4" fmla="*/ 3308 h 6851"/>
                  <a:gd name="connsiteX5" fmla="*/ 3307 w 48195"/>
                  <a:gd name="connsiteY5" fmla="*/ 6851 h 6851"/>
                  <a:gd name="connsiteX6" fmla="*/ 44652 w 48195"/>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5" h="6851">
                    <a:moveTo>
                      <a:pt x="44652" y="6851"/>
                    </a:moveTo>
                    <a:cubicBezTo>
                      <a:pt x="46543" y="6851"/>
                      <a:pt x="48196" y="5434"/>
                      <a:pt x="48196" y="3308"/>
                    </a:cubicBezTo>
                    <a:cubicBezTo>
                      <a:pt x="48196" y="1181"/>
                      <a:pt x="46778" y="0"/>
                      <a:pt x="44652" y="0"/>
                    </a:cubicBezTo>
                    <a:lnTo>
                      <a:pt x="3307" y="0"/>
                    </a:lnTo>
                    <a:cubicBezTo>
                      <a:pt x="1417" y="0"/>
                      <a:pt x="0" y="1418"/>
                      <a:pt x="0" y="3308"/>
                    </a:cubicBezTo>
                    <a:cubicBezTo>
                      <a:pt x="0" y="5198"/>
                      <a:pt x="1417" y="6851"/>
                      <a:pt x="3307" y="6851"/>
                    </a:cubicBezTo>
                    <a:lnTo>
                      <a:pt x="44652" y="6851"/>
                    </a:lnTo>
                    <a:close/>
                  </a:path>
                </a:pathLst>
              </a:custGeom>
              <a:grpFill/>
              <a:ln w="23606" cap="flat">
                <a:noFill/>
                <a:prstDash val="solid"/>
                <a:miter/>
              </a:ln>
            </p:spPr>
            <p:txBody>
              <a:bodyPr rtlCol="0" anchor="ctr"/>
              <a:lstStyle/>
              <a:p>
                <a:endParaRPr lang="es-CO" sz="1050"/>
              </a:p>
            </p:txBody>
          </p:sp>
          <p:sp>
            <p:nvSpPr>
              <p:cNvPr id="25" name="Forma libre: forma 24">
                <a:extLst>
                  <a:ext uri="{FF2B5EF4-FFF2-40B4-BE49-F238E27FC236}">
                    <a16:creationId xmlns:a16="http://schemas.microsoft.com/office/drawing/2014/main" id="{DDE51ACB-A156-430E-CBC2-E34D66FE027A}"/>
                  </a:ext>
                </a:extLst>
              </p:cNvPr>
              <p:cNvSpPr/>
              <p:nvPr/>
            </p:nvSpPr>
            <p:spPr>
              <a:xfrm>
                <a:off x="8679201" y="2863112"/>
                <a:ext cx="44888" cy="6851"/>
              </a:xfrm>
              <a:custGeom>
                <a:avLst/>
                <a:gdLst>
                  <a:gd name="connsiteX0" fmla="*/ 3544 w 44888"/>
                  <a:gd name="connsiteY0" fmla="*/ 6851 h 6851"/>
                  <a:gd name="connsiteX1" fmla="*/ 41581 w 44888"/>
                  <a:gd name="connsiteY1" fmla="*/ 6851 h 6851"/>
                  <a:gd name="connsiteX2" fmla="*/ 44889 w 44888"/>
                  <a:gd name="connsiteY2" fmla="*/ 3308 h 6851"/>
                  <a:gd name="connsiteX3" fmla="*/ 41581 w 44888"/>
                  <a:gd name="connsiteY3" fmla="*/ 0 h 6851"/>
                  <a:gd name="connsiteX4" fmla="*/ 3544 w 44888"/>
                  <a:gd name="connsiteY4" fmla="*/ 0 h 6851"/>
                  <a:gd name="connsiteX5" fmla="*/ 0 w 44888"/>
                  <a:gd name="connsiteY5" fmla="*/ 3308 h 6851"/>
                  <a:gd name="connsiteX6" fmla="*/ 3544 w 44888"/>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88" h="6851">
                    <a:moveTo>
                      <a:pt x="3544" y="6851"/>
                    </a:moveTo>
                    <a:lnTo>
                      <a:pt x="41581" y="6851"/>
                    </a:lnTo>
                    <a:cubicBezTo>
                      <a:pt x="43471" y="6851"/>
                      <a:pt x="44889" y="5434"/>
                      <a:pt x="44889" y="3308"/>
                    </a:cubicBezTo>
                    <a:cubicBezTo>
                      <a:pt x="44889" y="1181"/>
                      <a:pt x="43471" y="0"/>
                      <a:pt x="41581" y="0"/>
                    </a:cubicBezTo>
                    <a:lnTo>
                      <a:pt x="3544" y="0"/>
                    </a:lnTo>
                    <a:cubicBezTo>
                      <a:pt x="1654" y="0"/>
                      <a:pt x="0" y="1418"/>
                      <a:pt x="0" y="3308"/>
                    </a:cubicBezTo>
                    <a:cubicBezTo>
                      <a:pt x="0" y="5198"/>
                      <a:pt x="1654" y="6851"/>
                      <a:pt x="3544" y="6851"/>
                    </a:cubicBezTo>
                    <a:close/>
                  </a:path>
                </a:pathLst>
              </a:custGeom>
              <a:grpFill/>
              <a:ln w="23606" cap="flat">
                <a:noFill/>
                <a:prstDash val="solid"/>
                <a:miter/>
              </a:ln>
            </p:spPr>
            <p:txBody>
              <a:bodyPr rtlCol="0" anchor="ctr"/>
              <a:lstStyle/>
              <a:p>
                <a:endParaRPr lang="es-CO" sz="1050"/>
              </a:p>
            </p:txBody>
          </p:sp>
          <p:sp>
            <p:nvSpPr>
              <p:cNvPr id="26" name="Forma libre: forma 25">
                <a:extLst>
                  <a:ext uri="{FF2B5EF4-FFF2-40B4-BE49-F238E27FC236}">
                    <a16:creationId xmlns:a16="http://schemas.microsoft.com/office/drawing/2014/main" id="{412F8009-1A32-3B10-89D2-597F61E09115}"/>
                  </a:ext>
                </a:extLst>
              </p:cNvPr>
              <p:cNvSpPr/>
              <p:nvPr/>
            </p:nvSpPr>
            <p:spPr>
              <a:xfrm>
                <a:off x="8711804" y="2883902"/>
                <a:ext cx="39455" cy="6851"/>
              </a:xfrm>
              <a:custGeom>
                <a:avLst/>
                <a:gdLst>
                  <a:gd name="connsiteX0" fmla="*/ 0 w 39455"/>
                  <a:gd name="connsiteY0" fmla="*/ 3544 h 6851"/>
                  <a:gd name="connsiteX1" fmla="*/ 3307 w 39455"/>
                  <a:gd name="connsiteY1" fmla="*/ 6851 h 6851"/>
                  <a:gd name="connsiteX2" fmla="*/ 36147 w 39455"/>
                  <a:gd name="connsiteY2" fmla="*/ 6851 h 6851"/>
                  <a:gd name="connsiteX3" fmla="*/ 39455 w 39455"/>
                  <a:gd name="connsiteY3" fmla="*/ 3544 h 6851"/>
                  <a:gd name="connsiteX4" fmla="*/ 36147 w 39455"/>
                  <a:gd name="connsiteY4" fmla="*/ 0 h 6851"/>
                  <a:gd name="connsiteX5" fmla="*/ 3307 w 39455"/>
                  <a:gd name="connsiteY5" fmla="*/ 0 h 6851"/>
                  <a:gd name="connsiteX6" fmla="*/ 0 w 39455"/>
                  <a:gd name="connsiteY6" fmla="*/ 3544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5" h="6851">
                    <a:moveTo>
                      <a:pt x="0" y="3544"/>
                    </a:moveTo>
                    <a:cubicBezTo>
                      <a:pt x="0" y="5434"/>
                      <a:pt x="1417" y="6851"/>
                      <a:pt x="3307" y="6851"/>
                    </a:cubicBezTo>
                    <a:lnTo>
                      <a:pt x="36147" y="6851"/>
                    </a:lnTo>
                    <a:cubicBezTo>
                      <a:pt x="38037" y="6851"/>
                      <a:pt x="39455" y="5434"/>
                      <a:pt x="39455" y="3544"/>
                    </a:cubicBezTo>
                    <a:cubicBezTo>
                      <a:pt x="39455" y="1654"/>
                      <a:pt x="38037" y="0"/>
                      <a:pt x="36147" y="0"/>
                    </a:cubicBezTo>
                    <a:lnTo>
                      <a:pt x="3307" y="0"/>
                    </a:lnTo>
                    <a:cubicBezTo>
                      <a:pt x="1417" y="0"/>
                      <a:pt x="0" y="1418"/>
                      <a:pt x="0" y="3544"/>
                    </a:cubicBezTo>
                    <a:close/>
                  </a:path>
                </a:pathLst>
              </a:custGeom>
              <a:grpFill/>
              <a:ln w="23606" cap="flat">
                <a:noFill/>
                <a:prstDash val="solid"/>
                <a:miter/>
              </a:ln>
            </p:spPr>
            <p:txBody>
              <a:bodyPr rtlCol="0" anchor="ctr"/>
              <a:lstStyle/>
              <a:p>
                <a:endParaRPr lang="es-CO" sz="1050"/>
              </a:p>
            </p:txBody>
          </p:sp>
          <p:sp>
            <p:nvSpPr>
              <p:cNvPr id="27" name="Forma libre: forma 26">
                <a:extLst>
                  <a:ext uri="{FF2B5EF4-FFF2-40B4-BE49-F238E27FC236}">
                    <a16:creationId xmlns:a16="http://schemas.microsoft.com/office/drawing/2014/main" id="{E2C0CEB1-CFC9-69F3-5D32-8E389E0AFF2A}"/>
                  </a:ext>
                </a:extLst>
              </p:cNvPr>
              <p:cNvSpPr/>
              <p:nvPr/>
            </p:nvSpPr>
            <p:spPr>
              <a:xfrm>
                <a:off x="8679201" y="2883902"/>
                <a:ext cx="22444" cy="6851"/>
              </a:xfrm>
              <a:custGeom>
                <a:avLst/>
                <a:gdLst>
                  <a:gd name="connsiteX0" fmla="*/ 3544 w 22444"/>
                  <a:gd name="connsiteY0" fmla="*/ 6851 h 6851"/>
                  <a:gd name="connsiteX1" fmla="*/ 19137 w 22444"/>
                  <a:gd name="connsiteY1" fmla="*/ 6851 h 6851"/>
                  <a:gd name="connsiteX2" fmla="*/ 22445 w 22444"/>
                  <a:gd name="connsiteY2" fmla="*/ 3544 h 6851"/>
                  <a:gd name="connsiteX3" fmla="*/ 19137 w 22444"/>
                  <a:gd name="connsiteY3" fmla="*/ 0 h 6851"/>
                  <a:gd name="connsiteX4" fmla="*/ 3544 w 22444"/>
                  <a:gd name="connsiteY4" fmla="*/ 0 h 6851"/>
                  <a:gd name="connsiteX5" fmla="*/ 0 w 22444"/>
                  <a:gd name="connsiteY5" fmla="*/ 3544 h 6851"/>
                  <a:gd name="connsiteX6" fmla="*/ 3544 w 22444"/>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44" h="6851">
                    <a:moveTo>
                      <a:pt x="3544" y="6851"/>
                    </a:moveTo>
                    <a:lnTo>
                      <a:pt x="19137" y="6851"/>
                    </a:lnTo>
                    <a:cubicBezTo>
                      <a:pt x="21027" y="6851"/>
                      <a:pt x="22445" y="5434"/>
                      <a:pt x="22445" y="3544"/>
                    </a:cubicBezTo>
                    <a:cubicBezTo>
                      <a:pt x="22445" y="1654"/>
                      <a:pt x="21027" y="0"/>
                      <a:pt x="19137" y="0"/>
                    </a:cubicBezTo>
                    <a:lnTo>
                      <a:pt x="3544" y="0"/>
                    </a:lnTo>
                    <a:cubicBezTo>
                      <a:pt x="1654" y="0"/>
                      <a:pt x="0" y="1418"/>
                      <a:pt x="0" y="3544"/>
                    </a:cubicBezTo>
                    <a:cubicBezTo>
                      <a:pt x="0" y="5670"/>
                      <a:pt x="1654" y="6851"/>
                      <a:pt x="3544" y="6851"/>
                    </a:cubicBezTo>
                    <a:close/>
                  </a:path>
                </a:pathLst>
              </a:custGeom>
              <a:grpFill/>
              <a:ln w="23606" cap="flat">
                <a:noFill/>
                <a:prstDash val="solid"/>
                <a:miter/>
              </a:ln>
            </p:spPr>
            <p:txBody>
              <a:bodyPr rtlCol="0" anchor="ctr"/>
              <a:lstStyle/>
              <a:p>
                <a:endParaRPr lang="es-CO" sz="1050"/>
              </a:p>
            </p:txBody>
          </p:sp>
        </p:grpSp>
        <p:sp>
          <p:nvSpPr>
            <p:cNvPr id="19" name="CuadroTexto 18">
              <a:extLst>
                <a:ext uri="{FF2B5EF4-FFF2-40B4-BE49-F238E27FC236}">
                  <a16:creationId xmlns:a16="http://schemas.microsoft.com/office/drawing/2014/main" id="{C52023E3-B391-ECE4-E3FF-21B97E587BD8}"/>
                </a:ext>
              </a:extLst>
            </p:cNvPr>
            <p:cNvSpPr txBox="1"/>
            <p:nvPr/>
          </p:nvSpPr>
          <p:spPr>
            <a:xfrm>
              <a:off x="6313715" y="5081327"/>
              <a:ext cx="5127171" cy="1200329"/>
            </a:xfrm>
            <a:prstGeom prst="rect">
              <a:avLst/>
            </a:prstGeom>
            <a:noFill/>
          </p:spPr>
          <p:txBody>
            <a:bodyPr wrap="square" rtlCol="0">
              <a:spAutoFit/>
            </a:bodyPr>
            <a:lstStyle/>
            <a:p>
              <a:pPr algn="just"/>
              <a:r>
                <a:rPr lang="es-CO" dirty="0"/>
                <a:t>Se requiere de análisis de volumetría y cantidad de productos generados para identificar una posible fusión o permanencia, a la luz del artículo 54 de la Ley 489 de 1998, </a:t>
              </a:r>
            </a:p>
          </p:txBody>
        </p:sp>
      </p:grpSp>
      <p:pic>
        <p:nvPicPr>
          <p:cNvPr id="12" name="Imagen 11" descr="Texto&#10;&#10;El contenido generado por IA puede ser incorrecto.">
            <a:extLst>
              <a:ext uri="{FF2B5EF4-FFF2-40B4-BE49-F238E27FC236}">
                <a16:creationId xmlns:a16="http://schemas.microsoft.com/office/drawing/2014/main" id="{92DA9837-4FC5-6FFA-4939-AAECC8F4A1DA}"/>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14" name="Imagen 13" descr="Un dibujo con letras&#10;&#10;El contenido generado por IA puede ser incorrecto.">
            <a:extLst>
              <a:ext uri="{FF2B5EF4-FFF2-40B4-BE49-F238E27FC236}">
                <a16:creationId xmlns:a16="http://schemas.microsoft.com/office/drawing/2014/main" id="{D80860D4-4FC2-DDE1-E5B1-E01FD0EFB1A4}"/>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28" name="Rectángulo: esquinas redondeadas 27">
            <a:extLst>
              <a:ext uri="{FF2B5EF4-FFF2-40B4-BE49-F238E27FC236}">
                <a16:creationId xmlns:a16="http://schemas.microsoft.com/office/drawing/2014/main" id="{4185A102-6E7A-DCE4-7879-C0F1DD48ED5F}"/>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2771921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BC9A4-A265-A7E5-3FF2-DDB97CB74013}"/>
            </a:ext>
          </a:extLst>
        </p:cNvPr>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EF60FBB9-8B54-DC66-7170-6D787644FC0C}"/>
              </a:ext>
            </a:extLst>
          </p:cNvPr>
          <p:cNvCxnSpPr>
            <a:cxnSpLocks/>
          </p:cNvCxnSpPr>
          <p:nvPr/>
        </p:nvCxnSpPr>
        <p:spPr>
          <a:xfrm>
            <a:off x="1218190" y="1747375"/>
            <a:ext cx="4057146" cy="0"/>
          </a:xfrm>
          <a:prstGeom prst="line">
            <a:avLst/>
          </a:prstGeom>
          <a:ln w="19050">
            <a:solidFill>
              <a:schemeClr val="bg2">
                <a:lumMod val="75000"/>
              </a:schemeClr>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6" name="Grupo 5">
            <a:extLst>
              <a:ext uri="{FF2B5EF4-FFF2-40B4-BE49-F238E27FC236}">
                <a16:creationId xmlns:a16="http://schemas.microsoft.com/office/drawing/2014/main" id="{EBBE3142-95FD-5991-8CC5-019009B80A20}"/>
              </a:ext>
            </a:extLst>
          </p:cNvPr>
          <p:cNvGrpSpPr/>
          <p:nvPr/>
        </p:nvGrpSpPr>
        <p:grpSpPr>
          <a:xfrm>
            <a:off x="103353" y="1747375"/>
            <a:ext cx="2229673" cy="2039755"/>
            <a:chOff x="1906899" y="4442460"/>
            <a:chExt cx="1219200" cy="1135152"/>
          </a:xfrm>
        </p:grpSpPr>
        <p:cxnSp>
          <p:nvCxnSpPr>
            <p:cNvPr id="3" name="Conector recto 2">
              <a:extLst>
                <a:ext uri="{FF2B5EF4-FFF2-40B4-BE49-F238E27FC236}">
                  <a16:creationId xmlns:a16="http://schemas.microsoft.com/office/drawing/2014/main" id="{71A19944-D183-8569-C728-02FB6E9640B7}"/>
                </a:ext>
              </a:extLst>
            </p:cNvPr>
            <p:cNvCxnSpPr>
              <a:cxnSpLocks/>
            </p:cNvCxnSpPr>
            <p:nvPr/>
          </p:nvCxnSpPr>
          <p:spPr>
            <a:xfrm>
              <a:off x="2516499" y="4442460"/>
              <a:ext cx="0" cy="540785"/>
            </a:xfrm>
            <a:prstGeom prst="line">
              <a:avLst/>
            </a:prstGeom>
            <a:ln w="19050">
              <a:solidFill>
                <a:schemeClr val="bg2">
                  <a:lumMod val="75000"/>
                </a:schemeClr>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Diagrama de flujo: preparación 3">
              <a:extLst>
                <a:ext uri="{FF2B5EF4-FFF2-40B4-BE49-F238E27FC236}">
                  <a16:creationId xmlns:a16="http://schemas.microsoft.com/office/drawing/2014/main" id="{E7B5373F-4DF0-6ACB-6AF5-CA84AA4AD22E}"/>
                </a:ext>
              </a:extLst>
            </p:cNvPr>
            <p:cNvSpPr/>
            <p:nvPr/>
          </p:nvSpPr>
          <p:spPr>
            <a:xfrm>
              <a:off x="2046150" y="4922292"/>
              <a:ext cx="929864" cy="655320"/>
            </a:xfrm>
            <a:prstGeom prst="flowChartPreparation">
              <a:avLst/>
            </a:prstGeom>
            <a:solidFill>
              <a:schemeClr val="bg2">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B0FA311F-B1A9-3DD5-4F02-4A7A5125E4B9}"/>
                </a:ext>
              </a:extLst>
            </p:cNvPr>
            <p:cNvSpPr txBox="1"/>
            <p:nvPr/>
          </p:nvSpPr>
          <p:spPr>
            <a:xfrm>
              <a:off x="1906899" y="4957565"/>
              <a:ext cx="1219200" cy="599487"/>
            </a:xfrm>
            <a:prstGeom prst="rect">
              <a:avLst/>
            </a:prstGeom>
            <a:noFill/>
          </p:spPr>
          <p:txBody>
            <a:bodyPr wrap="square" rtlCol="0">
              <a:spAutoFit/>
            </a:bodyPr>
            <a:lstStyle/>
            <a:p>
              <a:pPr algn="ctr"/>
              <a:r>
                <a:rPr lang="es-CO" sz="1600" dirty="0"/>
                <a:t>Dirección de Competitividad </a:t>
              </a:r>
            </a:p>
            <a:p>
              <a:pPr algn="ctr"/>
              <a:r>
                <a:rPr lang="es-CO" sz="1600" dirty="0"/>
                <a:t>Bogotá</a:t>
              </a:r>
            </a:p>
            <a:p>
              <a:pPr algn="ctr"/>
              <a:r>
                <a:rPr lang="es-CO" sz="1600" dirty="0"/>
                <a:t> Región</a:t>
              </a:r>
            </a:p>
          </p:txBody>
        </p:sp>
      </p:grpSp>
      <p:sp>
        <p:nvSpPr>
          <p:cNvPr id="9" name="CuadroTexto 8">
            <a:extLst>
              <a:ext uri="{FF2B5EF4-FFF2-40B4-BE49-F238E27FC236}">
                <a16:creationId xmlns:a16="http://schemas.microsoft.com/office/drawing/2014/main" id="{72E4D83F-D843-CC39-46D8-4A4BB98BBCDE}"/>
              </a:ext>
            </a:extLst>
          </p:cNvPr>
          <p:cNvSpPr txBox="1"/>
          <p:nvPr/>
        </p:nvSpPr>
        <p:spPr>
          <a:xfrm>
            <a:off x="5275336" y="1229947"/>
            <a:ext cx="6439643" cy="424731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buNone/>
            </a:pPr>
            <a:r>
              <a:rPr lang="es-CO" dirty="0">
                <a:effectLst/>
              </a:rPr>
              <a:t>La finalidad de esta dependencia es </a:t>
            </a:r>
            <a:r>
              <a:rPr lang="es-CO" dirty="0">
                <a:effectLst>
                  <a:outerShdw blurRad="38100" dist="38100" dir="2700000" algn="tl">
                    <a:srgbClr val="000000">
                      <a:alpha val="43137"/>
                    </a:srgbClr>
                  </a:outerShdw>
                </a:effectLst>
              </a:rPr>
              <a:t>proporcionar </a:t>
            </a:r>
            <a:r>
              <a:rPr lang="es-CO" u="sng" dirty="0">
                <a:effectLst>
                  <a:outerShdw blurRad="38100" dist="38100" dir="2700000" algn="tl">
                    <a:srgbClr val="000000">
                      <a:alpha val="43137"/>
                    </a:srgbClr>
                  </a:outerShdw>
                </a:effectLst>
              </a:rPr>
              <a:t>asesoramiento</a:t>
            </a:r>
            <a:r>
              <a:rPr lang="es-CO" dirty="0">
                <a:effectLst>
                  <a:outerShdw blurRad="38100" dist="38100" dir="2700000" algn="tl">
                    <a:srgbClr val="000000">
                      <a:alpha val="43137"/>
                    </a:srgbClr>
                  </a:outerShdw>
                </a:effectLst>
              </a:rPr>
              <a:t> estratégico al Despacho de la Secretaría de Desarrollo Económico en la formulación e implementación de políticas, planes, programas y proyectos que promuevan el desarrollo económico sostenible de sectores productivos, turísticos e innovadores</a:t>
            </a:r>
            <a:r>
              <a:rPr lang="es-CO" dirty="0">
                <a:effectLst/>
              </a:rPr>
              <a:t>, fomentando la competitividad regional, la atracción de inversiones nacionales y extranjeras, la asociatividad de grupos excluidos, el ordenamiento territorial urbano y la cooperación internacional en ciencia, tecnología e innovación. </a:t>
            </a:r>
            <a:r>
              <a:rPr lang="es-CO" dirty="0">
                <a:solidFill>
                  <a:srgbClr val="C00000"/>
                </a:solidFill>
                <a:effectLst/>
              </a:rPr>
              <a:t>Esto incluye coordinar </a:t>
            </a:r>
            <a:r>
              <a:rPr lang="es-CO" dirty="0">
                <a:effectLst/>
              </a:rPr>
              <a:t>con entidades distritales, nacionales y gremiales para articular iniciativas prioritarias, mantener diálogos institucionales permanentes y realizar seguimiento de estrategias que integren el ecosistema económico de Bogotá, asegurando alineación con el POT y planes de desarrollo para un crecimiento inclusivo y equitativo.</a:t>
            </a:r>
          </a:p>
        </p:txBody>
      </p:sp>
      <p:pic>
        <p:nvPicPr>
          <p:cNvPr id="14" name="Imagen 13" descr="Diagrama&#10;&#10;El contenido generado por IA puede ser incorrecto.">
            <a:extLst>
              <a:ext uri="{FF2B5EF4-FFF2-40B4-BE49-F238E27FC236}">
                <a16:creationId xmlns:a16="http://schemas.microsoft.com/office/drawing/2014/main" id="{AB4A69BD-B9FC-DA88-8E8A-1621A290A2A4}"/>
              </a:ext>
            </a:extLst>
          </p:cNvPr>
          <p:cNvPicPr>
            <a:picLocks noChangeAspect="1"/>
          </p:cNvPicPr>
          <p:nvPr/>
        </p:nvPicPr>
        <p:blipFill>
          <a:blip r:embed="rId2"/>
          <a:stretch>
            <a:fillRect/>
          </a:stretch>
        </p:blipFill>
        <p:spPr>
          <a:xfrm>
            <a:off x="925902" y="3850512"/>
            <a:ext cx="2095792" cy="2600688"/>
          </a:xfrm>
          <a:prstGeom prst="rect">
            <a:avLst/>
          </a:prstGeom>
        </p:spPr>
      </p:pic>
      <p:sp>
        <p:nvSpPr>
          <p:cNvPr id="15" name="Rectángulo 14">
            <a:extLst>
              <a:ext uri="{FF2B5EF4-FFF2-40B4-BE49-F238E27FC236}">
                <a16:creationId xmlns:a16="http://schemas.microsoft.com/office/drawing/2014/main" id="{78C6144D-EFCB-330B-B8BA-1C493A77670E}"/>
              </a:ext>
            </a:extLst>
          </p:cNvPr>
          <p:cNvSpPr/>
          <p:nvPr/>
        </p:nvSpPr>
        <p:spPr>
          <a:xfrm>
            <a:off x="3887773" y="5804869"/>
            <a:ext cx="7718607" cy="369332"/>
          </a:xfrm>
          <a:prstGeom prst="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a:spAutoFit/>
          </a:bodyPr>
          <a:lstStyle/>
          <a:p>
            <a:pPr algn="ctr"/>
            <a:r>
              <a:rPr lang="es-ES" b="0" cap="none" spc="0" dirty="0">
                <a:ln w="0"/>
                <a:solidFill>
                  <a:schemeClr val="tx1"/>
                </a:solidFill>
                <a:effectLst>
                  <a:outerShdw blurRad="38100" dist="19050" dir="2700000" algn="tl" rotWithShape="0">
                    <a:schemeClr val="dk1">
                      <a:alpha val="40000"/>
                    </a:schemeClr>
                  </a:outerShdw>
                </a:effectLst>
              </a:rPr>
              <a:t>Requiere de DOS subdirecciones para </a:t>
            </a:r>
            <a:r>
              <a:rPr lang="es-CO" b="0" cap="none" spc="0" dirty="0">
                <a:ln w="0"/>
                <a:solidFill>
                  <a:schemeClr val="tx1"/>
                </a:solidFill>
                <a:effectLst>
                  <a:outerShdw blurRad="38100" dist="19050" dir="2700000" algn="tl" rotWithShape="0">
                    <a:schemeClr val="dk1">
                      <a:alpha val="40000"/>
                    </a:schemeClr>
                  </a:outerShdw>
                </a:effectLst>
              </a:rPr>
              <a:t>su lograr su Core</a:t>
            </a:r>
            <a:endParaRPr lang="es-ES" b="0" cap="none" spc="0" dirty="0">
              <a:ln w="0"/>
              <a:solidFill>
                <a:schemeClr val="tx1"/>
              </a:solidFill>
              <a:effectLst>
                <a:outerShdw blurRad="38100" dist="19050" dir="2700000" algn="tl" rotWithShape="0">
                  <a:schemeClr val="dk1">
                    <a:alpha val="40000"/>
                  </a:schemeClr>
                </a:outerShdw>
              </a:effectLst>
            </a:endParaRPr>
          </a:p>
        </p:txBody>
      </p:sp>
      <p:pic>
        <p:nvPicPr>
          <p:cNvPr id="2" name="Imagen 1" descr="Texto&#10;&#10;El contenido generado por IA puede ser incorrecto.">
            <a:extLst>
              <a:ext uri="{FF2B5EF4-FFF2-40B4-BE49-F238E27FC236}">
                <a16:creationId xmlns:a16="http://schemas.microsoft.com/office/drawing/2014/main" id="{EB768BA2-50B6-AEBE-A222-5E2EAA98CEFA}"/>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8" name="Imagen 7" descr="Un dibujo con letras&#10;&#10;El contenido generado por IA puede ser incorrecto.">
            <a:extLst>
              <a:ext uri="{FF2B5EF4-FFF2-40B4-BE49-F238E27FC236}">
                <a16:creationId xmlns:a16="http://schemas.microsoft.com/office/drawing/2014/main" id="{25057597-61E6-21D2-B766-935F25A3C8AE}"/>
              </a:ext>
            </a:extLst>
          </p:cNvPr>
          <p:cNvPicPr>
            <a:picLocks noChangeAspect="1"/>
          </p:cNvPicPr>
          <p:nvPr/>
        </p:nvPicPr>
        <p:blipFill>
          <a:blip r:embed="rId4"/>
          <a:stretch>
            <a:fillRect/>
          </a:stretch>
        </p:blipFill>
        <p:spPr>
          <a:xfrm>
            <a:off x="11091922" y="6268479"/>
            <a:ext cx="1028843" cy="519185"/>
          </a:xfrm>
          <a:prstGeom prst="rect">
            <a:avLst/>
          </a:prstGeom>
        </p:spPr>
      </p:pic>
      <p:sp>
        <p:nvSpPr>
          <p:cNvPr id="10" name="Rectángulo: esquinas redondeadas 9">
            <a:extLst>
              <a:ext uri="{FF2B5EF4-FFF2-40B4-BE49-F238E27FC236}">
                <a16:creationId xmlns:a16="http://schemas.microsoft.com/office/drawing/2014/main" id="{2AE6CE70-0B58-BC18-F0C8-D54D17228974}"/>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41455586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6AAC9-C222-85C6-EFFD-8DED7062B186}"/>
            </a:ext>
          </a:extLst>
        </p:cNvPr>
        <p:cNvGrpSpPr/>
        <p:nvPr/>
      </p:nvGrpSpPr>
      <p:grpSpPr>
        <a:xfrm>
          <a:off x="0" y="0"/>
          <a:ext cx="0" cy="0"/>
          <a:chOff x="0" y="0"/>
          <a:chExt cx="0" cy="0"/>
        </a:xfrm>
      </p:grpSpPr>
      <p:grpSp>
        <p:nvGrpSpPr>
          <p:cNvPr id="2" name="Gráfico 9">
            <a:extLst>
              <a:ext uri="{FF2B5EF4-FFF2-40B4-BE49-F238E27FC236}">
                <a16:creationId xmlns:a16="http://schemas.microsoft.com/office/drawing/2014/main" id="{8D22BBC7-8CD9-125F-47BE-1019154E63D7}"/>
              </a:ext>
            </a:extLst>
          </p:cNvPr>
          <p:cNvGrpSpPr>
            <a:grpSpLocks noChangeAspect="1"/>
          </p:cNvGrpSpPr>
          <p:nvPr/>
        </p:nvGrpSpPr>
        <p:grpSpPr>
          <a:xfrm>
            <a:off x="418621" y="1959248"/>
            <a:ext cx="1186961" cy="1209617"/>
            <a:chOff x="8659119" y="2320195"/>
            <a:chExt cx="222790" cy="227042"/>
          </a:xfrm>
          <a:solidFill>
            <a:schemeClr val="tx1">
              <a:lumMod val="75000"/>
              <a:lumOff val="25000"/>
            </a:schemeClr>
          </a:solidFill>
        </p:grpSpPr>
        <p:sp>
          <p:nvSpPr>
            <p:cNvPr id="3" name="Forma libre: forma 2">
              <a:extLst>
                <a:ext uri="{FF2B5EF4-FFF2-40B4-BE49-F238E27FC236}">
                  <a16:creationId xmlns:a16="http://schemas.microsoft.com/office/drawing/2014/main" id="{8B3F215A-1497-1DFA-7C4A-2B797A4948FD}"/>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 name="Forma libre: forma 3">
              <a:extLst>
                <a:ext uri="{FF2B5EF4-FFF2-40B4-BE49-F238E27FC236}">
                  <a16:creationId xmlns:a16="http://schemas.microsoft.com/office/drawing/2014/main" id="{9EF6E819-7F7B-D82F-1F74-5BD27AEACA8D}"/>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 name="Forma libre: forma 4">
              <a:extLst>
                <a:ext uri="{FF2B5EF4-FFF2-40B4-BE49-F238E27FC236}">
                  <a16:creationId xmlns:a16="http://schemas.microsoft.com/office/drawing/2014/main" id="{26020608-E7CF-1D32-344A-07A66B457C05}"/>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37C7A287-9695-4ADF-BA2E-113A7ED51711}"/>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E6DF2F91-41AE-43A4-3DBD-164ED838DE52}"/>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16EC76B0-232B-276F-B8BB-08F695C7A4A2}"/>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0DAABE30-D186-21D8-4DBA-0DB21B3BD161}"/>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E0FDD24C-6EE2-8970-FD44-9454A6F20AC2}"/>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1" name="CuadroTexto 10">
            <a:extLst>
              <a:ext uri="{FF2B5EF4-FFF2-40B4-BE49-F238E27FC236}">
                <a16:creationId xmlns:a16="http://schemas.microsoft.com/office/drawing/2014/main" id="{043DDDEE-A0AC-07D5-A0DC-B9DFC1ABCB3B}"/>
              </a:ext>
            </a:extLst>
          </p:cNvPr>
          <p:cNvSpPr txBox="1"/>
          <p:nvPr/>
        </p:nvSpPr>
        <p:spPr>
          <a:xfrm>
            <a:off x="375923" y="854326"/>
            <a:ext cx="2043938" cy="923330"/>
          </a:xfrm>
          <a:prstGeom prst="rect">
            <a:avLst/>
          </a:prstGeom>
          <a:noFill/>
        </p:spPr>
        <p:txBody>
          <a:bodyPr wrap="square" rtlCol="0">
            <a:spAutoFit/>
          </a:bodyPr>
          <a:lstStyle/>
          <a:p>
            <a:r>
              <a:rPr lang="es-CO" dirty="0"/>
              <a:t>PROCESO</a:t>
            </a:r>
          </a:p>
          <a:p>
            <a:r>
              <a:rPr lang="es-CO" dirty="0"/>
              <a:t>GESTIÓN DE COMPETITIVIDAD</a:t>
            </a:r>
          </a:p>
        </p:txBody>
      </p:sp>
      <p:sp>
        <p:nvSpPr>
          <p:cNvPr id="12" name="Rectángulo 11">
            <a:extLst>
              <a:ext uri="{FF2B5EF4-FFF2-40B4-BE49-F238E27FC236}">
                <a16:creationId xmlns:a16="http://schemas.microsoft.com/office/drawing/2014/main" id="{085FF260-297C-B99E-42B3-29609F1C128D}"/>
              </a:ext>
            </a:extLst>
          </p:cNvPr>
          <p:cNvSpPr/>
          <p:nvPr/>
        </p:nvSpPr>
        <p:spPr>
          <a:xfrm>
            <a:off x="417737" y="3338788"/>
            <a:ext cx="2348047" cy="107721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r>
              <a:rPr lang="es-ES" sz="3200" b="1" cap="none" spc="0" dirty="0">
                <a:ln/>
                <a:solidFill>
                  <a:schemeClr val="accent4"/>
                </a:solidFill>
                <a:effectLst/>
              </a:rPr>
              <a:t>¿ QUÉ </a:t>
            </a:r>
          </a:p>
          <a:p>
            <a:r>
              <a:rPr lang="es-ES" sz="3200" b="1" dirty="0">
                <a:ln/>
                <a:solidFill>
                  <a:schemeClr val="accent4"/>
                </a:solidFill>
              </a:rPr>
              <a:t>PRODUCE?</a:t>
            </a:r>
            <a:endParaRPr lang="es-ES" sz="3200" b="1" cap="none" spc="0" dirty="0">
              <a:ln/>
              <a:solidFill>
                <a:schemeClr val="accent4"/>
              </a:solidFill>
              <a:effectLst/>
            </a:endParaRPr>
          </a:p>
        </p:txBody>
      </p:sp>
      <p:sp>
        <p:nvSpPr>
          <p:cNvPr id="14" name="CuadroTexto 13">
            <a:extLst>
              <a:ext uri="{FF2B5EF4-FFF2-40B4-BE49-F238E27FC236}">
                <a16:creationId xmlns:a16="http://schemas.microsoft.com/office/drawing/2014/main" id="{92E73F6F-A49D-D0B3-5D3E-F3382D10573E}"/>
              </a:ext>
            </a:extLst>
          </p:cNvPr>
          <p:cNvSpPr txBox="1"/>
          <p:nvPr/>
        </p:nvSpPr>
        <p:spPr>
          <a:xfrm>
            <a:off x="3925986" y="56044"/>
            <a:ext cx="4208856" cy="670952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r>
              <a:rPr lang="es-CO" sz="1000" dirty="0">
                <a:solidFill>
                  <a:srgbClr val="FFFF00"/>
                </a:solidFill>
              </a:rPr>
              <a:t>1. Promoción de oferta exportable</a:t>
            </a:r>
          </a:p>
          <a:p>
            <a:r>
              <a:rPr lang="es-CO" sz="1000" dirty="0"/>
              <a:t>Productos:</a:t>
            </a:r>
          </a:p>
          <a:p>
            <a:r>
              <a:rPr lang="es-CO" sz="1000" dirty="0"/>
              <a:t>- Planes de internacionalización</a:t>
            </a:r>
          </a:p>
          <a:p>
            <a:r>
              <a:rPr lang="es-CO" sz="1000" dirty="0"/>
              <a:t>- Actividades comerciales o de promoción internacional</a:t>
            </a:r>
          </a:p>
          <a:p>
            <a:r>
              <a:rPr lang="es-CO" sz="1000" dirty="0"/>
              <a:t>- Convocatorias de empresas</a:t>
            </a:r>
          </a:p>
          <a:p>
            <a:r>
              <a:rPr lang="es-CO" sz="1000" dirty="0"/>
              <a:t>- Adecuación de oferta exportable</a:t>
            </a:r>
          </a:p>
          <a:p>
            <a:r>
              <a:rPr lang="es-CO" sz="1000" dirty="0"/>
              <a:t>- Informes de ejecución del proyecto</a:t>
            </a:r>
          </a:p>
          <a:p>
            <a:r>
              <a:rPr lang="es-CO" sz="1000" dirty="0"/>
              <a:t>- Informes financieros</a:t>
            </a:r>
          </a:p>
          <a:p>
            <a:r>
              <a:rPr lang="es-CO" sz="1000" dirty="0"/>
              <a:t>- Cargue de beneficiarios</a:t>
            </a:r>
          </a:p>
          <a:p>
            <a:r>
              <a:rPr lang="es-CO" sz="1000" dirty="0"/>
              <a:t>- Reporte de avances</a:t>
            </a:r>
          </a:p>
          <a:p>
            <a:r>
              <a:rPr lang="es-CO" sz="1000" dirty="0">
                <a:solidFill>
                  <a:srgbClr val="FFFF00"/>
                </a:solidFill>
              </a:rPr>
              <a:t>2. Promoción de inversión y posicionamiento de ciudad</a:t>
            </a:r>
          </a:p>
          <a:p>
            <a:r>
              <a:rPr lang="es-CO" sz="1000" dirty="0"/>
              <a:t>Productos:</a:t>
            </a:r>
          </a:p>
          <a:p>
            <a:r>
              <a:rPr lang="es-CO" sz="1000" dirty="0"/>
              <a:t>- Estrategia de posicionamiento nacional e internacional</a:t>
            </a:r>
          </a:p>
          <a:p>
            <a:r>
              <a:rPr lang="es-CO" sz="1000" dirty="0"/>
              <a:t>- Ejecución del proyecto de posicionamiento</a:t>
            </a:r>
          </a:p>
          <a:p>
            <a:r>
              <a:rPr lang="es-CO" sz="1000" dirty="0"/>
              <a:t>- Informes de ejecución</a:t>
            </a:r>
          </a:p>
          <a:p>
            <a:r>
              <a:rPr lang="es-CO" sz="1000" dirty="0"/>
              <a:t>- Informes financieros</a:t>
            </a:r>
          </a:p>
          <a:p>
            <a:pPr marL="171450" indent="-171450">
              <a:buFontTx/>
              <a:buChar char="-"/>
            </a:pPr>
            <a:r>
              <a:rPr lang="es-CO" sz="1000" dirty="0"/>
              <a:t>Reporte de avances</a:t>
            </a:r>
          </a:p>
          <a:p>
            <a:r>
              <a:rPr lang="es-CO" sz="1000" dirty="0">
                <a:solidFill>
                  <a:srgbClr val="FFFF00"/>
                </a:solidFill>
              </a:rPr>
              <a:t>3. Estrategias de innovación</a:t>
            </a:r>
          </a:p>
          <a:p>
            <a:pPr marL="171450" indent="-171450">
              <a:buFontTx/>
              <a:buChar char="-"/>
            </a:pPr>
            <a:r>
              <a:rPr lang="es-CO" sz="1000" dirty="0"/>
              <a:t>Productos:</a:t>
            </a:r>
          </a:p>
          <a:p>
            <a:pPr marL="171450" indent="-171450">
              <a:buFontTx/>
              <a:buChar char="-"/>
            </a:pPr>
            <a:r>
              <a:rPr lang="es-CO" sz="1000" dirty="0"/>
              <a:t>- Estrategia de innovación basada en líneas de acción de la SDDE</a:t>
            </a:r>
          </a:p>
          <a:p>
            <a:pPr marL="171450" indent="-171450">
              <a:buFontTx/>
              <a:buChar char="-"/>
            </a:pPr>
            <a:r>
              <a:rPr lang="es-CO" sz="1000" dirty="0"/>
              <a:t>- Proyectos aprobados del SGR</a:t>
            </a:r>
          </a:p>
          <a:p>
            <a:pPr marL="171450" indent="-171450">
              <a:buFontTx/>
              <a:buChar char="-"/>
            </a:pPr>
            <a:r>
              <a:rPr lang="es-CO" sz="1000" dirty="0"/>
              <a:t>- Alianzas estratégicas o procesos de contratación</a:t>
            </a:r>
          </a:p>
          <a:p>
            <a:pPr marL="171450" indent="-171450">
              <a:buFontTx/>
              <a:buChar char="-"/>
            </a:pPr>
            <a:r>
              <a:rPr lang="es-CO" sz="1000" dirty="0"/>
              <a:t>- Ejecución de proyectos de innovación</a:t>
            </a:r>
          </a:p>
          <a:p>
            <a:pPr marL="171450" indent="-171450">
              <a:buFontTx/>
              <a:buChar char="-"/>
            </a:pPr>
            <a:r>
              <a:rPr lang="es-CO" sz="1000" dirty="0"/>
              <a:t>- Informes de ejecución</a:t>
            </a:r>
          </a:p>
          <a:p>
            <a:pPr marL="171450" indent="-171450">
              <a:buFontTx/>
              <a:buChar char="-"/>
            </a:pPr>
            <a:r>
              <a:rPr lang="es-CO" sz="1000" dirty="0"/>
              <a:t>- Cargue de beneficiarios</a:t>
            </a:r>
          </a:p>
          <a:p>
            <a:pPr marL="171450" indent="-171450">
              <a:buFontTx/>
              <a:buChar char="-"/>
            </a:pPr>
            <a:r>
              <a:rPr lang="es-CO" sz="1000" dirty="0"/>
              <a:t>- Informes financieros</a:t>
            </a:r>
          </a:p>
          <a:p>
            <a:pPr marL="171450" indent="-171450">
              <a:buFontTx/>
              <a:buChar char="-"/>
            </a:pPr>
            <a:r>
              <a:rPr lang="es-CO" sz="1000" dirty="0"/>
              <a:t>- Reporte de avances</a:t>
            </a:r>
          </a:p>
          <a:p>
            <a:r>
              <a:rPr lang="es-CO" sz="1000" dirty="0">
                <a:solidFill>
                  <a:srgbClr val="FFFF00"/>
                </a:solidFill>
              </a:rPr>
              <a:t>4. Eventos de posicionamiento internacional</a:t>
            </a:r>
          </a:p>
          <a:p>
            <a:pPr marL="171450" indent="-171450">
              <a:buFontTx/>
              <a:buChar char="-"/>
            </a:pPr>
            <a:r>
              <a:rPr lang="es-CO" sz="1000" dirty="0"/>
              <a:t>Productos:</a:t>
            </a:r>
          </a:p>
          <a:p>
            <a:pPr marL="171450" indent="-171450">
              <a:buFontTx/>
              <a:buChar char="-"/>
            </a:pPr>
            <a:r>
              <a:rPr lang="es-CO" sz="1000" dirty="0"/>
              <a:t>- Bullets de eventos, ponencias, charlas o convocatorias</a:t>
            </a:r>
          </a:p>
          <a:p>
            <a:pPr marL="171450" indent="-171450">
              <a:buFontTx/>
              <a:buChar char="-"/>
            </a:pPr>
            <a:r>
              <a:rPr lang="es-CO" sz="1000" dirty="0"/>
              <a:t>- Piezas publicitarias</a:t>
            </a:r>
          </a:p>
          <a:p>
            <a:pPr marL="171450" indent="-171450">
              <a:buFontTx/>
              <a:buChar char="-"/>
            </a:pPr>
            <a:r>
              <a:rPr lang="es-CO" sz="1000" dirty="0"/>
              <a:t>- Solicitudes a mesa de ayuda</a:t>
            </a:r>
          </a:p>
          <a:p>
            <a:pPr marL="171450" indent="-171450">
              <a:buFontTx/>
              <a:buChar char="-"/>
            </a:pPr>
            <a:r>
              <a:rPr lang="es-CO" sz="1000" dirty="0"/>
              <a:t>- Logística de eventos</a:t>
            </a:r>
          </a:p>
          <a:p>
            <a:pPr marL="171450" indent="-171450">
              <a:buFontTx/>
              <a:buChar char="-"/>
            </a:pPr>
            <a:r>
              <a:rPr lang="es-CO" sz="1000" dirty="0"/>
              <a:t>- Realización o participación en eventos</a:t>
            </a:r>
          </a:p>
          <a:p>
            <a:pPr marL="171450" indent="-171450">
              <a:buFontTx/>
              <a:buChar char="-"/>
            </a:pPr>
            <a:r>
              <a:rPr lang="es-CO" sz="1000" dirty="0"/>
              <a:t>- Informes de eventos</a:t>
            </a:r>
          </a:p>
          <a:p>
            <a:pPr marL="171450" indent="-171450">
              <a:buFontTx/>
              <a:buChar char="-"/>
            </a:pPr>
            <a:r>
              <a:rPr lang="es-CO" sz="1000" dirty="0">
                <a:solidFill>
                  <a:srgbClr val="FFFF00"/>
                </a:solidFill>
              </a:rPr>
              <a:t>5. Acciones para sectores económicos, clústeres y encadenamientos</a:t>
            </a:r>
          </a:p>
          <a:p>
            <a:pPr marL="171450" indent="-171450">
              <a:buFontTx/>
              <a:buChar char="-"/>
            </a:pPr>
            <a:r>
              <a:rPr lang="es-CO" sz="1000" dirty="0"/>
              <a:t>Productos:</a:t>
            </a:r>
          </a:p>
          <a:p>
            <a:pPr marL="171450" indent="-171450">
              <a:buFontTx/>
              <a:buChar char="-"/>
            </a:pPr>
            <a:r>
              <a:rPr lang="es-CO" sz="1000" dirty="0"/>
              <a:t>- Priorización de sectores económicos</a:t>
            </a:r>
          </a:p>
          <a:p>
            <a:pPr marL="171450" indent="-171450">
              <a:buFontTx/>
              <a:buChar char="-"/>
            </a:pPr>
            <a:r>
              <a:rPr lang="es-CO" sz="1000" dirty="0"/>
              <a:t>- Plan de intervención sectorial</a:t>
            </a:r>
          </a:p>
          <a:p>
            <a:pPr marL="171450" indent="-171450">
              <a:buFontTx/>
              <a:buChar char="-"/>
            </a:pPr>
            <a:r>
              <a:rPr lang="es-CO" sz="1000" dirty="0"/>
              <a:t>- Acciones de intervención</a:t>
            </a:r>
          </a:p>
          <a:p>
            <a:pPr marL="171450" indent="-171450">
              <a:buFontTx/>
              <a:buChar char="-"/>
            </a:pPr>
            <a:r>
              <a:rPr lang="es-CO" sz="1000" dirty="0"/>
              <a:t>- Solicitudes de estudios sectoriales</a:t>
            </a:r>
          </a:p>
          <a:p>
            <a:pPr marL="171450" indent="-171450">
              <a:buFontTx/>
              <a:buChar char="-"/>
            </a:pPr>
            <a:r>
              <a:rPr lang="es-CO" sz="1000" dirty="0"/>
              <a:t>- Informes de intervención de clústeres o aglomeraciones</a:t>
            </a:r>
          </a:p>
        </p:txBody>
      </p:sp>
      <p:sp>
        <p:nvSpPr>
          <p:cNvPr id="16" name="CuadroTexto 15">
            <a:extLst>
              <a:ext uri="{FF2B5EF4-FFF2-40B4-BE49-F238E27FC236}">
                <a16:creationId xmlns:a16="http://schemas.microsoft.com/office/drawing/2014/main" id="{C24BF4F8-8E46-5E51-2F19-90634E011B47}"/>
              </a:ext>
            </a:extLst>
          </p:cNvPr>
          <p:cNvSpPr txBox="1"/>
          <p:nvPr/>
        </p:nvSpPr>
        <p:spPr>
          <a:xfrm>
            <a:off x="8339447" y="792084"/>
            <a:ext cx="3433932" cy="6017032"/>
          </a:xfrm>
          <a:prstGeom prst="rect">
            <a:avLst/>
          </a:prstGeom>
          <a:noFill/>
        </p:spPr>
        <p:txBody>
          <a:bodyPr wrap="square">
            <a:spAutoFit/>
          </a:bodyPr>
          <a:lstStyle/>
          <a:p>
            <a:r>
              <a:rPr lang="es-CO" sz="1100" b="1" dirty="0">
                <a:solidFill>
                  <a:srgbClr val="C00000"/>
                </a:solidFill>
              </a:rPr>
              <a:t>Usuarios internos</a:t>
            </a:r>
          </a:p>
          <a:p>
            <a:r>
              <a:rPr lang="es-CO" sz="1100" dirty="0"/>
              <a:t>- Despacho SDDE</a:t>
            </a:r>
          </a:p>
          <a:p>
            <a:r>
              <a:rPr lang="es-CO" sz="1100" dirty="0"/>
              <a:t>- Dirección de Competitividad Bogotá Región</a:t>
            </a:r>
          </a:p>
          <a:p>
            <a:r>
              <a:rPr lang="es-CO" sz="1100" dirty="0"/>
              <a:t>- Subdirección de Innovación y Productividad</a:t>
            </a:r>
          </a:p>
          <a:p>
            <a:r>
              <a:rPr lang="es-CO" sz="1100" dirty="0"/>
              <a:t>- Subdirección de Internacionalización</a:t>
            </a:r>
          </a:p>
          <a:p>
            <a:r>
              <a:rPr lang="es-CO" sz="1100" dirty="0"/>
              <a:t>- Oficina Asesora de Planeación</a:t>
            </a:r>
          </a:p>
          <a:p>
            <a:r>
              <a:rPr lang="es-CO" sz="1100" dirty="0"/>
              <a:t>- Gestión Contractual</a:t>
            </a:r>
          </a:p>
          <a:p>
            <a:r>
              <a:rPr lang="es-CO" sz="1100" dirty="0"/>
              <a:t>- Gestión Financiera</a:t>
            </a:r>
          </a:p>
          <a:p>
            <a:r>
              <a:rPr lang="es-CO" sz="1100" dirty="0"/>
              <a:t>- Gestión de Comunicaciones</a:t>
            </a:r>
          </a:p>
          <a:p>
            <a:r>
              <a:rPr lang="es-CO" sz="1100" dirty="0"/>
              <a:t>- Todas las dependencias misionales</a:t>
            </a:r>
          </a:p>
          <a:p>
            <a:r>
              <a:rPr lang="es-CO" sz="1100" dirty="0"/>
              <a:t>- Comité Institucional de Gestión y Desempeño</a:t>
            </a:r>
          </a:p>
          <a:p>
            <a:r>
              <a:rPr lang="es-CO" sz="1100" dirty="0"/>
              <a:t>- Proceso de Control Interno</a:t>
            </a:r>
          </a:p>
          <a:p>
            <a:endParaRPr lang="es-CO" sz="1100" b="1" dirty="0">
              <a:solidFill>
                <a:srgbClr val="C00000"/>
              </a:solidFill>
            </a:endParaRPr>
          </a:p>
          <a:p>
            <a:r>
              <a:rPr lang="es-CO" sz="1100" b="1" dirty="0">
                <a:solidFill>
                  <a:srgbClr val="C00000"/>
                </a:solidFill>
              </a:rPr>
              <a:t>Usuarios externos</a:t>
            </a:r>
          </a:p>
          <a:p>
            <a:r>
              <a:rPr lang="es-CO" sz="1100" dirty="0"/>
              <a:t>- Academia</a:t>
            </a:r>
          </a:p>
          <a:p>
            <a:r>
              <a:rPr lang="es-CO" sz="1100" dirty="0"/>
              <a:t>- Sector privado</a:t>
            </a:r>
          </a:p>
          <a:p>
            <a:r>
              <a:rPr lang="es-CO" sz="1100" dirty="0"/>
              <a:t>- Sector público</a:t>
            </a:r>
          </a:p>
          <a:p>
            <a:r>
              <a:rPr lang="es-CO" sz="1100" dirty="0"/>
              <a:t>- Gobierno Nacional y Distrital</a:t>
            </a:r>
          </a:p>
          <a:p>
            <a:r>
              <a:rPr lang="es-CO" sz="1100" dirty="0"/>
              <a:t>- </a:t>
            </a:r>
            <a:r>
              <a:rPr lang="es-CO" sz="1100" dirty="0" err="1"/>
              <a:t>Invest</a:t>
            </a:r>
            <a:r>
              <a:rPr lang="es-CO" sz="1100" dirty="0"/>
              <a:t> in Bogotá</a:t>
            </a:r>
          </a:p>
          <a:p>
            <a:r>
              <a:rPr lang="es-CO" sz="1100" dirty="0"/>
              <a:t>- DANE</a:t>
            </a:r>
          </a:p>
          <a:p>
            <a:r>
              <a:rPr lang="es-CO" sz="1100" dirty="0"/>
              <a:t>- </a:t>
            </a:r>
            <a:r>
              <a:rPr lang="es-CO" sz="1100" dirty="0" err="1"/>
              <a:t>Legiscomex</a:t>
            </a:r>
            <a:endParaRPr lang="es-CO" sz="1100" dirty="0"/>
          </a:p>
          <a:p>
            <a:r>
              <a:rPr lang="es-CO" sz="1100" dirty="0"/>
              <a:t>- Cámara de Comercio de Bogotá</a:t>
            </a:r>
          </a:p>
          <a:p>
            <a:r>
              <a:rPr lang="es-CO" sz="1100" dirty="0"/>
              <a:t>- ACOPI</a:t>
            </a:r>
          </a:p>
          <a:p>
            <a:r>
              <a:rPr lang="es-CO" sz="1100" dirty="0"/>
              <a:t>- Banco de la República</a:t>
            </a:r>
          </a:p>
          <a:p>
            <a:r>
              <a:rPr lang="es-CO" sz="1100" dirty="0"/>
              <a:t>- ANDI / Andemos</a:t>
            </a:r>
          </a:p>
          <a:p>
            <a:r>
              <a:rPr lang="es-CO" sz="1100" dirty="0"/>
              <a:t>- ICA</a:t>
            </a:r>
          </a:p>
          <a:p>
            <a:r>
              <a:rPr lang="es-CO" sz="1100" dirty="0"/>
              <a:t>- FAO</a:t>
            </a:r>
          </a:p>
          <a:p>
            <a:r>
              <a:rPr lang="es-CO" sz="1100" dirty="0"/>
              <a:t>- DIAN</a:t>
            </a:r>
          </a:p>
          <a:p>
            <a:r>
              <a:rPr lang="es-CO" sz="1100" dirty="0"/>
              <a:t>- Ministerio TIC</a:t>
            </a:r>
          </a:p>
          <a:p>
            <a:r>
              <a:rPr lang="es-CO" sz="1100" dirty="0"/>
              <a:t>- Beneficiarios de programas</a:t>
            </a:r>
          </a:p>
          <a:p>
            <a:r>
              <a:rPr lang="es-CO" sz="1100" dirty="0"/>
              <a:t>- Empresas exportadoras</a:t>
            </a:r>
          </a:p>
          <a:p>
            <a:r>
              <a:rPr lang="es-CO" sz="1100" dirty="0"/>
              <a:t>- Sectores económicos priorizados</a:t>
            </a:r>
          </a:p>
          <a:p>
            <a:r>
              <a:rPr lang="es-CO" sz="1100" dirty="0"/>
              <a:t>- Gremios</a:t>
            </a:r>
          </a:p>
          <a:p>
            <a:r>
              <a:rPr lang="es-CO" sz="1100" dirty="0"/>
              <a:t>- Ciudadanía</a:t>
            </a:r>
          </a:p>
          <a:p>
            <a:r>
              <a:rPr lang="es-CO" sz="1100" dirty="0"/>
              <a:t>- Entes de control</a:t>
            </a:r>
          </a:p>
        </p:txBody>
      </p:sp>
      <p:grpSp>
        <p:nvGrpSpPr>
          <p:cNvPr id="13" name="Grupo 12">
            <a:extLst>
              <a:ext uri="{FF2B5EF4-FFF2-40B4-BE49-F238E27FC236}">
                <a16:creationId xmlns:a16="http://schemas.microsoft.com/office/drawing/2014/main" id="{B8F764BE-DE44-2838-AB20-6A17049DFF2F}"/>
              </a:ext>
            </a:extLst>
          </p:cNvPr>
          <p:cNvGrpSpPr/>
          <p:nvPr/>
        </p:nvGrpSpPr>
        <p:grpSpPr>
          <a:xfrm>
            <a:off x="222479" y="5190046"/>
            <a:ext cx="3045165" cy="1354145"/>
            <a:chOff x="8850800" y="5236029"/>
            <a:chExt cx="3045165" cy="1354145"/>
          </a:xfrm>
        </p:grpSpPr>
        <p:sp>
          <p:nvSpPr>
            <p:cNvPr id="15" name="Cerrar llave 14">
              <a:extLst>
                <a:ext uri="{FF2B5EF4-FFF2-40B4-BE49-F238E27FC236}">
                  <a16:creationId xmlns:a16="http://schemas.microsoft.com/office/drawing/2014/main" id="{685610E3-6C7A-603B-DAD4-DC5869A143D1}"/>
                </a:ext>
              </a:extLst>
            </p:cNvPr>
            <p:cNvSpPr/>
            <p:nvPr/>
          </p:nvSpPr>
          <p:spPr>
            <a:xfrm rot="5400000">
              <a:off x="10333066" y="3949905"/>
              <a:ext cx="276776" cy="2849023"/>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pic>
          <p:nvPicPr>
            <p:cNvPr id="17" name="Gráfico 16" descr="Advertencia con relleno sólido">
              <a:extLst>
                <a:ext uri="{FF2B5EF4-FFF2-40B4-BE49-F238E27FC236}">
                  <a16:creationId xmlns:a16="http://schemas.microsoft.com/office/drawing/2014/main" id="{34F515C4-93AA-6848-AFE2-A7FB0EC9A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50800" y="5531042"/>
              <a:ext cx="1022998" cy="1022998"/>
            </a:xfrm>
            <a:prstGeom prst="rect">
              <a:avLst/>
            </a:prstGeom>
          </p:spPr>
        </p:pic>
        <p:sp>
          <p:nvSpPr>
            <p:cNvPr id="18" name="CuadroTexto 17">
              <a:extLst>
                <a:ext uri="{FF2B5EF4-FFF2-40B4-BE49-F238E27FC236}">
                  <a16:creationId xmlns:a16="http://schemas.microsoft.com/office/drawing/2014/main" id="{CCA4C763-CE66-E2C8-0B13-0B290B059629}"/>
                </a:ext>
              </a:extLst>
            </p:cNvPr>
            <p:cNvSpPr txBox="1"/>
            <p:nvPr/>
          </p:nvSpPr>
          <p:spPr>
            <a:xfrm>
              <a:off x="9925169" y="5574511"/>
              <a:ext cx="1968195" cy="1015663"/>
            </a:xfrm>
            <a:prstGeom prst="rect">
              <a:avLst/>
            </a:prstGeom>
            <a:noFill/>
          </p:spPr>
          <p:txBody>
            <a:bodyPr wrap="square" rtlCol="0">
              <a:spAutoFit/>
            </a:bodyPr>
            <a:lstStyle/>
            <a:p>
              <a:r>
                <a:rPr lang="es-CO" sz="1000" dirty="0"/>
                <a:t>No se evidencia en los usuarios del proceso, otras Direcciones Técnicas ni sus adscritas lo cual podría demostrar una potencial desarticulación en el mapeo de interlocución misional.  </a:t>
              </a:r>
            </a:p>
          </p:txBody>
        </p:sp>
      </p:grpSp>
      <p:pic>
        <p:nvPicPr>
          <p:cNvPr id="19" name="Imagen 18" descr="Texto&#10;&#10;El contenido generado por IA puede ser incorrecto.">
            <a:extLst>
              <a:ext uri="{FF2B5EF4-FFF2-40B4-BE49-F238E27FC236}">
                <a16:creationId xmlns:a16="http://schemas.microsoft.com/office/drawing/2014/main" id="{AA006496-9B27-5B63-F070-7E3BF9368A44}"/>
              </a:ext>
            </a:extLst>
          </p:cNvPr>
          <p:cNvPicPr>
            <a:picLocks noChangeAspect="1"/>
          </p:cNvPicPr>
          <p:nvPr/>
        </p:nvPicPr>
        <p:blipFill>
          <a:blip r:embed="rId4"/>
          <a:stretch>
            <a:fillRect/>
          </a:stretch>
        </p:blipFill>
        <p:spPr>
          <a:xfrm>
            <a:off x="10326757" y="70336"/>
            <a:ext cx="1794008" cy="588199"/>
          </a:xfrm>
          <a:prstGeom prst="rect">
            <a:avLst/>
          </a:prstGeom>
        </p:spPr>
      </p:pic>
      <p:pic>
        <p:nvPicPr>
          <p:cNvPr id="20" name="Imagen 19" descr="Un dibujo con letras&#10;&#10;El contenido generado por IA puede ser incorrecto.">
            <a:extLst>
              <a:ext uri="{FF2B5EF4-FFF2-40B4-BE49-F238E27FC236}">
                <a16:creationId xmlns:a16="http://schemas.microsoft.com/office/drawing/2014/main" id="{A5DC2262-7E99-4C19-B6AA-0C9ECD4AB653}"/>
              </a:ext>
            </a:extLst>
          </p:cNvPr>
          <p:cNvPicPr>
            <a:picLocks noChangeAspect="1"/>
          </p:cNvPicPr>
          <p:nvPr/>
        </p:nvPicPr>
        <p:blipFill>
          <a:blip r:embed="rId5"/>
          <a:stretch>
            <a:fillRect/>
          </a:stretch>
        </p:blipFill>
        <p:spPr>
          <a:xfrm>
            <a:off x="11091922" y="6268479"/>
            <a:ext cx="1028843" cy="519185"/>
          </a:xfrm>
          <a:prstGeom prst="rect">
            <a:avLst/>
          </a:prstGeom>
        </p:spPr>
      </p:pic>
    </p:spTree>
    <p:extLst>
      <p:ext uri="{BB962C8B-B14F-4D97-AF65-F5344CB8AC3E}">
        <p14:creationId xmlns:p14="http://schemas.microsoft.com/office/powerpoint/2010/main" val="1376611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08B78-F534-4903-DCE5-88AD0879B0A0}"/>
            </a:ext>
          </a:extLst>
        </p:cNvPr>
        <p:cNvGrpSpPr/>
        <p:nvPr/>
      </p:nvGrpSpPr>
      <p:grpSpPr>
        <a:xfrm>
          <a:off x="0" y="0"/>
          <a:ext cx="0" cy="0"/>
          <a:chOff x="0" y="0"/>
          <a:chExt cx="0" cy="0"/>
        </a:xfrm>
      </p:grpSpPr>
      <p:pic>
        <p:nvPicPr>
          <p:cNvPr id="3" name="Imagen 2" descr="Pantalla de un celular con texto e imágenes de una persona&#10;&#10;El contenido generado por IA puede ser incorrecto.">
            <a:extLst>
              <a:ext uri="{FF2B5EF4-FFF2-40B4-BE49-F238E27FC236}">
                <a16:creationId xmlns:a16="http://schemas.microsoft.com/office/drawing/2014/main" id="{31D8152A-D228-1462-C955-07E15ACF44A1}"/>
              </a:ext>
            </a:extLst>
          </p:cNvPr>
          <p:cNvPicPr>
            <a:picLocks noChangeAspect="1"/>
          </p:cNvPicPr>
          <p:nvPr/>
        </p:nvPicPr>
        <p:blipFill>
          <a:blip r:embed="rId2"/>
          <a:stretch>
            <a:fillRect/>
          </a:stretch>
        </p:blipFill>
        <p:spPr>
          <a:xfrm>
            <a:off x="152402" y="1552263"/>
            <a:ext cx="3980305" cy="5189049"/>
          </a:xfrm>
          <a:prstGeom prst="rect">
            <a:avLst/>
          </a:prstGeom>
        </p:spPr>
      </p:pic>
      <p:pic>
        <p:nvPicPr>
          <p:cNvPr id="6" name="Imagen 5" descr="Tabla&#10;&#10;El contenido generado por IA puede ser incorrecto.">
            <a:extLst>
              <a:ext uri="{FF2B5EF4-FFF2-40B4-BE49-F238E27FC236}">
                <a16:creationId xmlns:a16="http://schemas.microsoft.com/office/drawing/2014/main" id="{2D874116-D1BE-2ADD-5768-7F8B3C0924F7}"/>
              </a:ext>
            </a:extLst>
          </p:cNvPr>
          <p:cNvPicPr>
            <a:picLocks noChangeAspect="1"/>
          </p:cNvPicPr>
          <p:nvPr/>
        </p:nvPicPr>
        <p:blipFill>
          <a:blip r:embed="rId3"/>
          <a:stretch>
            <a:fillRect/>
          </a:stretch>
        </p:blipFill>
        <p:spPr>
          <a:xfrm>
            <a:off x="5110103" y="856972"/>
            <a:ext cx="4606134" cy="5840796"/>
          </a:xfrm>
          <a:prstGeom prst="rect">
            <a:avLst/>
          </a:prstGeom>
        </p:spPr>
      </p:pic>
      <p:sp>
        <p:nvSpPr>
          <p:cNvPr id="9" name="Rectángulo 8">
            <a:extLst>
              <a:ext uri="{FF2B5EF4-FFF2-40B4-BE49-F238E27FC236}">
                <a16:creationId xmlns:a16="http://schemas.microsoft.com/office/drawing/2014/main" id="{EE93A739-D2F0-969B-F1D4-D85A6920CA8B}"/>
              </a:ext>
            </a:extLst>
          </p:cNvPr>
          <p:cNvSpPr/>
          <p:nvPr/>
        </p:nvSpPr>
        <p:spPr>
          <a:xfrm>
            <a:off x="5333998" y="3090686"/>
            <a:ext cx="4158343" cy="106533"/>
          </a:xfrm>
          <a:prstGeom prst="rect">
            <a:avLst/>
          </a:prstGeom>
          <a:noFill/>
          <a:ln>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CuadroTexto 3">
            <a:extLst>
              <a:ext uri="{FF2B5EF4-FFF2-40B4-BE49-F238E27FC236}">
                <a16:creationId xmlns:a16="http://schemas.microsoft.com/office/drawing/2014/main" id="{B9F15683-D4C0-7B75-3D4F-BD383EB28E3E}"/>
              </a:ext>
            </a:extLst>
          </p:cNvPr>
          <p:cNvSpPr txBox="1"/>
          <p:nvPr/>
        </p:nvSpPr>
        <p:spPr>
          <a:xfrm>
            <a:off x="10049861" y="2059824"/>
            <a:ext cx="1881754" cy="3108543"/>
          </a:xfrm>
          <a:prstGeom prst="rect">
            <a:avLst/>
          </a:prstGeom>
          <a:noFill/>
        </p:spPr>
        <p:txBody>
          <a:bodyPr wrap="square" rtlCol="0">
            <a:spAutoFit/>
          </a:bodyPr>
          <a:lstStyle/>
          <a:p>
            <a:r>
              <a:rPr lang="es-CO" sz="1400" dirty="0"/>
              <a:t>Cuando una Entidad tiene debilidades sustanciales en su MOP, se debe abordar la Metodología exclusiva para abordar ese tema: </a:t>
            </a:r>
          </a:p>
          <a:p>
            <a:endParaRPr lang="es-CO" sz="1400" dirty="0"/>
          </a:p>
          <a:p>
            <a:endParaRPr lang="es-CO" sz="1400" dirty="0"/>
          </a:p>
          <a:p>
            <a:endParaRPr lang="es-CO" sz="1400" dirty="0"/>
          </a:p>
          <a:p>
            <a:pPr algn="ctr"/>
            <a:r>
              <a:rPr lang="es-CO" sz="1400" b="1" dirty="0">
                <a:effectLst>
                  <a:outerShdw blurRad="38100" dist="38100" dir="2700000" algn="tl">
                    <a:srgbClr val="000000">
                      <a:alpha val="43137"/>
                    </a:srgbClr>
                  </a:outerShdw>
                </a:effectLst>
              </a:rPr>
              <a:t>El Distrito NO la tiene, se debe utilizar la Guía del DAFP: </a:t>
            </a:r>
          </a:p>
        </p:txBody>
      </p:sp>
      <p:sp>
        <p:nvSpPr>
          <p:cNvPr id="5" name="CuadroTexto 4">
            <a:extLst>
              <a:ext uri="{FF2B5EF4-FFF2-40B4-BE49-F238E27FC236}">
                <a16:creationId xmlns:a16="http://schemas.microsoft.com/office/drawing/2014/main" id="{CEE25CCC-EDD3-38F6-C0D7-383E2DD46150}"/>
              </a:ext>
            </a:extLst>
          </p:cNvPr>
          <p:cNvSpPr txBox="1"/>
          <p:nvPr/>
        </p:nvSpPr>
        <p:spPr>
          <a:xfrm>
            <a:off x="2498598" y="204266"/>
            <a:ext cx="6094476" cy="400110"/>
          </a:xfrm>
          <a:prstGeom prst="rect">
            <a:avLst/>
          </a:prstGeom>
          <a:noFill/>
        </p:spPr>
        <p:txBody>
          <a:bodyPr wrap="square">
            <a:spAutoFit/>
          </a:bodyPr>
          <a:lstStyle/>
          <a:p>
            <a:pPr marL="514350" indent="-514350" algn="ctr">
              <a:buFont typeface="+mj-lt"/>
              <a:buAutoNum type="arabicPeriod"/>
            </a:pPr>
            <a:r>
              <a:rPr lang="es-CO" sz="2000" b="1" dirty="0"/>
              <a:t>INTRODUCCIÓN Y MARCO GENERAL</a:t>
            </a:r>
          </a:p>
        </p:txBody>
      </p:sp>
    </p:spTree>
    <p:extLst>
      <p:ext uri="{BB962C8B-B14F-4D97-AF65-F5344CB8AC3E}">
        <p14:creationId xmlns:p14="http://schemas.microsoft.com/office/powerpoint/2010/main" val="22258885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3EA31-3D12-F029-D0CD-345068823A40}"/>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0E33DC1E-3513-E571-D5E9-2DAD855DFEDB}"/>
              </a:ext>
            </a:extLst>
          </p:cNvPr>
          <p:cNvSpPr txBox="1"/>
          <p:nvPr/>
        </p:nvSpPr>
        <p:spPr>
          <a:xfrm>
            <a:off x="383649" y="1125488"/>
            <a:ext cx="5653179" cy="523220"/>
          </a:xfrm>
          <a:prstGeom prst="rect">
            <a:avLst/>
          </a:prstGeom>
          <a:noFill/>
        </p:spPr>
        <p:txBody>
          <a:bodyPr wrap="square" rtlCol="0">
            <a:spAutoFit/>
          </a:bodyPr>
          <a:lstStyle/>
          <a:p>
            <a:r>
              <a:rPr lang="es-CO" sz="2800" dirty="0">
                <a:solidFill>
                  <a:srgbClr val="C00000"/>
                </a:solidFill>
              </a:rPr>
              <a:t>Hallazgo preliminar</a:t>
            </a:r>
          </a:p>
        </p:txBody>
      </p:sp>
      <p:sp>
        <p:nvSpPr>
          <p:cNvPr id="8" name="CuadroTexto 7">
            <a:extLst>
              <a:ext uri="{FF2B5EF4-FFF2-40B4-BE49-F238E27FC236}">
                <a16:creationId xmlns:a16="http://schemas.microsoft.com/office/drawing/2014/main" id="{392599CD-D13B-EA2D-4C0B-F9FB782A4896}"/>
              </a:ext>
            </a:extLst>
          </p:cNvPr>
          <p:cNvSpPr txBox="1"/>
          <p:nvPr/>
        </p:nvSpPr>
        <p:spPr>
          <a:xfrm>
            <a:off x="320535" y="2000215"/>
            <a:ext cx="5812972" cy="954107"/>
          </a:xfrm>
          <a:prstGeom prst="rect">
            <a:avLst/>
          </a:prstGeom>
          <a:noFill/>
        </p:spPr>
        <p:txBody>
          <a:bodyPr wrap="square">
            <a:spAutoFit/>
          </a:bodyPr>
          <a:lstStyle/>
          <a:p>
            <a:r>
              <a:rPr lang="es-CO" sz="2800" b="0" i="0" dirty="0">
                <a:effectLst/>
                <a:latin typeface="Segoe UI" panose="020B0502040204020203" pitchFamily="34" charset="0"/>
              </a:rPr>
              <a:t>Decreto 651 de 2025</a:t>
            </a:r>
          </a:p>
          <a:p>
            <a:r>
              <a:rPr lang="es-CO" sz="2800" dirty="0">
                <a:latin typeface="Segoe UI" panose="020B0502040204020203" pitchFamily="34" charset="0"/>
              </a:rPr>
              <a:t>Compilatorio Decreto 437 de 2016 </a:t>
            </a:r>
            <a:endParaRPr lang="es-CO" sz="2800" dirty="0"/>
          </a:p>
        </p:txBody>
      </p:sp>
      <p:pic>
        <p:nvPicPr>
          <p:cNvPr id="10" name="Imagen 9" descr="Texto&#10;&#10;El contenido generado por IA puede ser incorrecto.">
            <a:extLst>
              <a:ext uri="{FF2B5EF4-FFF2-40B4-BE49-F238E27FC236}">
                <a16:creationId xmlns:a16="http://schemas.microsoft.com/office/drawing/2014/main" id="{6E95ADA1-CF8E-D0EB-73AE-6B56B3D099DE}"/>
              </a:ext>
            </a:extLst>
          </p:cNvPr>
          <p:cNvPicPr>
            <a:picLocks noChangeAspect="1"/>
          </p:cNvPicPr>
          <p:nvPr/>
        </p:nvPicPr>
        <p:blipFill>
          <a:blip r:embed="rId2"/>
          <a:stretch>
            <a:fillRect/>
          </a:stretch>
        </p:blipFill>
        <p:spPr>
          <a:xfrm>
            <a:off x="417215" y="3429001"/>
            <a:ext cx="5619613" cy="1436914"/>
          </a:xfrm>
          <a:prstGeom prst="rect">
            <a:avLst/>
          </a:prstGeom>
          <a:ln>
            <a:solidFill>
              <a:srgbClr val="FF0000"/>
            </a:solidFill>
          </a:ln>
        </p:spPr>
      </p:pic>
      <p:pic>
        <p:nvPicPr>
          <p:cNvPr id="12" name="Imagen 11" descr="Texto&#10;&#10;El contenido generado por IA puede ser incorrecto.">
            <a:extLst>
              <a:ext uri="{FF2B5EF4-FFF2-40B4-BE49-F238E27FC236}">
                <a16:creationId xmlns:a16="http://schemas.microsoft.com/office/drawing/2014/main" id="{861282A8-5818-0D95-3903-A8D0A96BCD2B}"/>
              </a:ext>
            </a:extLst>
          </p:cNvPr>
          <p:cNvPicPr>
            <a:picLocks noChangeAspect="1"/>
          </p:cNvPicPr>
          <p:nvPr/>
        </p:nvPicPr>
        <p:blipFill>
          <a:blip r:embed="rId3"/>
          <a:stretch>
            <a:fillRect/>
          </a:stretch>
        </p:blipFill>
        <p:spPr>
          <a:xfrm>
            <a:off x="6096000" y="5056594"/>
            <a:ext cx="5490303" cy="1308946"/>
          </a:xfrm>
          <a:prstGeom prst="rect">
            <a:avLst/>
          </a:prstGeom>
          <a:ln>
            <a:solidFill>
              <a:srgbClr val="00B050"/>
            </a:solidFill>
          </a:ln>
        </p:spPr>
      </p:pic>
      <p:sp>
        <p:nvSpPr>
          <p:cNvPr id="13" name="Rectangle 1">
            <a:extLst>
              <a:ext uri="{FF2B5EF4-FFF2-40B4-BE49-F238E27FC236}">
                <a16:creationId xmlns:a16="http://schemas.microsoft.com/office/drawing/2014/main" id="{6C1698AF-C9ED-0A32-2806-876902610E98}"/>
              </a:ext>
            </a:extLst>
          </p:cNvPr>
          <p:cNvSpPr>
            <a:spLocks noChangeArrowheads="1"/>
          </p:cNvSpPr>
          <p:nvPr/>
        </p:nvSpPr>
        <p:spPr bwMode="auto">
          <a:xfrm>
            <a:off x="6762678" y="858184"/>
            <a:ext cx="51054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lang="es-CO" altLang="es-CO" sz="1300" b="1" dirty="0">
                <a:latin typeface="Arial" panose="020B0604020202020204" pitchFamily="34" charset="0"/>
              </a:rPr>
              <a:t>E</a:t>
            </a:r>
            <a:r>
              <a:rPr kumimoji="0" lang="es-CO" altLang="es-CO" sz="1300" b="1" i="0" u="none" strike="noStrike" cap="none" normalizeH="0" baseline="0" dirty="0">
                <a:ln>
                  <a:noFill/>
                </a:ln>
                <a:solidFill>
                  <a:schemeClr val="tx1"/>
                </a:solidFill>
                <a:effectLst/>
                <a:latin typeface="Arial" panose="020B0604020202020204" pitchFamily="34" charset="0"/>
              </a:rPr>
              <a:t>xiste una </a:t>
            </a:r>
            <a:r>
              <a:rPr lang="es-CO" altLang="es-CO" sz="1300" b="1" dirty="0">
                <a:latin typeface="Arial" panose="020B0604020202020204" pitchFamily="34" charset="0"/>
              </a:rPr>
              <a:t>POTENCIAL </a:t>
            </a:r>
            <a:r>
              <a:rPr kumimoji="0" lang="es-CO" altLang="es-CO" sz="1300" b="1" i="0" u="none" strike="noStrike" cap="none" normalizeH="0" baseline="0" dirty="0">
                <a:ln>
                  <a:noFill/>
                </a:ln>
                <a:solidFill>
                  <a:schemeClr val="tx1"/>
                </a:solidFill>
                <a:effectLst/>
                <a:latin typeface="Arial" panose="020B0604020202020204" pitchFamily="34" charset="0"/>
              </a:rPr>
              <a:t>duplicidad sustancial de funciones: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CO" altLang="es-CO" sz="1300" b="1"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CO" altLang="es-CO" sz="1300" b="0" i="0" u="none" strike="noStrike" cap="none" normalizeH="0" baseline="0" dirty="0">
                <a:ln>
                  <a:noFill/>
                </a:ln>
                <a:solidFill>
                  <a:schemeClr val="tx1"/>
                </a:solidFill>
                <a:effectLst/>
                <a:latin typeface="Arial" panose="020B0604020202020204" pitchFamily="34" charset="0"/>
              </a:rPr>
              <a:t>Se identifica un</a:t>
            </a:r>
            <a:r>
              <a:rPr kumimoji="0" lang="es-CO" altLang="es-CO" sz="1300" b="0" i="0" u="none" strike="noStrike" cap="none" normalizeH="0" dirty="0">
                <a:ln>
                  <a:noFill/>
                </a:ln>
                <a:solidFill>
                  <a:schemeClr val="tx1"/>
                </a:solidFill>
                <a:effectLst/>
                <a:latin typeface="Arial" panose="020B0604020202020204" pitchFamily="34" charset="0"/>
              </a:rPr>
              <a:t> traslape </a:t>
            </a:r>
            <a:r>
              <a:rPr kumimoji="0" lang="es-CO" altLang="es-CO" sz="1300" b="0" i="0" u="none" strike="noStrike" cap="none" normalizeH="0" baseline="0" dirty="0">
                <a:ln>
                  <a:noFill/>
                </a:ln>
                <a:solidFill>
                  <a:schemeClr val="tx1"/>
                </a:solidFill>
                <a:effectLst/>
                <a:latin typeface="Arial" panose="020B0604020202020204" pitchFamily="34" charset="0"/>
              </a:rPr>
              <a:t>de competencias que vulnera los principios de </a:t>
            </a:r>
            <a:r>
              <a:rPr kumimoji="0" lang="es-CO" altLang="es-CO" sz="1300" b="1" i="0" u="none" strike="noStrike" cap="none" normalizeH="0" baseline="0" dirty="0">
                <a:ln>
                  <a:noFill/>
                </a:ln>
                <a:solidFill>
                  <a:schemeClr val="tx1"/>
                </a:solidFill>
                <a:effectLst/>
                <a:latin typeface="Arial" panose="020B0604020202020204" pitchFamily="34" charset="0"/>
              </a:rPr>
              <a:t>eficiencia y racionalidad</a:t>
            </a:r>
            <a:r>
              <a:rPr kumimoji="0" lang="es-CO" altLang="es-CO" sz="1300" b="0" i="0" u="none" strike="noStrike" cap="none" normalizeH="0" baseline="0" dirty="0">
                <a:ln>
                  <a:noFill/>
                </a:ln>
                <a:solidFill>
                  <a:schemeClr val="tx1"/>
                </a:solidFill>
                <a:effectLst/>
                <a:latin typeface="Arial" panose="020B0604020202020204" pitchFamily="34" charset="0"/>
              </a:rPr>
              <a:t> de la gestión pública indicados en el art 54 de la Ley 489 de 1998, por las siguientes razones técnicas: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CO" altLang="es-CO" sz="13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CO" altLang="es-CO" sz="1300" b="1" i="0" u="none" strike="noStrike" cap="none" normalizeH="0" baseline="0" dirty="0">
                <a:ln>
                  <a:noFill/>
                </a:ln>
                <a:solidFill>
                  <a:schemeClr val="tx1"/>
                </a:solidFill>
                <a:effectLst/>
                <a:latin typeface="Arial" panose="020B0604020202020204" pitchFamily="34" charset="0"/>
              </a:rPr>
              <a:t>Identidad en el Objeto Misional:</a:t>
            </a:r>
            <a:r>
              <a:rPr kumimoji="0" lang="es-CO" altLang="es-CO" sz="1300" b="0" i="0" u="none" strike="noStrike" cap="none" normalizeH="0" baseline="0" dirty="0">
                <a:ln>
                  <a:noFill/>
                </a:ln>
                <a:solidFill>
                  <a:schemeClr val="tx1"/>
                </a:solidFill>
                <a:effectLst/>
                <a:latin typeface="Arial" panose="020B0604020202020204" pitchFamily="34" charset="0"/>
              </a:rPr>
              <a:t> Ambas dependencias tienen como fin último el "desarrollo económico" y la "competitividad" en un marco regional (ciudad-región).CORE</a:t>
            </a:r>
          </a:p>
          <a:p>
            <a:pPr marL="0" marR="0" lvl="0" indent="0" algn="just" defTabSz="914400" rtl="0" eaLnBrk="0" fontAlgn="base" latinLnBrk="0" hangingPunct="0">
              <a:lnSpc>
                <a:spcPct val="100000"/>
              </a:lnSpc>
              <a:spcBef>
                <a:spcPct val="0"/>
              </a:spcBef>
              <a:spcAft>
                <a:spcPct val="0"/>
              </a:spcAft>
              <a:buClrTx/>
              <a:buSzTx/>
              <a:tabLst/>
            </a:pPr>
            <a:endParaRPr kumimoji="0" lang="es-CO" altLang="es-CO" sz="13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CO" altLang="es-CO" sz="1300" b="1" i="0" u="none" strike="noStrike" cap="none" normalizeH="0" baseline="0" dirty="0">
                <a:ln>
                  <a:noFill/>
                </a:ln>
                <a:solidFill>
                  <a:schemeClr val="tx1"/>
                </a:solidFill>
                <a:effectLst/>
                <a:latin typeface="Arial" panose="020B0604020202020204" pitchFamily="34" charset="0"/>
              </a:rPr>
              <a:t>Conflicto de Competencias en la Implementación:</a:t>
            </a:r>
            <a:r>
              <a:rPr kumimoji="0" lang="es-CO" altLang="es-CO" sz="1300" b="0" i="0" u="none" strike="noStrike" cap="none" normalizeH="0" baseline="0" dirty="0">
                <a:ln>
                  <a:noFill/>
                </a:ln>
                <a:solidFill>
                  <a:schemeClr val="tx1"/>
                </a:solidFill>
                <a:effectLst/>
                <a:latin typeface="Arial" panose="020B0604020202020204" pitchFamily="34" charset="0"/>
              </a:rPr>
              <a:t> Mientras la </a:t>
            </a:r>
            <a:r>
              <a:rPr kumimoji="0" lang="es-CO" altLang="es-CO" sz="1300" b="0" i="0" u="none" strike="noStrike" cap="none" normalizeH="0" baseline="0" dirty="0">
                <a:ln>
                  <a:noFill/>
                </a:ln>
                <a:solidFill>
                  <a:srgbClr val="FF0000"/>
                </a:solidFill>
                <a:effectLst/>
                <a:latin typeface="Arial" panose="020B0604020202020204" pitchFamily="34" charset="0"/>
              </a:rPr>
              <a:t>Dirección de Competitividad </a:t>
            </a:r>
            <a:r>
              <a:rPr lang="es-CO" altLang="es-CO" sz="1300" dirty="0">
                <a:latin typeface="Arial" panose="020B0604020202020204" pitchFamily="34" charset="0"/>
              </a:rPr>
              <a:t> interviene directamente en la formulación </a:t>
            </a:r>
            <a:r>
              <a:rPr kumimoji="0" lang="es-CO" altLang="es-CO" sz="1300" b="0" i="0" u="none" strike="noStrike" cap="none" normalizeH="0" baseline="0" dirty="0">
                <a:ln>
                  <a:noFill/>
                </a:ln>
                <a:solidFill>
                  <a:schemeClr val="tx1"/>
                </a:solidFill>
                <a:effectLst/>
                <a:latin typeface="Arial" panose="020B0604020202020204" pitchFamily="34" charset="0"/>
              </a:rPr>
              <a:t>de políticas,</a:t>
            </a:r>
            <a:r>
              <a:rPr lang="es-CO" altLang="es-CO" sz="1300" dirty="0">
                <a:latin typeface="Arial" panose="020B0604020202020204" pitchFamily="34" charset="0"/>
              </a:rPr>
              <a:t> </a:t>
            </a:r>
            <a:r>
              <a:rPr kumimoji="0" lang="es-CO" altLang="es-CO" sz="1300" b="0" i="0" u="none" strike="noStrike" cap="none" normalizeH="0" baseline="0" dirty="0">
                <a:ln>
                  <a:noFill/>
                </a:ln>
                <a:solidFill>
                  <a:schemeClr val="tx1"/>
                </a:solidFill>
                <a:effectLst/>
                <a:latin typeface="Arial" panose="020B0604020202020204" pitchFamily="34" charset="0"/>
              </a:rPr>
              <a:t>planes y programas “ </a:t>
            </a:r>
            <a:r>
              <a:rPr kumimoji="0" lang="es-CO" altLang="es-CO" sz="1300" b="1" i="0" u="none" strike="noStrike" cap="none" normalizeH="0" baseline="0" dirty="0">
                <a:ln>
                  <a:noFill/>
                </a:ln>
                <a:solidFill>
                  <a:schemeClr val="accent5">
                    <a:lumMod val="50000"/>
                  </a:schemeClr>
                </a:solidFill>
                <a:effectLst>
                  <a:outerShdw blurRad="38100" dist="38100" dir="2700000" algn="tl">
                    <a:srgbClr val="000000">
                      <a:alpha val="43137"/>
                    </a:srgbClr>
                  </a:outerShdw>
                </a:effectLst>
                <a:latin typeface="Arial" panose="020B0604020202020204" pitchFamily="34" charset="0"/>
              </a:rPr>
              <a:t>del mismo CORE</a:t>
            </a:r>
            <a:r>
              <a:rPr kumimoji="0" lang="es-CO" altLang="es-CO" sz="1300" b="0" i="0" u="none" strike="noStrike" cap="none" normalizeH="0" baseline="0" dirty="0">
                <a:ln>
                  <a:noFill/>
                </a:ln>
                <a:solidFill>
                  <a:schemeClr val="tx1"/>
                </a:solidFill>
                <a:effectLst/>
                <a:latin typeface="Arial" panose="020B0604020202020204" pitchFamily="34" charset="0"/>
              </a:rPr>
              <a:t>, s</a:t>
            </a:r>
            <a:r>
              <a:rPr lang="es-CO" altLang="es-CO" sz="1300" dirty="0">
                <a:latin typeface="Arial" panose="020B0604020202020204" pitchFamily="34" charset="0"/>
              </a:rPr>
              <a:t>u </a:t>
            </a:r>
            <a:r>
              <a:rPr lang="es-CO" altLang="es-CO" sz="1300" dirty="0">
                <a:solidFill>
                  <a:srgbClr val="00B050"/>
                </a:solidFill>
                <a:latin typeface="Arial" panose="020B0604020202020204" pitchFamily="34" charset="0"/>
              </a:rPr>
              <a:t>Subdirección de innovación </a:t>
            </a:r>
            <a:r>
              <a:rPr kumimoji="0" lang="es-CO" altLang="es-CO" sz="1300" b="0" i="0" u="none" strike="noStrike" cap="none" normalizeH="0" baseline="0" dirty="0">
                <a:ln>
                  <a:noFill/>
                </a:ln>
                <a:solidFill>
                  <a:schemeClr val="tx1"/>
                </a:solidFill>
                <a:effectLst/>
                <a:latin typeface="Arial" panose="020B0604020202020204" pitchFamily="34" charset="0"/>
              </a:rPr>
              <a:t>directamente – también -  “los diseña e implementa". </a:t>
            </a:r>
          </a:p>
          <a:p>
            <a:pPr marL="0" marR="0" lvl="0" indent="0" algn="just" defTabSz="914400" rtl="0" eaLnBrk="0" fontAlgn="base" latinLnBrk="0" hangingPunct="0">
              <a:lnSpc>
                <a:spcPct val="100000"/>
              </a:lnSpc>
              <a:spcBef>
                <a:spcPct val="0"/>
              </a:spcBef>
              <a:spcAft>
                <a:spcPct val="0"/>
              </a:spcAft>
              <a:buClrTx/>
              <a:buSzTx/>
              <a:buFontTx/>
              <a:buChar char="•"/>
              <a:tabLst/>
            </a:pPr>
            <a:endParaRPr lang="es-CO" altLang="es-CO" sz="1300" dirty="0">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tabLst/>
            </a:pPr>
            <a:r>
              <a:rPr kumimoji="0" lang="es-CO" altLang="es-CO" sz="1300" b="0" i="0" u="none" strike="noStrike" cap="none" normalizeH="0" baseline="0" dirty="0">
                <a:ln>
                  <a:noFill/>
                </a:ln>
                <a:solidFill>
                  <a:schemeClr val="tx1"/>
                </a:solidFill>
                <a:effectLst/>
                <a:highlight>
                  <a:srgbClr val="FFFF00"/>
                </a:highlight>
                <a:latin typeface="Arial" panose="020B0604020202020204" pitchFamily="34" charset="0"/>
              </a:rPr>
              <a:t>Al ser los programas la herramienta operativa de los planes y políticas, </a:t>
            </a:r>
            <a:r>
              <a:rPr kumimoji="0" lang="es-CO" altLang="es-CO" sz="1300" b="0" i="0" u="sng" strike="noStrike" cap="none" normalizeH="0" baseline="0" dirty="0">
                <a:ln>
                  <a:noFill/>
                </a:ln>
                <a:solidFill>
                  <a:schemeClr val="tx1"/>
                </a:solidFill>
                <a:effectLst>
                  <a:outerShdw blurRad="38100" dist="38100" dir="2700000" algn="tl">
                    <a:srgbClr val="000000">
                      <a:alpha val="43137"/>
                    </a:srgbClr>
                  </a:outerShdw>
                </a:effectLst>
                <a:highlight>
                  <a:srgbClr val="FFFF00"/>
                </a:highlight>
                <a:latin typeface="Arial" panose="020B0604020202020204" pitchFamily="34" charset="0"/>
              </a:rPr>
              <a:t>ambas unidades terminarían interviniendo en la misma etapa de ejecución</a:t>
            </a:r>
            <a:r>
              <a:rPr kumimoji="0" lang="es-CO" altLang="es-CO" sz="1300" b="0" i="0" u="none" strike="noStrike" cap="none" normalizeH="0" baseline="0" dirty="0">
                <a:ln>
                  <a:noFill/>
                </a:ln>
                <a:solidFill>
                  <a:schemeClr val="tx1"/>
                </a:solidFill>
                <a:effectLst/>
                <a:highlight>
                  <a:srgbClr val="FFFF00"/>
                </a:highlight>
                <a:latin typeface="Arial" panose="020B0604020202020204" pitchFamily="34" charset="0"/>
              </a:rPr>
              <a:t>.</a:t>
            </a:r>
          </a:p>
        </p:txBody>
      </p:sp>
      <p:cxnSp>
        <p:nvCxnSpPr>
          <p:cNvPr id="15" name="Conector: angular 14">
            <a:extLst>
              <a:ext uri="{FF2B5EF4-FFF2-40B4-BE49-F238E27FC236}">
                <a16:creationId xmlns:a16="http://schemas.microsoft.com/office/drawing/2014/main" id="{2AD2CA01-883C-0AD1-032E-0ED19DEFF83D}"/>
              </a:ext>
            </a:extLst>
          </p:cNvPr>
          <p:cNvCxnSpPr>
            <a:cxnSpLocks/>
          </p:cNvCxnSpPr>
          <p:nvPr/>
        </p:nvCxnSpPr>
        <p:spPr>
          <a:xfrm>
            <a:off x="957943" y="5045709"/>
            <a:ext cx="5138057" cy="845152"/>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pic>
        <p:nvPicPr>
          <p:cNvPr id="2" name="Imagen 1" descr="Texto&#10;&#10;El contenido generado por IA puede ser incorrecto.">
            <a:extLst>
              <a:ext uri="{FF2B5EF4-FFF2-40B4-BE49-F238E27FC236}">
                <a16:creationId xmlns:a16="http://schemas.microsoft.com/office/drawing/2014/main" id="{85652F37-B7D6-F694-A256-31CBB3033A9F}"/>
              </a:ext>
            </a:extLst>
          </p:cNvPr>
          <p:cNvPicPr>
            <a:picLocks noChangeAspect="1"/>
          </p:cNvPicPr>
          <p:nvPr/>
        </p:nvPicPr>
        <p:blipFill>
          <a:blip r:embed="rId4"/>
          <a:stretch>
            <a:fillRect/>
          </a:stretch>
        </p:blipFill>
        <p:spPr>
          <a:xfrm>
            <a:off x="10326757" y="70336"/>
            <a:ext cx="1794008" cy="588199"/>
          </a:xfrm>
          <a:prstGeom prst="rect">
            <a:avLst/>
          </a:prstGeom>
        </p:spPr>
      </p:pic>
      <p:pic>
        <p:nvPicPr>
          <p:cNvPr id="3" name="Imagen 2" descr="Un dibujo con letras&#10;&#10;El contenido generado por IA puede ser incorrecto.">
            <a:extLst>
              <a:ext uri="{FF2B5EF4-FFF2-40B4-BE49-F238E27FC236}">
                <a16:creationId xmlns:a16="http://schemas.microsoft.com/office/drawing/2014/main" id="{4C6A577A-4123-FC54-3197-630EBE4243CC}"/>
              </a:ext>
            </a:extLst>
          </p:cNvPr>
          <p:cNvPicPr>
            <a:picLocks noChangeAspect="1"/>
          </p:cNvPicPr>
          <p:nvPr/>
        </p:nvPicPr>
        <p:blipFill>
          <a:blip r:embed="rId5"/>
          <a:stretch>
            <a:fillRect/>
          </a:stretch>
        </p:blipFill>
        <p:spPr>
          <a:xfrm>
            <a:off x="11091922" y="6268479"/>
            <a:ext cx="1028843" cy="519185"/>
          </a:xfrm>
          <a:prstGeom prst="rect">
            <a:avLst/>
          </a:prstGeom>
        </p:spPr>
      </p:pic>
      <p:sp>
        <p:nvSpPr>
          <p:cNvPr id="5" name="Rectángulo: esquinas redondeadas 4">
            <a:extLst>
              <a:ext uri="{FF2B5EF4-FFF2-40B4-BE49-F238E27FC236}">
                <a16:creationId xmlns:a16="http://schemas.microsoft.com/office/drawing/2014/main" id="{4BBF36A0-5F45-C03A-EC83-BC6CA099E195}"/>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16093605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82394-A659-5D50-740A-34389F8BEDEE}"/>
            </a:ext>
          </a:extLst>
        </p:cNvPr>
        <p:cNvGrpSpPr/>
        <p:nvPr/>
      </p:nvGrpSpPr>
      <p:grpSpPr>
        <a:xfrm>
          <a:off x="0" y="0"/>
          <a:ext cx="0" cy="0"/>
          <a:chOff x="0" y="0"/>
          <a:chExt cx="0" cy="0"/>
        </a:xfrm>
      </p:grpSpPr>
      <p:grpSp>
        <p:nvGrpSpPr>
          <p:cNvPr id="6" name="Grupo 5">
            <a:extLst>
              <a:ext uri="{FF2B5EF4-FFF2-40B4-BE49-F238E27FC236}">
                <a16:creationId xmlns:a16="http://schemas.microsoft.com/office/drawing/2014/main" id="{09513793-49FB-3AB4-DFF3-862FD98B743D}"/>
              </a:ext>
            </a:extLst>
          </p:cNvPr>
          <p:cNvGrpSpPr/>
          <p:nvPr/>
        </p:nvGrpSpPr>
        <p:grpSpPr>
          <a:xfrm>
            <a:off x="0" y="1325879"/>
            <a:ext cx="2515909" cy="1667263"/>
            <a:chOff x="3736635" y="4785955"/>
            <a:chExt cx="1219200" cy="754443"/>
          </a:xfrm>
        </p:grpSpPr>
        <p:cxnSp>
          <p:nvCxnSpPr>
            <p:cNvPr id="2" name="Conector recto 1">
              <a:extLst>
                <a:ext uri="{FF2B5EF4-FFF2-40B4-BE49-F238E27FC236}">
                  <a16:creationId xmlns:a16="http://schemas.microsoft.com/office/drawing/2014/main" id="{EDEBA992-DB00-B69F-E703-4BA7A52B748E}"/>
                </a:ext>
              </a:extLst>
            </p:cNvPr>
            <p:cNvCxnSpPr>
              <a:cxnSpLocks/>
            </p:cNvCxnSpPr>
            <p:nvPr/>
          </p:nvCxnSpPr>
          <p:spPr>
            <a:xfrm flipH="1">
              <a:off x="4335774" y="4785955"/>
              <a:ext cx="6564" cy="206815"/>
            </a:xfrm>
            <a:prstGeom prst="line">
              <a:avLst/>
            </a:prstGeom>
            <a:ln w="19050">
              <a:solidFill>
                <a:schemeClr val="bg2">
                  <a:lumMod val="75000"/>
                </a:schemeClr>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Diagrama de flujo: preparación 3">
              <a:extLst>
                <a:ext uri="{FF2B5EF4-FFF2-40B4-BE49-F238E27FC236}">
                  <a16:creationId xmlns:a16="http://schemas.microsoft.com/office/drawing/2014/main" id="{74F18ADB-C134-7700-9AE2-0A9C3DCC5C4D}"/>
                </a:ext>
              </a:extLst>
            </p:cNvPr>
            <p:cNvSpPr/>
            <p:nvPr/>
          </p:nvSpPr>
          <p:spPr>
            <a:xfrm>
              <a:off x="3877406" y="4885078"/>
              <a:ext cx="929864" cy="655320"/>
            </a:xfrm>
            <a:prstGeom prst="flowChartPreparation">
              <a:avLst/>
            </a:prstGeom>
            <a:solidFill>
              <a:schemeClr val="bg2">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7786607B-5BE8-76EC-5CFD-B490656BC79C}"/>
                </a:ext>
              </a:extLst>
            </p:cNvPr>
            <p:cNvSpPr txBox="1"/>
            <p:nvPr/>
          </p:nvSpPr>
          <p:spPr>
            <a:xfrm>
              <a:off x="3736635" y="4922292"/>
              <a:ext cx="1219200" cy="598861"/>
            </a:xfrm>
            <a:prstGeom prst="rect">
              <a:avLst/>
            </a:prstGeom>
            <a:noFill/>
          </p:spPr>
          <p:txBody>
            <a:bodyPr wrap="square" rtlCol="0">
              <a:spAutoFit/>
            </a:bodyPr>
            <a:lstStyle/>
            <a:p>
              <a:pPr algn="ctr"/>
              <a:r>
                <a:rPr lang="es-CO" sz="2000" dirty="0"/>
                <a:t>Dirección de Desarrollo </a:t>
              </a:r>
            </a:p>
            <a:p>
              <a:pPr algn="ctr"/>
              <a:r>
                <a:rPr lang="es-CO" sz="2000" dirty="0"/>
                <a:t>Empresarial y </a:t>
              </a:r>
            </a:p>
            <a:p>
              <a:pPr algn="ctr"/>
              <a:r>
                <a:rPr lang="es-CO" sz="2000" dirty="0"/>
                <a:t>Empleo</a:t>
              </a:r>
            </a:p>
          </p:txBody>
        </p:sp>
      </p:grpSp>
      <p:cxnSp>
        <p:nvCxnSpPr>
          <p:cNvPr id="7" name="Conector recto 6">
            <a:extLst>
              <a:ext uri="{FF2B5EF4-FFF2-40B4-BE49-F238E27FC236}">
                <a16:creationId xmlns:a16="http://schemas.microsoft.com/office/drawing/2014/main" id="{18506058-9667-857D-EC1C-FE062B930CCA}"/>
              </a:ext>
            </a:extLst>
          </p:cNvPr>
          <p:cNvCxnSpPr>
            <a:cxnSpLocks/>
          </p:cNvCxnSpPr>
          <p:nvPr/>
        </p:nvCxnSpPr>
        <p:spPr>
          <a:xfrm flipH="1">
            <a:off x="1236367" y="1325879"/>
            <a:ext cx="2633090" cy="0"/>
          </a:xfrm>
          <a:prstGeom prst="line">
            <a:avLst/>
          </a:prstGeom>
          <a:ln w="19050">
            <a:solidFill>
              <a:schemeClr val="bg2">
                <a:lumMod val="75000"/>
              </a:schemeClr>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2" name="Imagen 11" descr="Imagen que contiene Diagrama&#10;&#10;El contenido generado por IA puede ser incorrecto.">
            <a:extLst>
              <a:ext uri="{FF2B5EF4-FFF2-40B4-BE49-F238E27FC236}">
                <a16:creationId xmlns:a16="http://schemas.microsoft.com/office/drawing/2014/main" id="{E07ED330-33A5-DD0F-2F06-BD530BE60D4F}"/>
              </a:ext>
            </a:extLst>
          </p:cNvPr>
          <p:cNvPicPr>
            <a:picLocks noChangeAspect="1"/>
          </p:cNvPicPr>
          <p:nvPr/>
        </p:nvPicPr>
        <p:blipFill>
          <a:blip r:embed="rId2"/>
          <a:stretch>
            <a:fillRect/>
          </a:stretch>
        </p:blipFill>
        <p:spPr>
          <a:xfrm>
            <a:off x="290491" y="3032853"/>
            <a:ext cx="1581445" cy="3648421"/>
          </a:xfrm>
          <a:prstGeom prst="rect">
            <a:avLst/>
          </a:prstGeom>
        </p:spPr>
      </p:pic>
      <p:sp>
        <p:nvSpPr>
          <p:cNvPr id="13" name="Rectángulo 12">
            <a:extLst>
              <a:ext uri="{FF2B5EF4-FFF2-40B4-BE49-F238E27FC236}">
                <a16:creationId xmlns:a16="http://schemas.microsoft.com/office/drawing/2014/main" id="{85DAB692-A4EC-C139-C2EF-63C95004B607}"/>
              </a:ext>
            </a:extLst>
          </p:cNvPr>
          <p:cNvSpPr/>
          <p:nvPr/>
        </p:nvSpPr>
        <p:spPr>
          <a:xfrm>
            <a:off x="3869457" y="5279046"/>
            <a:ext cx="7718607" cy="369332"/>
          </a:xfrm>
          <a:prstGeom prst="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a:spAutoFit/>
          </a:bodyPr>
          <a:lstStyle/>
          <a:p>
            <a:pPr algn="ctr"/>
            <a:r>
              <a:rPr lang="es-ES" b="0" cap="none" spc="0" dirty="0">
                <a:ln w="0"/>
                <a:solidFill>
                  <a:schemeClr val="tx1"/>
                </a:solidFill>
                <a:effectLst>
                  <a:outerShdw blurRad="38100" dist="19050" dir="2700000" algn="tl" rotWithShape="0">
                    <a:schemeClr val="dk1">
                      <a:alpha val="40000"/>
                    </a:schemeClr>
                  </a:outerShdw>
                </a:effectLst>
              </a:rPr>
              <a:t>Requiere de TRES subdirecciones para</a:t>
            </a:r>
            <a:r>
              <a:rPr lang="es-CO" b="0" cap="none" spc="0" dirty="0">
                <a:ln w="0"/>
                <a:solidFill>
                  <a:schemeClr val="tx1"/>
                </a:solidFill>
                <a:effectLst>
                  <a:outerShdw blurRad="38100" dist="19050" dir="2700000" algn="tl" rotWithShape="0">
                    <a:schemeClr val="dk1">
                      <a:alpha val="40000"/>
                    </a:schemeClr>
                  </a:outerShdw>
                </a:effectLst>
              </a:rPr>
              <a:t> lograr su Core</a:t>
            </a:r>
            <a:endParaRPr lang="es-ES" b="0" cap="none" spc="0" dirty="0">
              <a:ln w="0"/>
              <a:solidFill>
                <a:schemeClr val="tx1"/>
              </a:solidFill>
              <a:effectLst>
                <a:outerShdw blurRad="38100" dist="19050" dir="2700000" algn="tl" rotWithShape="0">
                  <a:schemeClr val="dk1">
                    <a:alpha val="40000"/>
                  </a:schemeClr>
                </a:outerShdw>
              </a:effectLst>
            </a:endParaRPr>
          </a:p>
        </p:txBody>
      </p:sp>
      <p:sp>
        <p:nvSpPr>
          <p:cNvPr id="15" name="CuadroTexto 14">
            <a:extLst>
              <a:ext uri="{FF2B5EF4-FFF2-40B4-BE49-F238E27FC236}">
                <a16:creationId xmlns:a16="http://schemas.microsoft.com/office/drawing/2014/main" id="{095CC3EB-B484-21B9-45F8-AE8587212CCF}"/>
              </a:ext>
            </a:extLst>
          </p:cNvPr>
          <p:cNvSpPr txBox="1"/>
          <p:nvPr/>
        </p:nvSpPr>
        <p:spPr>
          <a:xfrm>
            <a:off x="3869457" y="1084325"/>
            <a:ext cx="7801916" cy="34163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buNone/>
            </a:pPr>
            <a:r>
              <a:rPr lang="es-CO" dirty="0">
                <a:effectLst/>
              </a:rPr>
              <a:t>La finalidad de esta dependencia es asesorar al Despacho de la Secretaría de Desarrollo Económico en la </a:t>
            </a:r>
            <a:r>
              <a:rPr lang="es-CO" dirty="0">
                <a:effectLst>
                  <a:outerShdw blurRad="38100" dist="38100" dir="2700000" algn="tl">
                    <a:srgbClr val="000000">
                      <a:alpha val="43137"/>
                    </a:srgbClr>
                  </a:outerShdw>
                </a:effectLst>
              </a:rPr>
              <a:t>formulación e implementación de políticas, planes, programas y proyectos que impulsen el </a:t>
            </a:r>
            <a:r>
              <a:rPr lang="es-CO" dirty="0">
                <a:solidFill>
                  <a:srgbClr val="C00000"/>
                </a:solidFill>
                <a:effectLst>
                  <a:outerShdw blurRad="38100" dist="38100" dir="2700000" algn="tl">
                    <a:srgbClr val="000000">
                      <a:alpha val="43137"/>
                    </a:srgbClr>
                  </a:outerShdw>
                </a:effectLst>
              </a:rPr>
              <a:t>desarrollo empresarial sostenible </a:t>
            </a:r>
            <a:r>
              <a:rPr lang="es-CO" dirty="0">
                <a:effectLst>
                  <a:outerShdw blurRad="38100" dist="38100" dir="2700000" algn="tl">
                    <a:srgbClr val="000000">
                      <a:alpha val="43137"/>
                    </a:srgbClr>
                  </a:outerShdw>
                </a:effectLst>
              </a:rPr>
              <a:t>y optimicen la </a:t>
            </a:r>
            <a:r>
              <a:rPr lang="es-CO" dirty="0">
                <a:solidFill>
                  <a:srgbClr val="00B050"/>
                </a:solidFill>
                <a:effectLst>
                  <a:outerShdw blurRad="38100" dist="38100" dir="2700000" algn="tl">
                    <a:srgbClr val="000000">
                      <a:alpha val="43137"/>
                    </a:srgbClr>
                  </a:outerShdw>
                </a:effectLst>
              </a:rPr>
              <a:t>intermediación laboral en Bogotá</a:t>
            </a:r>
            <a:r>
              <a:rPr lang="es-CO" dirty="0">
                <a:effectLst/>
              </a:rPr>
              <a:t>, liderando la consolidación del ecosistema de emprendimiento, el fortalecimiento de empresas, la formalización, la competencia de mercados, el acceso al financiamiento y la inclusión financiera, mientras se optimiza el mercado laboral para elevar la productividad, reducir brechas y mejorar la calidad de vida. Esto incluye coordinar con entidades públicas y privadas a nivel nacional, departamental, distrital y local, mantener relaciones permanentes con el sector empresarial y gremios, y realizar seguimiento continuo de estrategias para garantizar su impacto inclusivo y equitativo.</a:t>
            </a:r>
          </a:p>
        </p:txBody>
      </p:sp>
      <p:pic>
        <p:nvPicPr>
          <p:cNvPr id="10" name="Imagen 9" descr="Texto&#10;&#10;El contenido generado por IA puede ser incorrecto.">
            <a:extLst>
              <a:ext uri="{FF2B5EF4-FFF2-40B4-BE49-F238E27FC236}">
                <a16:creationId xmlns:a16="http://schemas.microsoft.com/office/drawing/2014/main" id="{141528D3-465F-E9AD-9D3F-1796AF9A106E}"/>
              </a:ext>
            </a:extLst>
          </p:cNvPr>
          <p:cNvPicPr>
            <a:picLocks noChangeAspect="1"/>
          </p:cNvPicPr>
          <p:nvPr/>
        </p:nvPicPr>
        <p:blipFill>
          <a:blip r:embed="rId3"/>
          <a:stretch>
            <a:fillRect/>
          </a:stretch>
        </p:blipFill>
        <p:spPr>
          <a:xfrm>
            <a:off x="10326757" y="70336"/>
            <a:ext cx="1794008" cy="588199"/>
          </a:xfrm>
          <a:prstGeom prst="rect">
            <a:avLst/>
          </a:prstGeom>
        </p:spPr>
      </p:pic>
      <p:sp>
        <p:nvSpPr>
          <p:cNvPr id="11" name="Rectángulo: esquinas redondeadas 10">
            <a:extLst>
              <a:ext uri="{FF2B5EF4-FFF2-40B4-BE49-F238E27FC236}">
                <a16:creationId xmlns:a16="http://schemas.microsoft.com/office/drawing/2014/main" id="{2C8710AD-9DBD-4D00-3F37-6CA3C2E1A3D1}"/>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9289946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5D7A9-02DC-BFDE-F378-5372E04C0A4D}"/>
            </a:ext>
          </a:extLst>
        </p:cNvPr>
        <p:cNvGrpSpPr/>
        <p:nvPr/>
      </p:nvGrpSpPr>
      <p:grpSpPr>
        <a:xfrm>
          <a:off x="0" y="0"/>
          <a:ext cx="0" cy="0"/>
          <a:chOff x="0" y="0"/>
          <a:chExt cx="0" cy="0"/>
        </a:xfrm>
      </p:grpSpPr>
      <p:grpSp>
        <p:nvGrpSpPr>
          <p:cNvPr id="2" name="Gráfico 9">
            <a:extLst>
              <a:ext uri="{FF2B5EF4-FFF2-40B4-BE49-F238E27FC236}">
                <a16:creationId xmlns:a16="http://schemas.microsoft.com/office/drawing/2014/main" id="{BDA1D83B-7D35-9C04-189A-1C112A934FB5}"/>
              </a:ext>
            </a:extLst>
          </p:cNvPr>
          <p:cNvGrpSpPr>
            <a:grpSpLocks noChangeAspect="1"/>
          </p:cNvGrpSpPr>
          <p:nvPr/>
        </p:nvGrpSpPr>
        <p:grpSpPr>
          <a:xfrm>
            <a:off x="2278043" y="1706188"/>
            <a:ext cx="1186961" cy="1209617"/>
            <a:chOff x="8659119" y="2320195"/>
            <a:chExt cx="222790" cy="227042"/>
          </a:xfrm>
          <a:solidFill>
            <a:schemeClr val="tx1">
              <a:lumMod val="75000"/>
              <a:lumOff val="25000"/>
            </a:schemeClr>
          </a:solidFill>
        </p:grpSpPr>
        <p:sp>
          <p:nvSpPr>
            <p:cNvPr id="3" name="Forma libre: forma 2">
              <a:extLst>
                <a:ext uri="{FF2B5EF4-FFF2-40B4-BE49-F238E27FC236}">
                  <a16:creationId xmlns:a16="http://schemas.microsoft.com/office/drawing/2014/main" id="{BCC52BA1-9637-FC35-7F6B-01C15CBDCA46}"/>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 name="Forma libre: forma 3">
              <a:extLst>
                <a:ext uri="{FF2B5EF4-FFF2-40B4-BE49-F238E27FC236}">
                  <a16:creationId xmlns:a16="http://schemas.microsoft.com/office/drawing/2014/main" id="{CB024A5A-9A0B-4B49-AD56-9E2A431DB64A}"/>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 name="Forma libre: forma 4">
              <a:extLst>
                <a:ext uri="{FF2B5EF4-FFF2-40B4-BE49-F238E27FC236}">
                  <a16:creationId xmlns:a16="http://schemas.microsoft.com/office/drawing/2014/main" id="{EEE9F7C1-9F18-F0FC-A900-840BBD0CE49C}"/>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0991EDDA-93A2-0467-7A79-E2AEB56442C7}"/>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5D5AADED-BF9B-225D-1095-3FBAB81CE09C}"/>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B1222984-8864-FAB9-0E70-FF2237BA9580}"/>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1418E0E7-A28F-3E2E-8BA0-C833C6F0005B}"/>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911D4782-9544-C87A-1825-4EF55469390C}"/>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1" name="CuadroTexto 10">
            <a:extLst>
              <a:ext uri="{FF2B5EF4-FFF2-40B4-BE49-F238E27FC236}">
                <a16:creationId xmlns:a16="http://schemas.microsoft.com/office/drawing/2014/main" id="{18083446-C05B-27BC-38D6-2A48B822FCF3}"/>
              </a:ext>
            </a:extLst>
          </p:cNvPr>
          <p:cNvSpPr txBox="1"/>
          <p:nvPr/>
        </p:nvSpPr>
        <p:spPr>
          <a:xfrm>
            <a:off x="320743" y="390020"/>
            <a:ext cx="2043938" cy="1200329"/>
          </a:xfrm>
          <a:prstGeom prst="rect">
            <a:avLst/>
          </a:prstGeom>
          <a:noFill/>
        </p:spPr>
        <p:txBody>
          <a:bodyPr wrap="square" rtlCol="0">
            <a:spAutoFit/>
          </a:bodyPr>
          <a:lstStyle/>
          <a:p>
            <a:r>
              <a:rPr lang="es-CO" dirty="0"/>
              <a:t>1. PROCESO</a:t>
            </a:r>
          </a:p>
          <a:p>
            <a:r>
              <a:rPr lang="es-CO" dirty="0"/>
              <a:t>GESTIÓN DE EMPLEO</a:t>
            </a:r>
          </a:p>
          <a:p>
            <a:endParaRPr lang="es-CO" dirty="0"/>
          </a:p>
        </p:txBody>
      </p:sp>
      <p:sp>
        <p:nvSpPr>
          <p:cNvPr id="12" name="Rectángulo 11">
            <a:extLst>
              <a:ext uri="{FF2B5EF4-FFF2-40B4-BE49-F238E27FC236}">
                <a16:creationId xmlns:a16="http://schemas.microsoft.com/office/drawing/2014/main" id="{D874F523-3450-F6CE-DD2B-1FB76D548F89}"/>
              </a:ext>
            </a:extLst>
          </p:cNvPr>
          <p:cNvSpPr/>
          <p:nvPr/>
        </p:nvSpPr>
        <p:spPr>
          <a:xfrm>
            <a:off x="480557" y="3377271"/>
            <a:ext cx="2348047" cy="107721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r>
              <a:rPr lang="es-ES" sz="3200" b="1" cap="none" spc="0" dirty="0">
                <a:ln/>
                <a:solidFill>
                  <a:schemeClr val="accent4"/>
                </a:solidFill>
                <a:effectLst/>
              </a:rPr>
              <a:t>¿ QUÉ </a:t>
            </a:r>
          </a:p>
          <a:p>
            <a:r>
              <a:rPr lang="es-ES" sz="3200" b="1" dirty="0">
                <a:ln/>
                <a:solidFill>
                  <a:schemeClr val="accent4"/>
                </a:solidFill>
              </a:rPr>
              <a:t>PRODUCE?</a:t>
            </a:r>
            <a:endParaRPr lang="es-ES" sz="3200" b="1" cap="none" spc="0" dirty="0">
              <a:ln/>
              <a:solidFill>
                <a:schemeClr val="accent4"/>
              </a:solidFill>
              <a:effectLst/>
            </a:endParaRPr>
          </a:p>
        </p:txBody>
      </p:sp>
      <p:sp>
        <p:nvSpPr>
          <p:cNvPr id="14" name="CuadroTexto 13">
            <a:extLst>
              <a:ext uri="{FF2B5EF4-FFF2-40B4-BE49-F238E27FC236}">
                <a16:creationId xmlns:a16="http://schemas.microsoft.com/office/drawing/2014/main" id="{4C39C02D-2D4C-219A-EAF0-0E761FE9840C}"/>
              </a:ext>
            </a:extLst>
          </p:cNvPr>
          <p:cNvSpPr txBox="1"/>
          <p:nvPr/>
        </p:nvSpPr>
        <p:spPr>
          <a:xfrm>
            <a:off x="2141759" y="390020"/>
            <a:ext cx="1654629" cy="923330"/>
          </a:xfrm>
          <a:prstGeom prst="rect">
            <a:avLst/>
          </a:prstGeom>
          <a:noFill/>
        </p:spPr>
        <p:txBody>
          <a:bodyPr wrap="square">
            <a:spAutoFit/>
          </a:bodyPr>
          <a:lstStyle/>
          <a:p>
            <a:r>
              <a:rPr lang="es-CO" dirty="0"/>
              <a:t>2. PROCESO DESARROLLO EMPRESARIAL</a:t>
            </a:r>
          </a:p>
        </p:txBody>
      </p:sp>
      <p:grpSp>
        <p:nvGrpSpPr>
          <p:cNvPr id="15" name="Gráfico 9">
            <a:extLst>
              <a:ext uri="{FF2B5EF4-FFF2-40B4-BE49-F238E27FC236}">
                <a16:creationId xmlns:a16="http://schemas.microsoft.com/office/drawing/2014/main" id="{4B584DF4-1BB7-8D20-2188-DC013A34AF04}"/>
              </a:ext>
            </a:extLst>
          </p:cNvPr>
          <p:cNvGrpSpPr>
            <a:grpSpLocks noChangeAspect="1"/>
          </p:cNvGrpSpPr>
          <p:nvPr/>
        </p:nvGrpSpPr>
        <p:grpSpPr>
          <a:xfrm>
            <a:off x="547215" y="1640362"/>
            <a:ext cx="1186961" cy="1209617"/>
            <a:chOff x="8659119" y="2320195"/>
            <a:chExt cx="222790" cy="227042"/>
          </a:xfrm>
          <a:solidFill>
            <a:schemeClr val="tx1">
              <a:lumMod val="75000"/>
              <a:lumOff val="25000"/>
            </a:schemeClr>
          </a:solidFill>
        </p:grpSpPr>
        <p:sp>
          <p:nvSpPr>
            <p:cNvPr id="16" name="Forma libre: forma 15">
              <a:extLst>
                <a:ext uri="{FF2B5EF4-FFF2-40B4-BE49-F238E27FC236}">
                  <a16:creationId xmlns:a16="http://schemas.microsoft.com/office/drawing/2014/main" id="{E69F520B-FEFB-F4CA-5785-74B6BE4EF676}"/>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7" name="Forma libre: forma 16">
              <a:extLst>
                <a:ext uri="{FF2B5EF4-FFF2-40B4-BE49-F238E27FC236}">
                  <a16:creationId xmlns:a16="http://schemas.microsoft.com/office/drawing/2014/main" id="{90904012-E7AF-0A5F-7FE6-D862167D9A3C}"/>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8" name="Forma libre: forma 17">
              <a:extLst>
                <a:ext uri="{FF2B5EF4-FFF2-40B4-BE49-F238E27FC236}">
                  <a16:creationId xmlns:a16="http://schemas.microsoft.com/office/drawing/2014/main" id="{A6F2CFBB-A372-AD1E-0E71-C7D51E4550AF}"/>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9" name="Forma libre: forma 18">
              <a:extLst>
                <a:ext uri="{FF2B5EF4-FFF2-40B4-BE49-F238E27FC236}">
                  <a16:creationId xmlns:a16="http://schemas.microsoft.com/office/drawing/2014/main" id="{809D92E6-6DFB-D01D-28F6-33AB20C84ADB}"/>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20" name="Forma libre: forma 19">
              <a:extLst>
                <a:ext uri="{FF2B5EF4-FFF2-40B4-BE49-F238E27FC236}">
                  <a16:creationId xmlns:a16="http://schemas.microsoft.com/office/drawing/2014/main" id="{25C9A8B5-8C5A-A26A-2229-14EB95B663D4}"/>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21" name="Forma libre: forma 20">
              <a:extLst>
                <a:ext uri="{FF2B5EF4-FFF2-40B4-BE49-F238E27FC236}">
                  <a16:creationId xmlns:a16="http://schemas.microsoft.com/office/drawing/2014/main" id="{FC713720-B17F-9FD8-5FBF-65D88D549064}"/>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22" name="Forma libre: forma 21">
              <a:extLst>
                <a:ext uri="{FF2B5EF4-FFF2-40B4-BE49-F238E27FC236}">
                  <a16:creationId xmlns:a16="http://schemas.microsoft.com/office/drawing/2014/main" id="{E044EBFA-A5E5-0DD3-4763-72169755E7E1}"/>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23" name="Forma libre: forma 22">
              <a:extLst>
                <a:ext uri="{FF2B5EF4-FFF2-40B4-BE49-F238E27FC236}">
                  <a16:creationId xmlns:a16="http://schemas.microsoft.com/office/drawing/2014/main" id="{FDB01F3F-21ED-8D93-BF1F-0AE97945B6D4}"/>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25" name="CuadroTexto 24">
            <a:extLst>
              <a:ext uri="{FF2B5EF4-FFF2-40B4-BE49-F238E27FC236}">
                <a16:creationId xmlns:a16="http://schemas.microsoft.com/office/drawing/2014/main" id="{A1A2A4E1-B0FF-20CF-3A23-3464269146FA}"/>
              </a:ext>
            </a:extLst>
          </p:cNvPr>
          <p:cNvSpPr txBox="1"/>
          <p:nvPr/>
        </p:nvSpPr>
        <p:spPr>
          <a:xfrm>
            <a:off x="4130722" y="393614"/>
            <a:ext cx="4506658" cy="624786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r>
              <a:rPr lang="es-CO" sz="1600" b="1" dirty="0">
                <a:solidFill>
                  <a:schemeClr val="accent2">
                    <a:lumMod val="40000"/>
                    <a:lumOff val="60000"/>
                  </a:schemeClr>
                </a:solidFill>
                <a:effectLst>
                  <a:outerShdw blurRad="38100" dist="38100" dir="2700000" algn="tl">
                    <a:srgbClr val="000000">
                      <a:alpha val="43137"/>
                    </a:srgbClr>
                  </a:outerShdw>
                </a:effectLst>
              </a:rPr>
              <a:t>Gestión de empleo</a:t>
            </a:r>
          </a:p>
          <a:p>
            <a:endParaRPr lang="es-CO" sz="1600" dirty="0"/>
          </a:p>
          <a:p>
            <a:endParaRPr lang="es-CO" sz="1600" dirty="0"/>
          </a:p>
          <a:p>
            <a:r>
              <a:rPr lang="es-CO" sz="1600" dirty="0"/>
              <a:t>Productos principales:</a:t>
            </a:r>
          </a:p>
          <a:p>
            <a:r>
              <a:rPr lang="es-CO" sz="1600" dirty="0">
                <a:solidFill>
                  <a:srgbClr val="FFFF00"/>
                </a:solidFill>
              </a:rPr>
              <a:t>1. Servicios de intermediación laboral</a:t>
            </a:r>
          </a:p>
          <a:p>
            <a:r>
              <a:rPr lang="es-CO" sz="1600" dirty="0"/>
              <a:t>- Divulgación e información actualizada de ofertas laborales</a:t>
            </a:r>
          </a:p>
          <a:p>
            <a:r>
              <a:rPr lang="es-CO" sz="1600" dirty="0"/>
              <a:t>- Actualización de hoja de vida virtual</a:t>
            </a:r>
          </a:p>
          <a:p>
            <a:r>
              <a:rPr lang="es-CO" sz="1600" dirty="0"/>
              <a:t>- Aplicación a vacantes</a:t>
            </a:r>
          </a:p>
          <a:p>
            <a:r>
              <a:rPr lang="es-CO" sz="1600" dirty="0"/>
              <a:t>- Inscripción a cursos de formación</a:t>
            </a:r>
          </a:p>
          <a:p>
            <a:r>
              <a:rPr lang="es-CO" sz="1600" dirty="0"/>
              <a:t>- Brochure para empleadores</a:t>
            </a:r>
          </a:p>
          <a:p>
            <a:r>
              <a:rPr lang="es-CO" sz="1600" dirty="0"/>
              <a:t>- Brochure para buscadores de empleo</a:t>
            </a:r>
          </a:p>
          <a:p>
            <a:r>
              <a:rPr lang="es-CO" sz="1600" dirty="0"/>
              <a:t>- Información en APP de empleo y página web</a:t>
            </a:r>
          </a:p>
          <a:p>
            <a:r>
              <a:rPr lang="es-CO" sz="1600" dirty="0">
                <a:solidFill>
                  <a:srgbClr val="FFFF00"/>
                </a:solidFill>
              </a:rPr>
              <a:t>2. Fortalecimiento de capacidades</a:t>
            </a:r>
          </a:p>
          <a:p>
            <a:r>
              <a:rPr lang="es-CO" sz="1600" dirty="0"/>
              <a:t>- Funcionarios capacitados y certificados</a:t>
            </a:r>
          </a:p>
          <a:p>
            <a:r>
              <a:rPr lang="es-CO" sz="1600" dirty="0"/>
              <a:t>- Perfiles laborales creados según competencias e intereses</a:t>
            </a:r>
          </a:p>
          <a:p>
            <a:r>
              <a:rPr lang="es-CO" sz="1600" dirty="0"/>
              <a:t>- Orientación grupal y fortalecimiento de competencias blandas</a:t>
            </a:r>
          </a:p>
          <a:p>
            <a:r>
              <a:rPr lang="es-CO" sz="1600" dirty="0"/>
              <a:t>- Buscadores de empleo certificados en programas de formación</a:t>
            </a:r>
          </a:p>
          <a:p>
            <a:r>
              <a:rPr lang="es-CO" sz="1600" dirty="0">
                <a:solidFill>
                  <a:srgbClr val="FFFF00"/>
                </a:solidFill>
              </a:rPr>
              <a:t>3. Cobertura territorial y poblacional</a:t>
            </a:r>
          </a:p>
          <a:p>
            <a:r>
              <a:rPr lang="es-CO" sz="1600" dirty="0"/>
              <a:t>- Rutas de empleo locales</a:t>
            </a:r>
          </a:p>
          <a:p>
            <a:r>
              <a:rPr lang="es-CO" sz="1600" dirty="0"/>
              <a:t>- Puntos de servicio permanentes y estacionarios</a:t>
            </a:r>
          </a:p>
          <a:p>
            <a:r>
              <a:rPr lang="es-CO" sz="1600" dirty="0"/>
              <a:t>- Atención diferencial a poblaciones vulnerables</a:t>
            </a:r>
          </a:p>
        </p:txBody>
      </p:sp>
      <p:sp>
        <p:nvSpPr>
          <p:cNvPr id="27" name="CuadroTexto 26">
            <a:extLst>
              <a:ext uri="{FF2B5EF4-FFF2-40B4-BE49-F238E27FC236}">
                <a16:creationId xmlns:a16="http://schemas.microsoft.com/office/drawing/2014/main" id="{E16EAF40-FD07-67F8-EE2B-220541C37E84}"/>
              </a:ext>
            </a:extLst>
          </p:cNvPr>
          <p:cNvSpPr txBox="1"/>
          <p:nvPr/>
        </p:nvSpPr>
        <p:spPr>
          <a:xfrm>
            <a:off x="9222926" y="729118"/>
            <a:ext cx="2673040" cy="4339650"/>
          </a:xfrm>
          <a:prstGeom prst="rect">
            <a:avLst/>
          </a:prstGeom>
          <a:noFill/>
        </p:spPr>
        <p:txBody>
          <a:bodyPr wrap="square">
            <a:spAutoFit/>
          </a:bodyPr>
          <a:lstStyle/>
          <a:p>
            <a:r>
              <a:rPr lang="es-CO" sz="1200" dirty="0">
                <a:solidFill>
                  <a:srgbClr val="FF0000"/>
                </a:solidFill>
              </a:rPr>
              <a:t>Usuarios internos</a:t>
            </a:r>
          </a:p>
          <a:p>
            <a:r>
              <a:rPr lang="es-CO" sz="1200" dirty="0"/>
              <a:t>- Dirección de Desarrollo Empresarial y Empleo</a:t>
            </a:r>
          </a:p>
          <a:p>
            <a:r>
              <a:rPr lang="es-CO" sz="1200" dirty="0"/>
              <a:t>- Subdirección de Empleo y Formación</a:t>
            </a:r>
          </a:p>
          <a:p>
            <a:r>
              <a:rPr lang="es-CO" sz="1200" dirty="0"/>
              <a:t>- Oficina Asesora de Planeación</a:t>
            </a:r>
          </a:p>
          <a:p>
            <a:r>
              <a:rPr lang="es-CO" sz="1200" dirty="0"/>
              <a:t>- Oficina de Control Interno</a:t>
            </a:r>
          </a:p>
          <a:p>
            <a:r>
              <a:rPr lang="es-CO" sz="1200" dirty="0"/>
              <a:t>- Talento Humano</a:t>
            </a:r>
          </a:p>
          <a:p>
            <a:r>
              <a:rPr lang="es-CO" sz="1200" dirty="0"/>
              <a:t>- Dependencias misionales que articulan rutas diferenciales</a:t>
            </a:r>
          </a:p>
          <a:p>
            <a:r>
              <a:rPr lang="es-CO" sz="1200" dirty="0"/>
              <a:t>- Alcaldía Mayor de Bogotá (como receptor de informes)</a:t>
            </a:r>
          </a:p>
          <a:p>
            <a:endParaRPr lang="es-CO" sz="1200" dirty="0"/>
          </a:p>
          <a:p>
            <a:r>
              <a:rPr lang="es-CO" sz="1200" dirty="0">
                <a:solidFill>
                  <a:srgbClr val="FF0000"/>
                </a:solidFill>
              </a:rPr>
              <a:t>Usuarios externos</a:t>
            </a:r>
          </a:p>
          <a:p>
            <a:r>
              <a:rPr lang="es-CO" sz="1200" dirty="0"/>
              <a:t>- Buscadores de empleo residentes en Bogotá</a:t>
            </a:r>
          </a:p>
          <a:p>
            <a:r>
              <a:rPr lang="es-CO" sz="1200" dirty="0"/>
              <a:t>- Empleadores del sector privado</a:t>
            </a:r>
          </a:p>
          <a:p>
            <a:r>
              <a:rPr lang="es-CO" sz="1200" dirty="0"/>
              <a:t>- SENA</a:t>
            </a:r>
          </a:p>
          <a:p>
            <a:r>
              <a:rPr lang="es-CO" sz="1200" dirty="0"/>
              <a:t>- Secretaría de Integración Social</a:t>
            </a:r>
          </a:p>
          <a:p>
            <a:r>
              <a:rPr lang="es-CO" sz="1200" dirty="0"/>
              <a:t>- Ministerio de Trabajo</a:t>
            </a:r>
          </a:p>
          <a:p>
            <a:r>
              <a:rPr lang="es-CO" sz="1200" dirty="0"/>
              <a:t>- Entidades distritales</a:t>
            </a:r>
          </a:p>
          <a:p>
            <a:r>
              <a:rPr lang="es-CO" sz="1200" dirty="0"/>
              <a:t>- Entes de control</a:t>
            </a:r>
          </a:p>
          <a:p>
            <a:r>
              <a:rPr lang="es-CO" sz="1200" dirty="0"/>
              <a:t>- Ciudadanía en general</a:t>
            </a:r>
          </a:p>
        </p:txBody>
      </p:sp>
      <p:grpSp>
        <p:nvGrpSpPr>
          <p:cNvPr id="29" name="Gráfico 9">
            <a:extLst>
              <a:ext uri="{FF2B5EF4-FFF2-40B4-BE49-F238E27FC236}">
                <a16:creationId xmlns:a16="http://schemas.microsoft.com/office/drawing/2014/main" id="{9B07E1E0-7776-5CF2-CA6A-B565B02028DB}"/>
              </a:ext>
            </a:extLst>
          </p:cNvPr>
          <p:cNvGrpSpPr>
            <a:grpSpLocks noChangeAspect="1"/>
          </p:cNvGrpSpPr>
          <p:nvPr/>
        </p:nvGrpSpPr>
        <p:grpSpPr>
          <a:xfrm>
            <a:off x="460373" y="5531042"/>
            <a:ext cx="1102602" cy="1102602"/>
            <a:chOff x="8653685" y="2819168"/>
            <a:chExt cx="226569" cy="226569"/>
          </a:xfrm>
          <a:solidFill>
            <a:schemeClr val="bg2">
              <a:lumMod val="75000"/>
            </a:schemeClr>
          </a:solidFill>
        </p:grpSpPr>
        <p:sp>
          <p:nvSpPr>
            <p:cNvPr id="31" name="Forma libre: forma 30">
              <a:extLst>
                <a:ext uri="{FF2B5EF4-FFF2-40B4-BE49-F238E27FC236}">
                  <a16:creationId xmlns:a16="http://schemas.microsoft.com/office/drawing/2014/main" id="{4F684614-C8D4-292E-A5BA-1677F2BDCECC}"/>
                </a:ext>
              </a:extLst>
            </p:cNvPr>
            <p:cNvSpPr/>
            <p:nvPr/>
          </p:nvSpPr>
          <p:spPr>
            <a:xfrm>
              <a:off x="8653685" y="2819168"/>
              <a:ext cx="226569" cy="226569"/>
            </a:xfrm>
            <a:custGeom>
              <a:avLst/>
              <a:gdLst>
                <a:gd name="connsiteX0" fmla="*/ 209323 w 226569"/>
                <a:gd name="connsiteY0" fmla="*/ 0 h 226569"/>
                <a:gd name="connsiteX1" fmla="*/ 17246 w 226569"/>
                <a:gd name="connsiteY1" fmla="*/ 0 h 226569"/>
                <a:gd name="connsiteX2" fmla="*/ 0 w 226569"/>
                <a:gd name="connsiteY2" fmla="*/ 17247 h 226569"/>
                <a:gd name="connsiteX3" fmla="*/ 0 w 226569"/>
                <a:gd name="connsiteY3" fmla="*/ 168687 h 226569"/>
                <a:gd name="connsiteX4" fmla="*/ 17246 w 226569"/>
                <a:gd name="connsiteY4" fmla="*/ 185697 h 226569"/>
                <a:gd name="connsiteX5" fmla="*/ 87887 w 226569"/>
                <a:gd name="connsiteY5" fmla="*/ 185697 h 226569"/>
                <a:gd name="connsiteX6" fmla="*/ 87887 w 226569"/>
                <a:gd name="connsiteY6" fmla="*/ 203889 h 226569"/>
                <a:gd name="connsiteX7" fmla="*/ 83162 w 226569"/>
                <a:gd name="connsiteY7" fmla="*/ 203889 h 226569"/>
                <a:gd name="connsiteX8" fmla="*/ 64025 w 226569"/>
                <a:gd name="connsiteY8" fmla="*/ 223026 h 226569"/>
                <a:gd name="connsiteX9" fmla="*/ 67569 w 226569"/>
                <a:gd name="connsiteY9" fmla="*/ 226570 h 226569"/>
                <a:gd name="connsiteX10" fmla="*/ 159000 w 226569"/>
                <a:gd name="connsiteY10" fmla="*/ 226570 h 226569"/>
                <a:gd name="connsiteX11" fmla="*/ 162544 w 226569"/>
                <a:gd name="connsiteY11" fmla="*/ 223026 h 226569"/>
                <a:gd name="connsiteX12" fmla="*/ 143407 w 226569"/>
                <a:gd name="connsiteY12" fmla="*/ 203889 h 226569"/>
                <a:gd name="connsiteX13" fmla="*/ 138682 w 226569"/>
                <a:gd name="connsiteY13" fmla="*/ 203889 h 226569"/>
                <a:gd name="connsiteX14" fmla="*/ 138682 w 226569"/>
                <a:gd name="connsiteY14" fmla="*/ 185697 h 226569"/>
                <a:gd name="connsiteX15" fmla="*/ 209323 w 226569"/>
                <a:gd name="connsiteY15" fmla="*/ 185697 h 226569"/>
                <a:gd name="connsiteX16" fmla="*/ 226570 w 226569"/>
                <a:gd name="connsiteY16" fmla="*/ 168687 h 226569"/>
                <a:gd name="connsiteX17" fmla="*/ 226570 w 226569"/>
                <a:gd name="connsiteY17" fmla="*/ 17247 h 226569"/>
                <a:gd name="connsiteX18" fmla="*/ 209323 w 226569"/>
                <a:gd name="connsiteY18" fmla="*/ 0 h 226569"/>
                <a:gd name="connsiteX19" fmla="*/ 7087 w 226569"/>
                <a:gd name="connsiteY19" fmla="*/ 17247 h 226569"/>
                <a:gd name="connsiteX20" fmla="*/ 17483 w 226569"/>
                <a:gd name="connsiteY20" fmla="*/ 6851 h 226569"/>
                <a:gd name="connsiteX21" fmla="*/ 209559 w 226569"/>
                <a:gd name="connsiteY21" fmla="*/ 6851 h 226569"/>
                <a:gd name="connsiteX22" fmla="*/ 219955 w 226569"/>
                <a:gd name="connsiteY22" fmla="*/ 17247 h 226569"/>
                <a:gd name="connsiteX23" fmla="*/ 219955 w 226569"/>
                <a:gd name="connsiteY23" fmla="*/ 153094 h 226569"/>
                <a:gd name="connsiteX24" fmla="*/ 201290 w 226569"/>
                <a:gd name="connsiteY24" fmla="*/ 153094 h 226569"/>
                <a:gd name="connsiteX25" fmla="*/ 201290 w 226569"/>
                <a:gd name="connsiteY25" fmla="*/ 73003 h 226569"/>
                <a:gd name="connsiteX26" fmla="*/ 197746 w 226569"/>
                <a:gd name="connsiteY26" fmla="*/ 69696 h 226569"/>
                <a:gd name="connsiteX27" fmla="*/ 194438 w 226569"/>
                <a:gd name="connsiteY27" fmla="*/ 73003 h 226569"/>
                <a:gd name="connsiteX28" fmla="*/ 194438 w 226569"/>
                <a:gd name="connsiteY28" fmla="*/ 153094 h 226569"/>
                <a:gd name="connsiteX29" fmla="*/ 177192 w 226569"/>
                <a:gd name="connsiteY29" fmla="*/ 153094 h 226569"/>
                <a:gd name="connsiteX30" fmla="*/ 177192 w 226569"/>
                <a:gd name="connsiteY30" fmla="*/ 83398 h 226569"/>
                <a:gd name="connsiteX31" fmla="*/ 173648 w 226569"/>
                <a:gd name="connsiteY31" fmla="*/ 80091 h 226569"/>
                <a:gd name="connsiteX32" fmla="*/ 170341 w 226569"/>
                <a:gd name="connsiteY32" fmla="*/ 83398 h 226569"/>
                <a:gd name="connsiteX33" fmla="*/ 170341 w 226569"/>
                <a:gd name="connsiteY33" fmla="*/ 153094 h 226569"/>
                <a:gd name="connsiteX34" fmla="*/ 153094 w 226569"/>
                <a:gd name="connsiteY34" fmla="*/ 153094 h 226569"/>
                <a:gd name="connsiteX35" fmla="*/ 153094 w 226569"/>
                <a:gd name="connsiteY35" fmla="*/ 103953 h 226569"/>
                <a:gd name="connsiteX36" fmla="*/ 149786 w 226569"/>
                <a:gd name="connsiteY36" fmla="*/ 100645 h 226569"/>
                <a:gd name="connsiteX37" fmla="*/ 146478 w 226569"/>
                <a:gd name="connsiteY37" fmla="*/ 103953 h 226569"/>
                <a:gd name="connsiteX38" fmla="*/ 146478 w 226569"/>
                <a:gd name="connsiteY38" fmla="*/ 153094 h 226569"/>
                <a:gd name="connsiteX39" fmla="*/ 129232 w 226569"/>
                <a:gd name="connsiteY39" fmla="*/ 153094 h 226569"/>
                <a:gd name="connsiteX40" fmla="*/ 129232 w 226569"/>
                <a:gd name="connsiteY40" fmla="*/ 97101 h 226569"/>
                <a:gd name="connsiteX41" fmla="*/ 125688 w 226569"/>
                <a:gd name="connsiteY41" fmla="*/ 93794 h 226569"/>
                <a:gd name="connsiteX42" fmla="*/ 122381 w 226569"/>
                <a:gd name="connsiteY42" fmla="*/ 97101 h 226569"/>
                <a:gd name="connsiteX43" fmla="*/ 122381 w 226569"/>
                <a:gd name="connsiteY43" fmla="*/ 153094 h 226569"/>
                <a:gd name="connsiteX44" fmla="*/ 105134 w 226569"/>
                <a:gd name="connsiteY44" fmla="*/ 153094 h 226569"/>
                <a:gd name="connsiteX45" fmla="*/ 105134 w 226569"/>
                <a:gd name="connsiteY45" fmla="*/ 110804 h 226569"/>
                <a:gd name="connsiteX46" fmla="*/ 101826 w 226569"/>
                <a:gd name="connsiteY46" fmla="*/ 107260 h 226569"/>
                <a:gd name="connsiteX47" fmla="*/ 98283 w 226569"/>
                <a:gd name="connsiteY47" fmla="*/ 110804 h 226569"/>
                <a:gd name="connsiteX48" fmla="*/ 98283 w 226569"/>
                <a:gd name="connsiteY48" fmla="*/ 153094 h 226569"/>
                <a:gd name="connsiteX49" fmla="*/ 81036 w 226569"/>
                <a:gd name="connsiteY49" fmla="*/ 153094 h 226569"/>
                <a:gd name="connsiteX50" fmla="*/ 81036 w 226569"/>
                <a:gd name="connsiteY50" fmla="*/ 117656 h 226569"/>
                <a:gd name="connsiteX51" fmla="*/ 77728 w 226569"/>
                <a:gd name="connsiteY51" fmla="*/ 114112 h 226569"/>
                <a:gd name="connsiteX52" fmla="*/ 74421 w 226569"/>
                <a:gd name="connsiteY52" fmla="*/ 117656 h 226569"/>
                <a:gd name="connsiteX53" fmla="*/ 74421 w 226569"/>
                <a:gd name="connsiteY53" fmla="*/ 153094 h 226569"/>
                <a:gd name="connsiteX54" fmla="*/ 57174 w 226569"/>
                <a:gd name="connsiteY54" fmla="*/ 153094 h 226569"/>
                <a:gd name="connsiteX55" fmla="*/ 57174 w 226569"/>
                <a:gd name="connsiteY55" fmla="*/ 103953 h 226569"/>
                <a:gd name="connsiteX56" fmla="*/ 53630 w 226569"/>
                <a:gd name="connsiteY56" fmla="*/ 100645 h 226569"/>
                <a:gd name="connsiteX57" fmla="*/ 50323 w 226569"/>
                <a:gd name="connsiteY57" fmla="*/ 103953 h 226569"/>
                <a:gd name="connsiteX58" fmla="*/ 50323 w 226569"/>
                <a:gd name="connsiteY58" fmla="*/ 153094 h 226569"/>
                <a:gd name="connsiteX59" fmla="*/ 33076 w 226569"/>
                <a:gd name="connsiteY59" fmla="*/ 153094 h 226569"/>
                <a:gd name="connsiteX60" fmla="*/ 33076 w 226569"/>
                <a:gd name="connsiteY60" fmla="*/ 124507 h 226569"/>
                <a:gd name="connsiteX61" fmla="*/ 29768 w 226569"/>
                <a:gd name="connsiteY61" fmla="*/ 120963 h 226569"/>
                <a:gd name="connsiteX62" fmla="*/ 26224 w 226569"/>
                <a:gd name="connsiteY62" fmla="*/ 124507 h 226569"/>
                <a:gd name="connsiteX63" fmla="*/ 26224 w 226569"/>
                <a:gd name="connsiteY63" fmla="*/ 153094 h 226569"/>
                <a:gd name="connsiteX64" fmla="*/ 7560 w 226569"/>
                <a:gd name="connsiteY64" fmla="*/ 153094 h 226569"/>
                <a:gd name="connsiteX65" fmla="*/ 7560 w 226569"/>
                <a:gd name="connsiteY65" fmla="*/ 17247 h 226569"/>
                <a:gd name="connsiteX66" fmla="*/ 155220 w 226569"/>
                <a:gd name="connsiteY66" fmla="*/ 219718 h 226569"/>
                <a:gd name="connsiteX67" fmla="*/ 71586 w 226569"/>
                <a:gd name="connsiteY67" fmla="*/ 219718 h 226569"/>
                <a:gd name="connsiteX68" fmla="*/ 83398 w 226569"/>
                <a:gd name="connsiteY68" fmla="*/ 210977 h 226569"/>
                <a:gd name="connsiteX69" fmla="*/ 143644 w 226569"/>
                <a:gd name="connsiteY69" fmla="*/ 210977 h 226569"/>
                <a:gd name="connsiteX70" fmla="*/ 155220 w 226569"/>
                <a:gd name="connsiteY70" fmla="*/ 219718 h 226569"/>
                <a:gd name="connsiteX71" fmla="*/ 131831 w 226569"/>
                <a:gd name="connsiteY71" fmla="*/ 204125 h 226569"/>
                <a:gd name="connsiteX72" fmla="*/ 94975 w 226569"/>
                <a:gd name="connsiteY72" fmla="*/ 204125 h 226569"/>
                <a:gd name="connsiteX73" fmla="*/ 94975 w 226569"/>
                <a:gd name="connsiteY73" fmla="*/ 185934 h 226569"/>
                <a:gd name="connsiteX74" fmla="*/ 131831 w 226569"/>
                <a:gd name="connsiteY74" fmla="*/ 185934 h 226569"/>
                <a:gd name="connsiteX75" fmla="*/ 131831 w 226569"/>
                <a:gd name="connsiteY75" fmla="*/ 204125 h 226569"/>
                <a:gd name="connsiteX76" fmla="*/ 219718 w 226569"/>
                <a:gd name="connsiteY76" fmla="*/ 168923 h 226569"/>
                <a:gd name="connsiteX77" fmla="*/ 209323 w 226569"/>
                <a:gd name="connsiteY77" fmla="*/ 179319 h 226569"/>
                <a:gd name="connsiteX78" fmla="*/ 17246 w 226569"/>
                <a:gd name="connsiteY78" fmla="*/ 179319 h 226569"/>
                <a:gd name="connsiteX79" fmla="*/ 6851 w 226569"/>
                <a:gd name="connsiteY79" fmla="*/ 168923 h 226569"/>
                <a:gd name="connsiteX80" fmla="*/ 6851 w 226569"/>
                <a:gd name="connsiteY80" fmla="*/ 160418 h 226569"/>
                <a:gd name="connsiteX81" fmla="*/ 219482 w 226569"/>
                <a:gd name="connsiteY81" fmla="*/ 160418 h 226569"/>
                <a:gd name="connsiteX82" fmla="*/ 219482 w 226569"/>
                <a:gd name="connsiteY82" fmla="*/ 168923 h 226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26569" h="226569">
                  <a:moveTo>
                    <a:pt x="209323" y="0"/>
                  </a:moveTo>
                  <a:lnTo>
                    <a:pt x="17246" y="0"/>
                  </a:lnTo>
                  <a:cubicBezTo>
                    <a:pt x="7796" y="0"/>
                    <a:pt x="0" y="7796"/>
                    <a:pt x="0" y="17247"/>
                  </a:cubicBezTo>
                  <a:lnTo>
                    <a:pt x="0" y="168687"/>
                  </a:lnTo>
                  <a:cubicBezTo>
                    <a:pt x="0" y="178137"/>
                    <a:pt x="7796" y="185697"/>
                    <a:pt x="17246" y="185697"/>
                  </a:cubicBezTo>
                  <a:lnTo>
                    <a:pt x="87887" y="185697"/>
                  </a:lnTo>
                  <a:lnTo>
                    <a:pt x="87887" y="203889"/>
                  </a:lnTo>
                  <a:lnTo>
                    <a:pt x="83162" y="203889"/>
                  </a:lnTo>
                  <a:cubicBezTo>
                    <a:pt x="72767" y="203889"/>
                    <a:pt x="64025" y="212394"/>
                    <a:pt x="64025" y="223026"/>
                  </a:cubicBezTo>
                  <a:cubicBezTo>
                    <a:pt x="64025" y="224916"/>
                    <a:pt x="65443" y="226570"/>
                    <a:pt x="67569" y="226570"/>
                  </a:cubicBezTo>
                  <a:lnTo>
                    <a:pt x="159000" y="226570"/>
                  </a:lnTo>
                  <a:cubicBezTo>
                    <a:pt x="160890" y="226570"/>
                    <a:pt x="162544" y="225152"/>
                    <a:pt x="162544" y="223026"/>
                  </a:cubicBezTo>
                  <a:cubicBezTo>
                    <a:pt x="162544" y="212631"/>
                    <a:pt x="154039" y="203889"/>
                    <a:pt x="143407" y="203889"/>
                  </a:cubicBezTo>
                  <a:lnTo>
                    <a:pt x="138682" y="203889"/>
                  </a:lnTo>
                  <a:lnTo>
                    <a:pt x="138682" y="185697"/>
                  </a:lnTo>
                  <a:lnTo>
                    <a:pt x="209323" y="185697"/>
                  </a:lnTo>
                  <a:cubicBezTo>
                    <a:pt x="218773" y="185697"/>
                    <a:pt x="226570" y="178137"/>
                    <a:pt x="226570" y="168687"/>
                  </a:cubicBezTo>
                  <a:lnTo>
                    <a:pt x="226570" y="17247"/>
                  </a:lnTo>
                  <a:cubicBezTo>
                    <a:pt x="226570" y="7796"/>
                    <a:pt x="218773" y="0"/>
                    <a:pt x="209323" y="0"/>
                  </a:cubicBezTo>
                  <a:close/>
                  <a:moveTo>
                    <a:pt x="7087" y="17247"/>
                  </a:moveTo>
                  <a:cubicBezTo>
                    <a:pt x="7087" y="11577"/>
                    <a:pt x="11813" y="6851"/>
                    <a:pt x="17483" y="6851"/>
                  </a:cubicBezTo>
                  <a:lnTo>
                    <a:pt x="209559" y="6851"/>
                  </a:lnTo>
                  <a:cubicBezTo>
                    <a:pt x="215229" y="6851"/>
                    <a:pt x="219955" y="11340"/>
                    <a:pt x="219955" y="17247"/>
                  </a:cubicBezTo>
                  <a:lnTo>
                    <a:pt x="219955" y="153094"/>
                  </a:lnTo>
                  <a:lnTo>
                    <a:pt x="201290" y="153094"/>
                  </a:lnTo>
                  <a:lnTo>
                    <a:pt x="201290" y="73003"/>
                  </a:lnTo>
                  <a:cubicBezTo>
                    <a:pt x="201290" y="71113"/>
                    <a:pt x="199636" y="69696"/>
                    <a:pt x="197746" y="69696"/>
                  </a:cubicBezTo>
                  <a:cubicBezTo>
                    <a:pt x="195856" y="69696"/>
                    <a:pt x="194438" y="71113"/>
                    <a:pt x="194438" y="73003"/>
                  </a:cubicBezTo>
                  <a:lnTo>
                    <a:pt x="194438" y="153094"/>
                  </a:lnTo>
                  <a:lnTo>
                    <a:pt x="177192" y="153094"/>
                  </a:lnTo>
                  <a:lnTo>
                    <a:pt x="177192" y="83398"/>
                  </a:lnTo>
                  <a:cubicBezTo>
                    <a:pt x="177192" y="81508"/>
                    <a:pt x="175775" y="80091"/>
                    <a:pt x="173648" y="80091"/>
                  </a:cubicBezTo>
                  <a:cubicBezTo>
                    <a:pt x="171522" y="80091"/>
                    <a:pt x="170341" y="81508"/>
                    <a:pt x="170341" y="83398"/>
                  </a:cubicBezTo>
                  <a:lnTo>
                    <a:pt x="170341" y="153094"/>
                  </a:lnTo>
                  <a:lnTo>
                    <a:pt x="153094" y="153094"/>
                  </a:lnTo>
                  <a:lnTo>
                    <a:pt x="153094" y="103953"/>
                  </a:lnTo>
                  <a:cubicBezTo>
                    <a:pt x="153094" y="102063"/>
                    <a:pt x="151676" y="100645"/>
                    <a:pt x="149786" y="100645"/>
                  </a:cubicBezTo>
                  <a:cubicBezTo>
                    <a:pt x="147896" y="100645"/>
                    <a:pt x="146478" y="102063"/>
                    <a:pt x="146478" y="103953"/>
                  </a:cubicBezTo>
                  <a:lnTo>
                    <a:pt x="146478" y="153094"/>
                  </a:lnTo>
                  <a:lnTo>
                    <a:pt x="129232" y="153094"/>
                  </a:lnTo>
                  <a:lnTo>
                    <a:pt x="129232" y="97101"/>
                  </a:lnTo>
                  <a:cubicBezTo>
                    <a:pt x="129232" y="95211"/>
                    <a:pt x="127815" y="93794"/>
                    <a:pt x="125688" y="93794"/>
                  </a:cubicBezTo>
                  <a:cubicBezTo>
                    <a:pt x="123562" y="93794"/>
                    <a:pt x="122381" y="95211"/>
                    <a:pt x="122381" y="97101"/>
                  </a:cubicBezTo>
                  <a:lnTo>
                    <a:pt x="122381" y="153094"/>
                  </a:lnTo>
                  <a:lnTo>
                    <a:pt x="105134" y="153094"/>
                  </a:lnTo>
                  <a:lnTo>
                    <a:pt x="105134" y="110804"/>
                  </a:lnTo>
                  <a:cubicBezTo>
                    <a:pt x="105134" y="108914"/>
                    <a:pt x="103716" y="107260"/>
                    <a:pt x="101826" y="107260"/>
                  </a:cubicBezTo>
                  <a:cubicBezTo>
                    <a:pt x="99936" y="107260"/>
                    <a:pt x="98283" y="108678"/>
                    <a:pt x="98283" y="110804"/>
                  </a:cubicBezTo>
                  <a:lnTo>
                    <a:pt x="98283" y="153094"/>
                  </a:lnTo>
                  <a:lnTo>
                    <a:pt x="81036" y="153094"/>
                  </a:lnTo>
                  <a:lnTo>
                    <a:pt x="81036" y="117656"/>
                  </a:lnTo>
                  <a:cubicBezTo>
                    <a:pt x="81036" y="115766"/>
                    <a:pt x="79618" y="114112"/>
                    <a:pt x="77728" y="114112"/>
                  </a:cubicBezTo>
                  <a:cubicBezTo>
                    <a:pt x="75838" y="114112"/>
                    <a:pt x="74421" y="115766"/>
                    <a:pt x="74421" y="117656"/>
                  </a:cubicBezTo>
                  <a:lnTo>
                    <a:pt x="74421" y="153094"/>
                  </a:lnTo>
                  <a:lnTo>
                    <a:pt x="57174" y="153094"/>
                  </a:lnTo>
                  <a:lnTo>
                    <a:pt x="57174" y="103953"/>
                  </a:lnTo>
                  <a:cubicBezTo>
                    <a:pt x="57174" y="102063"/>
                    <a:pt x="55756" y="100645"/>
                    <a:pt x="53630" y="100645"/>
                  </a:cubicBezTo>
                  <a:cubicBezTo>
                    <a:pt x="51504" y="100645"/>
                    <a:pt x="50323" y="102063"/>
                    <a:pt x="50323" y="103953"/>
                  </a:cubicBezTo>
                  <a:lnTo>
                    <a:pt x="50323" y="153094"/>
                  </a:lnTo>
                  <a:lnTo>
                    <a:pt x="33076" y="153094"/>
                  </a:lnTo>
                  <a:lnTo>
                    <a:pt x="33076" y="124507"/>
                  </a:lnTo>
                  <a:cubicBezTo>
                    <a:pt x="33076" y="122617"/>
                    <a:pt x="31658" y="120963"/>
                    <a:pt x="29768" y="120963"/>
                  </a:cubicBezTo>
                  <a:cubicBezTo>
                    <a:pt x="27878" y="120963"/>
                    <a:pt x="26224" y="122381"/>
                    <a:pt x="26224" y="124507"/>
                  </a:cubicBezTo>
                  <a:lnTo>
                    <a:pt x="26224" y="153094"/>
                  </a:lnTo>
                  <a:lnTo>
                    <a:pt x="7560" y="153094"/>
                  </a:lnTo>
                  <a:lnTo>
                    <a:pt x="7560" y="17247"/>
                  </a:lnTo>
                  <a:close/>
                  <a:moveTo>
                    <a:pt x="155220" y="219718"/>
                  </a:moveTo>
                  <a:lnTo>
                    <a:pt x="71586" y="219718"/>
                  </a:lnTo>
                  <a:cubicBezTo>
                    <a:pt x="73003" y="214521"/>
                    <a:pt x="77728" y="210977"/>
                    <a:pt x="83398" y="210977"/>
                  </a:cubicBezTo>
                  <a:lnTo>
                    <a:pt x="143644" y="210977"/>
                  </a:lnTo>
                  <a:cubicBezTo>
                    <a:pt x="149078" y="210977"/>
                    <a:pt x="153802" y="214757"/>
                    <a:pt x="155220" y="219718"/>
                  </a:cubicBezTo>
                  <a:close/>
                  <a:moveTo>
                    <a:pt x="131831" y="204125"/>
                  </a:moveTo>
                  <a:lnTo>
                    <a:pt x="94975" y="204125"/>
                  </a:lnTo>
                  <a:lnTo>
                    <a:pt x="94975" y="185934"/>
                  </a:lnTo>
                  <a:lnTo>
                    <a:pt x="131831" y="185934"/>
                  </a:lnTo>
                  <a:lnTo>
                    <a:pt x="131831" y="204125"/>
                  </a:lnTo>
                  <a:close/>
                  <a:moveTo>
                    <a:pt x="219718" y="168923"/>
                  </a:moveTo>
                  <a:cubicBezTo>
                    <a:pt x="219718" y="174593"/>
                    <a:pt x="214993" y="179319"/>
                    <a:pt x="209323" y="179319"/>
                  </a:cubicBezTo>
                  <a:lnTo>
                    <a:pt x="17246" y="179319"/>
                  </a:lnTo>
                  <a:cubicBezTo>
                    <a:pt x="11576" y="179319"/>
                    <a:pt x="6851" y="174593"/>
                    <a:pt x="6851" y="168923"/>
                  </a:cubicBezTo>
                  <a:lnTo>
                    <a:pt x="6851" y="160418"/>
                  </a:lnTo>
                  <a:lnTo>
                    <a:pt x="219482" y="160418"/>
                  </a:lnTo>
                  <a:lnTo>
                    <a:pt x="219482" y="168923"/>
                  </a:lnTo>
                  <a:close/>
                </a:path>
              </a:pathLst>
            </a:custGeom>
            <a:grpFill/>
            <a:ln w="23606" cap="flat">
              <a:noFill/>
              <a:prstDash val="solid"/>
              <a:miter/>
            </a:ln>
          </p:spPr>
          <p:txBody>
            <a:bodyPr rtlCol="0" anchor="ctr"/>
            <a:lstStyle/>
            <a:p>
              <a:endParaRPr lang="es-CO" sz="1050"/>
            </a:p>
          </p:txBody>
        </p:sp>
        <p:sp>
          <p:nvSpPr>
            <p:cNvPr id="32" name="Forma libre: forma 31">
              <a:extLst>
                <a:ext uri="{FF2B5EF4-FFF2-40B4-BE49-F238E27FC236}">
                  <a16:creationId xmlns:a16="http://schemas.microsoft.com/office/drawing/2014/main" id="{757512A5-4360-BBB6-CDCD-8C22F2AFB8F3}"/>
                </a:ext>
              </a:extLst>
            </p:cNvPr>
            <p:cNvSpPr/>
            <p:nvPr/>
          </p:nvSpPr>
          <p:spPr>
            <a:xfrm>
              <a:off x="8679389" y="2869490"/>
              <a:ext cx="171805" cy="56937"/>
            </a:xfrm>
            <a:custGeom>
              <a:avLst/>
              <a:gdLst>
                <a:gd name="connsiteX0" fmla="*/ 97858 w 171805"/>
                <a:gd name="connsiteY0" fmla="*/ 23153 h 56937"/>
                <a:gd name="connsiteX1" fmla="*/ 74232 w 171805"/>
                <a:gd name="connsiteY1" fmla="*/ 36620 h 56937"/>
                <a:gd name="connsiteX2" fmla="*/ 52024 w 171805"/>
                <a:gd name="connsiteY2" fmla="*/ 42999 h 56937"/>
                <a:gd name="connsiteX3" fmla="*/ 29343 w 171805"/>
                <a:gd name="connsiteY3" fmla="*/ 30005 h 56937"/>
                <a:gd name="connsiteX4" fmla="*/ 25327 w 171805"/>
                <a:gd name="connsiteY4" fmla="*/ 30477 h 56937"/>
                <a:gd name="connsiteX5" fmla="*/ 1229 w 171805"/>
                <a:gd name="connsiteY5" fmla="*/ 51031 h 56937"/>
                <a:gd name="connsiteX6" fmla="*/ 757 w 171805"/>
                <a:gd name="connsiteY6" fmla="*/ 55757 h 56937"/>
                <a:gd name="connsiteX7" fmla="*/ 3355 w 171805"/>
                <a:gd name="connsiteY7" fmla="*/ 56938 h 56937"/>
                <a:gd name="connsiteX8" fmla="*/ 5481 w 171805"/>
                <a:gd name="connsiteY8" fmla="*/ 56229 h 56937"/>
                <a:gd name="connsiteX9" fmla="*/ 27689 w 171805"/>
                <a:gd name="connsiteY9" fmla="*/ 37092 h 56937"/>
                <a:gd name="connsiteX10" fmla="*/ 49662 w 171805"/>
                <a:gd name="connsiteY10" fmla="*/ 49614 h 56937"/>
                <a:gd name="connsiteX11" fmla="*/ 52260 w 171805"/>
                <a:gd name="connsiteY11" fmla="*/ 50086 h 56937"/>
                <a:gd name="connsiteX12" fmla="*/ 76358 w 171805"/>
                <a:gd name="connsiteY12" fmla="*/ 43235 h 56937"/>
                <a:gd name="connsiteX13" fmla="*/ 77067 w 171805"/>
                <a:gd name="connsiteY13" fmla="*/ 42999 h 56937"/>
                <a:gd name="connsiteX14" fmla="*/ 99984 w 171805"/>
                <a:gd name="connsiteY14" fmla="*/ 30005 h 56937"/>
                <a:gd name="connsiteX15" fmla="*/ 122665 w 171805"/>
                <a:gd name="connsiteY15" fmla="*/ 36620 h 56937"/>
                <a:gd name="connsiteX16" fmla="*/ 125972 w 171805"/>
                <a:gd name="connsiteY16" fmla="*/ 35911 h 56937"/>
                <a:gd name="connsiteX17" fmla="*/ 149598 w 171805"/>
                <a:gd name="connsiteY17" fmla="*/ 15593 h 56937"/>
                <a:gd name="connsiteX18" fmla="*/ 156922 w 171805"/>
                <a:gd name="connsiteY18" fmla="*/ 12522 h 56937"/>
                <a:gd name="connsiteX19" fmla="*/ 159521 w 171805"/>
                <a:gd name="connsiteY19" fmla="*/ 18664 h 56937"/>
                <a:gd name="connsiteX20" fmla="*/ 171806 w 171805"/>
                <a:gd name="connsiteY20" fmla="*/ 2363 h 56937"/>
                <a:gd name="connsiteX21" fmla="*/ 151488 w 171805"/>
                <a:gd name="connsiteY21" fmla="*/ 0 h 56937"/>
                <a:gd name="connsiteX22" fmla="*/ 154087 w 171805"/>
                <a:gd name="connsiteY22" fmla="*/ 6379 h 56937"/>
                <a:gd name="connsiteX23" fmla="*/ 146291 w 171805"/>
                <a:gd name="connsiteY23" fmla="*/ 9687 h 56937"/>
                <a:gd name="connsiteX24" fmla="*/ 145345 w 171805"/>
                <a:gd name="connsiteY24" fmla="*/ 10159 h 56937"/>
                <a:gd name="connsiteX25" fmla="*/ 122665 w 171805"/>
                <a:gd name="connsiteY25" fmla="*/ 29532 h 56937"/>
                <a:gd name="connsiteX26" fmla="*/ 100457 w 171805"/>
                <a:gd name="connsiteY26" fmla="*/ 23153 h 56937"/>
                <a:gd name="connsiteX27" fmla="*/ 97858 w 171805"/>
                <a:gd name="connsiteY27" fmla="*/ 23389 h 5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1805" h="56937">
                  <a:moveTo>
                    <a:pt x="97858" y="23153"/>
                  </a:moveTo>
                  <a:lnTo>
                    <a:pt x="74232" y="36620"/>
                  </a:lnTo>
                  <a:lnTo>
                    <a:pt x="52024" y="42999"/>
                  </a:lnTo>
                  <a:lnTo>
                    <a:pt x="29343" y="30005"/>
                  </a:lnTo>
                  <a:cubicBezTo>
                    <a:pt x="28162" y="29296"/>
                    <a:pt x="26508" y="29532"/>
                    <a:pt x="25327" y="30477"/>
                  </a:cubicBezTo>
                  <a:lnTo>
                    <a:pt x="1229" y="51031"/>
                  </a:lnTo>
                  <a:cubicBezTo>
                    <a:pt x="-189" y="52213"/>
                    <a:pt x="-425" y="54339"/>
                    <a:pt x="757" y="55757"/>
                  </a:cubicBezTo>
                  <a:cubicBezTo>
                    <a:pt x="1465" y="56465"/>
                    <a:pt x="2411" y="56938"/>
                    <a:pt x="3355" y="56938"/>
                  </a:cubicBezTo>
                  <a:cubicBezTo>
                    <a:pt x="4064" y="56938"/>
                    <a:pt x="5009" y="56702"/>
                    <a:pt x="5481" y="56229"/>
                  </a:cubicBezTo>
                  <a:lnTo>
                    <a:pt x="27689" y="37092"/>
                  </a:lnTo>
                  <a:lnTo>
                    <a:pt x="49662" y="49614"/>
                  </a:lnTo>
                  <a:cubicBezTo>
                    <a:pt x="49662" y="49614"/>
                    <a:pt x="51315" y="50323"/>
                    <a:pt x="52260" y="50086"/>
                  </a:cubicBezTo>
                  <a:lnTo>
                    <a:pt x="76358" y="43235"/>
                  </a:lnTo>
                  <a:cubicBezTo>
                    <a:pt x="76358" y="43235"/>
                    <a:pt x="76831" y="43235"/>
                    <a:pt x="77067" y="42999"/>
                  </a:cubicBezTo>
                  <a:lnTo>
                    <a:pt x="99984" y="30005"/>
                  </a:lnTo>
                  <a:lnTo>
                    <a:pt x="122665" y="36620"/>
                  </a:lnTo>
                  <a:cubicBezTo>
                    <a:pt x="122665" y="36620"/>
                    <a:pt x="125028" y="36620"/>
                    <a:pt x="125972" y="35911"/>
                  </a:cubicBezTo>
                  <a:lnTo>
                    <a:pt x="149598" y="15593"/>
                  </a:lnTo>
                  <a:lnTo>
                    <a:pt x="156922" y="12522"/>
                  </a:lnTo>
                  <a:lnTo>
                    <a:pt x="159521" y="18664"/>
                  </a:lnTo>
                  <a:lnTo>
                    <a:pt x="171806" y="2363"/>
                  </a:lnTo>
                  <a:lnTo>
                    <a:pt x="151488" y="0"/>
                  </a:lnTo>
                  <a:lnTo>
                    <a:pt x="154087" y="6379"/>
                  </a:lnTo>
                  <a:lnTo>
                    <a:pt x="146291" y="9687"/>
                  </a:lnTo>
                  <a:cubicBezTo>
                    <a:pt x="146291" y="9687"/>
                    <a:pt x="145582" y="9923"/>
                    <a:pt x="145345" y="10159"/>
                  </a:cubicBezTo>
                  <a:lnTo>
                    <a:pt x="122665" y="29532"/>
                  </a:lnTo>
                  <a:lnTo>
                    <a:pt x="100457" y="23153"/>
                  </a:lnTo>
                  <a:cubicBezTo>
                    <a:pt x="100457" y="23153"/>
                    <a:pt x="98566" y="23153"/>
                    <a:pt x="97858" y="23389"/>
                  </a:cubicBezTo>
                  <a:close/>
                </a:path>
              </a:pathLst>
            </a:custGeom>
            <a:grpFill/>
            <a:ln w="23606" cap="flat">
              <a:noFill/>
              <a:prstDash val="solid"/>
              <a:miter/>
            </a:ln>
          </p:spPr>
          <p:txBody>
            <a:bodyPr rtlCol="0" anchor="ctr"/>
            <a:lstStyle/>
            <a:p>
              <a:endParaRPr lang="es-CO" sz="1050"/>
            </a:p>
          </p:txBody>
        </p:sp>
        <p:sp>
          <p:nvSpPr>
            <p:cNvPr id="33" name="Forma libre: forma 32">
              <a:extLst>
                <a:ext uri="{FF2B5EF4-FFF2-40B4-BE49-F238E27FC236}">
                  <a16:creationId xmlns:a16="http://schemas.microsoft.com/office/drawing/2014/main" id="{8ECA91AA-13DB-2A38-FC97-FF2F3D9E2AC5}"/>
                </a:ext>
              </a:extLst>
            </p:cNvPr>
            <p:cNvSpPr/>
            <p:nvPr/>
          </p:nvSpPr>
          <p:spPr>
            <a:xfrm>
              <a:off x="8751259" y="2842085"/>
              <a:ext cx="31185" cy="6851"/>
            </a:xfrm>
            <a:custGeom>
              <a:avLst/>
              <a:gdLst>
                <a:gd name="connsiteX0" fmla="*/ 3544 w 31185"/>
                <a:gd name="connsiteY0" fmla="*/ 6851 h 6851"/>
                <a:gd name="connsiteX1" fmla="*/ 27642 w 31185"/>
                <a:gd name="connsiteY1" fmla="*/ 6851 h 6851"/>
                <a:gd name="connsiteX2" fmla="*/ 31185 w 31185"/>
                <a:gd name="connsiteY2" fmla="*/ 3308 h 6851"/>
                <a:gd name="connsiteX3" fmla="*/ 27642 w 31185"/>
                <a:gd name="connsiteY3" fmla="*/ 0 h 6851"/>
                <a:gd name="connsiteX4" fmla="*/ 3544 w 31185"/>
                <a:gd name="connsiteY4" fmla="*/ 0 h 6851"/>
                <a:gd name="connsiteX5" fmla="*/ 0 w 31185"/>
                <a:gd name="connsiteY5" fmla="*/ 3308 h 6851"/>
                <a:gd name="connsiteX6" fmla="*/ 3544 w 31185"/>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85" h="6851">
                  <a:moveTo>
                    <a:pt x="3544" y="6851"/>
                  </a:moveTo>
                  <a:lnTo>
                    <a:pt x="27642" y="6851"/>
                  </a:lnTo>
                  <a:cubicBezTo>
                    <a:pt x="29532" y="6851"/>
                    <a:pt x="31185" y="5434"/>
                    <a:pt x="31185" y="3308"/>
                  </a:cubicBezTo>
                  <a:cubicBezTo>
                    <a:pt x="31185" y="1418"/>
                    <a:pt x="29768" y="0"/>
                    <a:pt x="27642" y="0"/>
                  </a:cubicBezTo>
                  <a:lnTo>
                    <a:pt x="3544" y="0"/>
                  </a:lnTo>
                  <a:cubicBezTo>
                    <a:pt x="1653" y="0"/>
                    <a:pt x="0" y="1418"/>
                    <a:pt x="0" y="3308"/>
                  </a:cubicBezTo>
                  <a:cubicBezTo>
                    <a:pt x="0" y="5198"/>
                    <a:pt x="1653" y="6851"/>
                    <a:pt x="3544" y="6851"/>
                  </a:cubicBezTo>
                  <a:close/>
                </a:path>
              </a:pathLst>
            </a:custGeom>
            <a:grpFill/>
            <a:ln w="23606" cap="flat">
              <a:noFill/>
              <a:prstDash val="solid"/>
              <a:miter/>
            </a:ln>
          </p:spPr>
          <p:txBody>
            <a:bodyPr rtlCol="0" anchor="ctr"/>
            <a:lstStyle/>
            <a:p>
              <a:endParaRPr lang="es-CO" sz="1050"/>
            </a:p>
          </p:txBody>
        </p:sp>
        <p:sp>
          <p:nvSpPr>
            <p:cNvPr id="34" name="Forma libre: forma 33">
              <a:extLst>
                <a:ext uri="{FF2B5EF4-FFF2-40B4-BE49-F238E27FC236}">
                  <a16:creationId xmlns:a16="http://schemas.microsoft.com/office/drawing/2014/main" id="{7311BA69-F101-5B80-6545-83646D3C2F6D}"/>
                </a:ext>
              </a:extLst>
            </p:cNvPr>
            <p:cNvSpPr/>
            <p:nvPr/>
          </p:nvSpPr>
          <p:spPr>
            <a:xfrm>
              <a:off x="8679201" y="2842085"/>
              <a:ext cx="61899" cy="6851"/>
            </a:xfrm>
            <a:custGeom>
              <a:avLst/>
              <a:gdLst>
                <a:gd name="connsiteX0" fmla="*/ 3544 w 61899"/>
                <a:gd name="connsiteY0" fmla="*/ 6851 h 6851"/>
                <a:gd name="connsiteX1" fmla="*/ 58592 w 61899"/>
                <a:gd name="connsiteY1" fmla="*/ 6851 h 6851"/>
                <a:gd name="connsiteX2" fmla="*/ 61899 w 61899"/>
                <a:gd name="connsiteY2" fmla="*/ 3308 h 6851"/>
                <a:gd name="connsiteX3" fmla="*/ 58592 w 61899"/>
                <a:gd name="connsiteY3" fmla="*/ 0 h 6851"/>
                <a:gd name="connsiteX4" fmla="*/ 3544 w 61899"/>
                <a:gd name="connsiteY4" fmla="*/ 0 h 6851"/>
                <a:gd name="connsiteX5" fmla="*/ 0 w 61899"/>
                <a:gd name="connsiteY5" fmla="*/ 3308 h 6851"/>
                <a:gd name="connsiteX6" fmla="*/ 3544 w 61899"/>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899" h="6851">
                  <a:moveTo>
                    <a:pt x="3544" y="6851"/>
                  </a:moveTo>
                  <a:lnTo>
                    <a:pt x="58592" y="6851"/>
                  </a:lnTo>
                  <a:cubicBezTo>
                    <a:pt x="60482" y="6851"/>
                    <a:pt x="61899" y="5434"/>
                    <a:pt x="61899" y="3308"/>
                  </a:cubicBezTo>
                  <a:cubicBezTo>
                    <a:pt x="61899" y="1418"/>
                    <a:pt x="60482" y="0"/>
                    <a:pt x="58592" y="0"/>
                  </a:cubicBezTo>
                  <a:lnTo>
                    <a:pt x="3544" y="0"/>
                  </a:lnTo>
                  <a:cubicBezTo>
                    <a:pt x="1654" y="0"/>
                    <a:pt x="0" y="1418"/>
                    <a:pt x="0" y="3308"/>
                  </a:cubicBezTo>
                  <a:cubicBezTo>
                    <a:pt x="0" y="5198"/>
                    <a:pt x="1654" y="6851"/>
                    <a:pt x="3544" y="6851"/>
                  </a:cubicBezTo>
                  <a:close/>
                </a:path>
              </a:pathLst>
            </a:custGeom>
            <a:grpFill/>
            <a:ln w="23606" cap="flat">
              <a:noFill/>
              <a:prstDash val="solid"/>
              <a:miter/>
            </a:ln>
          </p:spPr>
          <p:txBody>
            <a:bodyPr rtlCol="0" anchor="ctr"/>
            <a:lstStyle/>
            <a:p>
              <a:endParaRPr lang="es-CO" sz="1050"/>
            </a:p>
          </p:txBody>
        </p:sp>
        <p:sp>
          <p:nvSpPr>
            <p:cNvPr id="35" name="Forma libre: forma 34">
              <a:extLst>
                <a:ext uri="{FF2B5EF4-FFF2-40B4-BE49-F238E27FC236}">
                  <a16:creationId xmlns:a16="http://schemas.microsoft.com/office/drawing/2014/main" id="{A93B1572-396E-5245-E67F-3E8B445B3F78}"/>
                </a:ext>
              </a:extLst>
            </p:cNvPr>
            <p:cNvSpPr/>
            <p:nvPr/>
          </p:nvSpPr>
          <p:spPr>
            <a:xfrm>
              <a:off x="8734249" y="2863112"/>
              <a:ext cx="48195" cy="6851"/>
            </a:xfrm>
            <a:custGeom>
              <a:avLst/>
              <a:gdLst>
                <a:gd name="connsiteX0" fmla="*/ 44652 w 48195"/>
                <a:gd name="connsiteY0" fmla="*/ 6851 h 6851"/>
                <a:gd name="connsiteX1" fmla="*/ 48196 w 48195"/>
                <a:gd name="connsiteY1" fmla="*/ 3308 h 6851"/>
                <a:gd name="connsiteX2" fmla="*/ 44652 w 48195"/>
                <a:gd name="connsiteY2" fmla="*/ 0 h 6851"/>
                <a:gd name="connsiteX3" fmla="*/ 3307 w 48195"/>
                <a:gd name="connsiteY3" fmla="*/ 0 h 6851"/>
                <a:gd name="connsiteX4" fmla="*/ 0 w 48195"/>
                <a:gd name="connsiteY4" fmla="*/ 3308 h 6851"/>
                <a:gd name="connsiteX5" fmla="*/ 3307 w 48195"/>
                <a:gd name="connsiteY5" fmla="*/ 6851 h 6851"/>
                <a:gd name="connsiteX6" fmla="*/ 44652 w 48195"/>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5" h="6851">
                  <a:moveTo>
                    <a:pt x="44652" y="6851"/>
                  </a:moveTo>
                  <a:cubicBezTo>
                    <a:pt x="46543" y="6851"/>
                    <a:pt x="48196" y="5434"/>
                    <a:pt x="48196" y="3308"/>
                  </a:cubicBezTo>
                  <a:cubicBezTo>
                    <a:pt x="48196" y="1181"/>
                    <a:pt x="46778" y="0"/>
                    <a:pt x="44652" y="0"/>
                  </a:cubicBezTo>
                  <a:lnTo>
                    <a:pt x="3307" y="0"/>
                  </a:lnTo>
                  <a:cubicBezTo>
                    <a:pt x="1417" y="0"/>
                    <a:pt x="0" y="1418"/>
                    <a:pt x="0" y="3308"/>
                  </a:cubicBezTo>
                  <a:cubicBezTo>
                    <a:pt x="0" y="5198"/>
                    <a:pt x="1417" y="6851"/>
                    <a:pt x="3307" y="6851"/>
                  </a:cubicBezTo>
                  <a:lnTo>
                    <a:pt x="44652" y="6851"/>
                  </a:lnTo>
                  <a:close/>
                </a:path>
              </a:pathLst>
            </a:custGeom>
            <a:grpFill/>
            <a:ln w="23606" cap="flat">
              <a:noFill/>
              <a:prstDash val="solid"/>
              <a:miter/>
            </a:ln>
          </p:spPr>
          <p:txBody>
            <a:bodyPr rtlCol="0" anchor="ctr"/>
            <a:lstStyle/>
            <a:p>
              <a:endParaRPr lang="es-CO" sz="1050"/>
            </a:p>
          </p:txBody>
        </p:sp>
        <p:sp>
          <p:nvSpPr>
            <p:cNvPr id="36" name="Forma libre: forma 35">
              <a:extLst>
                <a:ext uri="{FF2B5EF4-FFF2-40B4-BE49-F238E27FC236}">
                  <a16:creationId xmlns:a16="http://schemas.microsoft.com/office/drawing/2014/main" id="{25BC2294-9C4C-55D6-5431-1D919FE1A4CE}"/>
                </a:ext>
              </a:extLst>
            </p:cNvPr>
            <p:cNvSpPr/>
            <p:nvPr/>
          </p:nvSpPr>
          <p:spPr>
            <a:xfrm>
              <a:off x="8679201" y="2863112"/>
              <a:ext cx="44888" cy="6851"/>
            </a:xfrm>
            <a:custGeom>
              <a:avLst/>
              <a:gdLst>
                <a:gd name="connsiteX0" fmla="*/ 3544 w 44888"/>
                <a:gd name="connsiteY0" fmla="*/ 6851 h 6851"/>
                <a:gd name="connsiteX1" fmla="*/ 41581 w 44888"/>
                <a:gd name="connsiteY1" fmla="*/ 6851 h 6851"/>
                <a:gd name="connsiteX2" fmla="*/ 44889 w 44888"/>
                <a:gd name="connsiteY2" fmla="*/ 3308 h 6851"/>
                <a:gd name="connsiteX3" fmla="*/ 41581 w 44888"/>
                <a:gd name="connsiteY3" fmla="*/ 0 h 6851"/>
                <a:gd name="connsiteX4" fmla="*/ 3544 w 44888"/>
                <a:gd name="connsiteY4" fmla="*/ 0 h 6851"/>
                <a:gd name="connsiteX5" fmla="*/ 0 w 44888"/>
                <a:gd name="connsiteY5" fmla="*/ 3308 h 6851"/>
                <a:gd name="connsiteX6" fmla="*/ 3544 w 44888"/>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88" h="6851">
                  <a:moveTo>
                    <a:pt x="3544" y="6851"/>
                  </a:moveTo>
                  <a:lnTo>
                    <a:pt x="41581" y="6851"/>
                  </a:lnTo>
                  <a:cubicBezTo>
                    <a:pt x="43471" y="6851"/>
                    <a:pt x="44889" y="5434"/>
                    <a:pt x="44889" y="3308"/>
                  </a:cubicBezTo>
                  <a:cubicBezTo>
                    <a:pt x="44889" y="1181"/>
                    <a:pt x="43471" y="0"/>
                    <a:pt x="41581" y="0"/>
                  </a:cubicBezTo>
                  <a:lnTo>
                    <a:pt x="3544" y="0"/>
                  </a:lnTo>
                  <a:cubicBezTo>
                    <a:pt x="1654" y="0"/>
                    <a:pt x="0" y="1418"/>
                    <a:pt x="0" y="3308"/>
                  </a:cubicBezTo>
                  <a:cubicBezTo>
                    <a:pt x="0" y="5198"/>
                    <a:pt x="1654" y="6851"/>
                    <a:pt x="3544" y="6851"/>
                  </a:cubicBezTo>
                  <a:close/>
                </a:path>
              </a:pathLst>
            </a:custGeom>
            <a:grpFill/>
            <a:ln w="23606" cap="flat">
              <a:noFill/>
              <a:prstDash val="solid"/>
              <a:miter/>
            </a:ln>
          </p:spPr>
          <p:txBody>
            <a:bodyPr rtlCol="0" anchor="ctr"/>
            <a:lstStyle/>
            <a:p>
              <a:endParaRPr lang="es-CO" sz="1050"/>
            </a:p>
          </p:txBody>
        </p:sp>
        <p:sp>
          <p:nvSpPr>
            <p:cNvPr id="37" name="Forma libre: forma 36">
              <a:extLst>
                <a:ext uri="{FF2B5EF4-FFF2-40B4-BE49-F238E27FC236}">
                  <a16:creationId xmlns:a16="http://schemas.microsoft.com/office/drawing/2014/main" id="{4A0F0AC9-4540-08F9-10CF-7E0B517B62BC}"/>
                </a:ext>
              </a:extLst>
            </p:cNvPr>
            <p:cNvSpPr/>
            <p:nvPr/>
          </p:nvSpPr>
          <p:spPr>
            <a:xfrm>
              <a:off x="8711804" y="2883902"/>
              <a:ext cx="39455" cy="6851"/>
            </a:xfrm>
            <a:custGeom>
              <a:avLst/>
              <a:gdLst>
                <a:gd name="connsiteX0" fmla="*/ 0 w 39455"/>
                <a:gd name="connsiteY0" fmla="*/ 3544 h 6851"/>
                <a:gd name="connsiteX1" fmla="*/ 3307 w 39455"/>
                <a:gd name="connsiteY1" fmla="*/ 6851 h 6851"/>
                <a:gd name="connsiteX2" fmla="*/ 36147 w 39455"/>
                <a:gd name="connsiteY2" fmla="*/ 6851 h 6851"/>
                <a:gd name="connsiteX3" fmla="*/ 39455 w 39455"/>
                <a:gd name="connsiteY3" fmla="*/ 3544 h 6851"/>
                <a:gd name="connsiteX4" fmla="*/ 36147 w 39455"/>
                <a:gd name="connsiteY4" fmla="*/ 0 h 6851"/>
                <a:gd name="connsiteX5" fmla="*/ 3307 w 39455"/>
                <a:gd name="connsiteY5" fmla="*/ 0 h 6851"/>
                <a:gd name="connsiteX6" fmla="*/ 0 w 39455"/>
                <a:gd name="connsiteY6" fmla="*/ 3544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5" h="6851">
                  <a:moveTo>
                    <a:pt x="0" y="3544"/>
                  </a:moveTo>
                  <a:cubicBezTo>
                    <a:pt x="0" y="5434"/>
                    <a:pt x="1417" y="6851"/>
                    <a:pt x="3307" y="6851"/>
                  </a:cubicBezTo>
                  <a:lnTo>
                    <a:pt x="36147" y="6851"/>
                  </a:lnTo>
                  <a:cubicBezTo>
                    <a:pt x="38037" y="6851"/>
                    <a:pt x="39455" y="5434"/>
                    <a:pt x="39455" y="3544"/>
                  </a:cubicBezTo>
                  <a:cubicBezTo>
                    <a:pt x="39455" y="1654"/>
                    <a:pt x="38037" y="0"/>
                    <a:pt x="36147" y="0"/>
                  </a:cubicBezTo>
                  <a:lnTo>
                    <a:pt x="3307" y="0"/>
                  </a:lnTo>
                  <a:cubicBezTo>
                    <a:pt x="1417" y="0"/>
                    <a:pt x="0" y="1418"/>
                    <a:pt x="0" y="3544"/>
                  </a:cubicBezTo>
                  <a:close/>
                </a:path>
              </a:pathLst>
            </a:custGeom>
            <a:grpFill/>
            <a:ln w="23606" cap="flat">
              <a:noFill/>
              <a:prstDash val="solid"/>
              <a:miter/>
            </a:ln>
          </p:spPr>
          <p:txBody>
            <a:bodyPr rtlCol="0" anchor="ctr"/>
            <a:lstStyle/>
            <a:p>
              <a:endParaRPr lang="es-CO" sz="1050"/>
            </a:p>
          </p:txBody>
        </p:sp>
        <p:sp>
          <p:nvSpPr>
            <p:cNvPr id="38" name="Forma libre: forma 37">
              <a:extLst>
                <a:ext uri="{FF2B5EF4-FFF2-40B4-BE49-F238E27FC236}">
                  <a16:creationId xmlns:a16="http://schemas.microsoft.com/office/drawing/2014/main" id="{C329F751-85A6-FC28-4CB9-5C62CBDD3D22}"/>
                </a:ext>
              </a:extLst>
            </p:cNvPr>
            <p:cNvSpPr/>
            <p:nvPr/>
          </p:nvSpPr>
          <p:spPr>
            <a:xfrm>
              <a:off x="8679201" y="2883902"/>
              <a:ext cx="22444" cy="6851"/>
            </a:xfrm>
            <a:custGeom>
              <a:avLst/>
              <a:gdLst>
                <a:gd name="connsiteX0" fmla="*/ 3544 w 22444"/>
                <a:gd name="connsiteY0" fmla="*/ 6851 h 6851"/>
                <a:gd name="connsiteX1" fmla="*/ 19137 w 22444"/>
                <a:gd name="connsiteY1" fmla="*/ 6851 h 6851"/>
                <a:gd name="connsiteX2" fmla="*/ 22445 w 22444"/>
                <a:gd name="connsiteY2" fmla="*/ 3544 h 6851"/>
                <a:gd name="connsiteX3" fmla="*/ 19137 w 22444"/>
                <a:gd name="connsiteY3" fmla="*/ 0 h 6851"/>
                <a:gd name="connsiteX4" fmla="*/ 3544 w 22444"/>
                <a:gd name="connsiteY4" fmla="*/ 0 h 6851"/>
                <a:gd name="connsiteX5" fmla="*/ 0 w 22444"/>
                <a:gd name="connsiteY5" fmla="*/ 3544 h 6851"/>
                <a:gd name="connsiteX6" fmla="*/ 3544 w 22444"/>
                <a:gd name="connsiteY6" fmla="*/ 6851 h 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44" h="6851">
                  <a:moveTo>
                    <a:pt x="3544" y="6851"/>
                  </a:moveTo>
                  <a:lnTo>
                    <a:pt x="19137" y="6851"/>
                  </a:lnTo>
                  <a:cubicBezTo>
                    <a:pt x="21027" y="6851"/>
                    <a:pt x="22445" y="5434"/>
                    <a:pt x="22445" y="3544"/>
                  </a:cubicBezTo>
                  <a:cubicBezTo>
                    <a:pt x="22445" y="1654"/>
                    <a:pt x="21027" y="0"/>
                    <a:pt x="19137" y="0"/>
                  </a:cubicBezTo>
                  <a:lnTo>
                    <a:pt x="3544" y="0"/>
                  </a:lnTo>
                  <a:cubicBezTo>
                    <a:pt x="1654" y="0"/>
                    <a:pt x="0" y="1418"/>
                    <a:pt x="0" y="3544"/>
                  </a:cubicBezTo>
                  <a:cubicBezTo>
                    <a:pt x="0" y="5670"/>
                    <a:pt x="1654" y="6851"/>
                    <a:pt x="3544" y="6851"/>
                  </a:cubicBezTo>
                  <a:close/>
                </a:path>
              </a:pathLst>
            </a:custGeom>
            <a:grpFill/>
            <a:ln w="23606" cap="flat">
              <a:noFill/>
              <a:prstDash val="solid"/>
              <a:miter/>
            </a:ln>
          </p:spPr>
          <p:txBody>
            <a:bodyPr rtlCol="0" anchor="ctr"/>
            <a:lstStyle/>
            <a:p>
              <a:endParaRPr lang="es-CO" sz="1050"/>
            </a:p>
          </p:txBody>
        </p:sp>
      </p:grpSp>
      <p:grpSp>
        <p:nvGrpSpPr>
          <p:cNvPr id="30" name="Grupo 29">
            <a:extLst>
              <a:ext uri="{FF2B5EF4-FFF2-40B4-BE49-F238E27FC236}">
                <a16:creationId xmlns:a16="http://schemas.microsoft.com/office/drawing/2014/main" id="{9C31C02E-174B-336B-1FEA-15D13A6E8A64}"/>
              </a:ext>
            </a:extLst>
          </p:cNvPr>
          <p:cNvGrpSpPr/>
          <p:nvPr/>
        </p:nvGrpSpPr>
        <p:grpSpPr>
          <a:xfrm>
            <a:off x="8850800" y="5236029"/>
            <a:ext cx="3045165" cy="1354145"/>
            <a:chOff x="8850800" y="5236029"/>
            <a:chExt cx="3045165" cy="1354145"/>
          </a:xfrm>
        </p:grpSpPr>
        <p:sp>
          <p:nvSpPr>
            <p:cNvPr id="13" name="Cerrar llave 12">
              <a:extLst>
                <a:ext uri="{FF2B5EF4-FFF2-40B4-BE49-F238E27FC236}">
                  <a16:creationId xmlns:a16="http://schemas.microsoft.com/office/drawing/2014/main" id="{1495D781-1FD4-C410-54B3-EB5EBD94C290}"/>
                </a:ext>
              </a:extLst>
            </p:cNvPr>
            <p:cNvSpPr/>
            <p:nvPr/>
          </p:nvSpPr>
          <p:spPr>
            <a:xfrm rot="5400000">
              <a:off x="10333066" y="3949905"/>
              <a:ext cx="276776" cy="2849023"/>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pic>
          <p:nvPicPr>
            <p:cNvPr id="26" name="Gráfico 25" descr="Advertencia con relleno sólido">
              <a:extLst>
                <a:ext uri="{FF2B5EF4-FFF2-40B4-BE49-F238E27FC236}">
                  <a16:creationId xmlns:a16="http://schemas.microsoft.com/office/drawing/2014/main" id="{1AD836EB-D0D2-69A0-92B7-C638D933437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50800" y="5531042"/>
              <a:ext cx="1022998" cy="1022998"/>
            </a:xfrm>
            <a:prstGeom prst="rect">
              <a:avLst/>
            </a:prstGeom>
          </p:spPr>
        </p:pic>
        <p:sp>
          <p:nvSpPr>
            <p:cNvPr id="28" name="CuadroTexto 27">
              <a:extLst>
                <a:ext uri="{FF2B5EF4-FFF2-40B4-BE49-F238E27FC236}">
                  <a16:creationId xmlns:a16="http://schemas.microsoft.com/office/drawing/2014/main" id="{CB9DF898-1D36-E509-6251-1F99A448FF40}"/>
                </a:ext>
              </a:extLst>
            </p:cNvPr>
            <p:cNvSpPr txBox="1"/>
            <p:nvPr/>
          </p:nvSpPr>
          <p:spPr>
            <a:xfrm>
              <a:off x="9925169" y="5574511"/>
              <a:ext cx="1968195" cy="1015663"/>
            </a:xfrm>
            <a:prstGeom prst="rect">
              <a:avLst/>
            </a:prstGeom>
            <a:noFill/>
          </p:spPr>
          <p:txBody>
            <a:bodyPr wrap="square" rtlCol="0">
              <a:spAutoFit/>
            </a:bodyPr>
            <a:lstStyle/>
            <a:p>
              <a:r>
                <a:rPr lang="es-CO" sz="1000" dirty="0"/>
                <a:t>No se evidencia en los usuarios del proceso, otras Direcciones Técnicas ni sus adscritas lo cual podría demostrar una potencial desarticulación en el mapeo de interlocución misional.  </a:t>
              </a:r>
            </a:p>
          </p:txBody>
        </p:sp>
      </p:grpSp>
      <p:pic>
        <p:nvPicPr>
          <p:cNvPr id="24" name="Imagen 23" descr="Texto&#10;&#10;El contenido generado por IA puede ser incorrecto.">
            <a:extLst>
              <a:ext uri="{FF2B5EF4-FFF2-40B4-BE49-F238E27FC236}">
                <a16:creationId xmlns:a16="http://schemas.microsoft.com/office/drawing/2014/main" id="{78E006A0-9DBB-BD0A-5A67-A766EE231E51}"/>
              </a:ext>
            </a:extLst>
          </p:cNvPr>
          <p:cNvPicPr>
            <a:picLocks noChangeAspect="1"/>
          </p:cNvPicPr>
          <p:nvPr/>
        </p:nvPicPr>
        <p:blipFill>
          <a:blip r:embed="rId4"/>
          <a:stretch>
            <a:fillRect/>
          </a:stretch>
        </p:blipFill>
        <p:spPr>
          <a:xfrm>
            <a:off x="10326757" y="70336"/>
            <a:ext cx="1794008" cy="588199"/>
          </a:xfrm>
          <a:prstGeom prst="rect">
            <a:avLst/>
          </a:prstGeom>
        </p:spPr>
      </p:pic>
    </p:spTree>
    <p:extLst>
      <p:ext uri="{BB962C8B-B14F-4D97-AF65-F5344CB8AC3E}">
        <p14:creationId xmlns:p14="http://schemas.microsoft.com/office/powerpoint/2010/main" val="20204308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9CB8DA-DA39-600C-6C92-1F2BB09426C7}"/>
            </a:ext>
          </a:extLst>
        </p:cNvPr>
        <p:cNvGrpSpPr/>
        <p:nvPr/>
      </p:nvGrpSpPr>
      <p:grpSpPr>
        <a:xfrm>
          <a:off x="0" y="0"/>
          <a:ext cx="0" cy="0"/>
          <a:chOff x="0" y="0"/>
          <a:chExt cx="0" cy="0"/>
        </a:xfrm>
      </p:grpSpPr>
      <p:grpSp>
        <p:nvGrpSpPr>
          <p:cNvPr id="2" name="Gráfico 9">
            <a:extLst>
              <a:ext uri="{FF2B5EF4-FFF2-40B4-BE49-F238E27FC236}">
                <a16:creationId xmlns:a16="http://schemas.microsoft.com/office/drawing/2014/main" id="{A23CC36B-CCA4-F732-DBAB-AC369FE3D408}"/>
              </a:ext>
            </a:extLst>
          </p:cNvPr>
          <p:cNvGrpSpPr>
            <a:grpSpLocks noChangeAspect="1"/>
          </p:cNvGrpSpPr>
          <p:nvPr/>
        </p:nvGrpSpPr>
        <p:grpSpPr>
          <a:xfrm>
            <a:off x="2278043" y="1706188"/>
            <a:ext cx="1186961" cy="1209617"/>
            <a:chOff x="8659119" y="2320195"/>
            <a:chExt cx="222790" cy="227042"/>
          </a:xfrm>
          <a:solidFill>
            <a:schemeClr val="tx1">
              <a:lumMod val="75000"/>
              <a:lumOff val="25000"/>
            </a:schemeClr>
          </a:solidFill>
        </p:grpSpPr>
        <p:sp>
          <p:nvSpPr>
            <p:cNvPr id="3" name="Forma libre: forma 2">
              <a:extLst>
                <a:ext uri="{FF2B5EF4-FFF2-40B4-BE49-F238E27FC236}">
                  <a16:creationId xmlns:a16="http://schemas.microsoft.com/office/drawing/2014/main" id="{7C86A6B8-CC0D-7165-52A4-C8424D24B625}"/>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 name="Forma libre: forma 3">
              <a:extLst>
                <a:ext uri="{FF2B5EF4-FFF2-40B4-BE49-F238E27FC236}">
                  <a16:creationId xmlns:a16="http://schemas.microsoft.com/office/drawing/2014/main" id="{467DF0D9-F6A2-673C-03D7-A8703BC92BB5}"/>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 name="Forma libre: forma 4">
              <a:extLst>
                <a:ext uri="{FF2B5EF4-FFF2-40B4-BE49-F238E27FC236}">
                  <a16:creationId xmlns:a16="http://schemas.microsoft.com/office/drawing/2014/main" id="{05594B34-A7BA-7DCA-F156-9E315C31B862}"/>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DDA947EF-6847-7B40-259C-919C63391A11}"/>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3703CA90-6600-086A-2125-51082C24FD11}"/>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57D17CC5-565B-A5DA-F44D-2A0072BB1401}"/>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FEBEA761-CA93-E156-6E59-3093300849B5}"/>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901A1CC1-F3C0-0783-743D-EA31A6CFFAAC}"/>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1" name="CuadroTexto 10">
            <a:extLst>
              <a:ext uri="{FF2B5EF4-FFF2-40B4-BE49-F238E27FC236}">
                <a16:creationId xmlns:a16="http://schemas.microsoft.com/office/drawing/2014/main" id="{45D90913-A2A2-50C0-34F5-442ED5F5FF90}"/>
              </a:ext>
            </a:extLst>
          </p:cNvPr>
          <p:cNvSpPr txBox="1"/>
          <p:nvPr/>
        </p:nvSpPr>
        <p:spPr>
          <a:xfrm>
            <a:off x="377090" y="361206"/>
            <a:ext cx="2043938" cy="1200329"/>
          </a:xfrm>
          <a:prstGeom prst="rect">
            <a:avLst/>
          </a:prstGeom>
          <a:noFill/>
        </p:spPr>
        <p:txBody>
          <a:bodyPr wrap="square" rtlCol="0">
            <a:spAutoFit/>
          </a:bodyPr>
          <a:lstStyle/>
          <a:p>
            <a:r>
              <a:rPr lang="es-CO" dirty="0"/>
              <a:t>1. PROCESO</a:t>
            </a:r>
          </a:p>
          <a:p>
            <a:r>
              <a:rPr lang="es-CO" dirty="0"/>
              <a:t>GESTIÓN DE EMPLEO</a:t>
            </a:r>
          </a:p>
          <a:p>
            <a:endParaRPr lang="es-CO" dirty="0"/>
          </a:p>
        </p:txBody>
      </p:sp>
      <p:sp>
        <p:nvSpPr>
          <p:cNvPr id="12" name="Rectángulo 11">
            <a:extLst>
              <a:ext uri="{FF2B5EF4-FFF2-40B4-BE49-F238E27FC236}">
                <a16:creationId xmlns:a16="http://schemas.microsoft.com/office/drawing/2014/main" id="{05162FDD-8D6B-7229-3D0A-A7123A1373E5}"/>
              </a:ext>
            </a:extLst>
          </p:cNvPr>
          <p:cNvSpPr/>
          <p:nvPr/>
        </p:nvSpPr>
        <p:spPr>
          <a:xfrm>
            <a:off x="438515" y="3301058"/>
            <a:ext cx="2348047" cy="107721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r>
              <a:rPr lang="es-ES" sz="3200" b="1" cap="none" spc="0" dirty="0">
                <a:ln/>
                <a:solidFill>
                  <a:schemeClr val="accent4"/>
                </a:solidFill>
                <a:effectLst/>
              </a:rPr>
              <a:t>¿ QUÉ </a:t>
            </a:r>
          </a:p>
          <a:p>
            <a:r>
              <a:rPr lang="es-ES" sz="3200" b="1" dirty="0">
                <a:ln/>
                <a:solidFill>
                  <a:schemeClr val="accent4"/>
                </a:solidFill>
              </a:rPr>
              <a:t>PRODUCE?</a:t>
            </a:r>
            <a:endParaRPr lang="es-ES" sz="3200" b="1" cap="none" spc="0" dirty="0">
              <a:ln/>
              <a:solidFill>
                <a:schemeClr val="accent4"/>
              </a:solidFill>
              <a:effectLst/>
            </a:endParaRPr>
          </a:p>
        </p:txBody>
      </p:sp>
      <p:sp>
        <p:nvSpPr>
          <p:cNvPr id="14" name="CuadroTexto 13">
            <a:extLst>
              <a:ext uri="{FF2B5EF4-FFF2-40B4-BE49-F238E27FC236}">
                <a16:creationId xmlns:a16="http://schemas.microsoft.com/office/drawing/2014/main" id="{37401F4F-A237-AD17-DFFA-16EA9B84BD41}"/>
              </a:ext>
            </a:extLst>
          </p:cNvPr>
          <p:cNvSpPr txBox="1"/>
          <p:nvPr/>
        </p:nvSpPr>
        <p:spPr>
          <a:xfrm>
            <a:off x="2148630" y="391153"/>
            <a:ext cx="1654629" cy="923330"/>
          </a:xfrm>
          <a:prstGeom prst="rect">
            <a:avLst/>
          </a:prstGeom>
          <a:noFill/>
        </p:spPr>
        <p:txBody>
          <a:bodyPr wrap="square">
            <a:spAutoFit/>
          </a:bodyPr>
          <a:lstStyle/>
          <a:p>
            <a:r>
              <a:rPr lang="es-CO" dirty="0"/>
              <a:t>2. PROCESO DESARROLLO EMPRESARIAL</a:t>
            </a:r>
          </a:p>
        </p:txBody>
      </p:sp>
      <p:grpSp>
        <p:nvGrpSpPr>
          <p:cNvPr id="15" name="Gráfico 9">
            <a:extLst>
              <a:ext uri="{FF2B5EF4-FFF2-40B4-BE49-F238E27FC236}">
                <a16:creationId xmlns:a16="http://schemas.microsoft.com/office/drawing/2014/main" id="{EBB7CA5B-155F-4CAE-13E8-0E349BC57926}"/>
              </a:ext>
            </a:extLst>
          </p:cNvPr>
          <p:cNvGrpSpPr>
            <a:grpSpLocks noChangeAspect="1"/>
          </p:cNvGrpSpPr>
          <p:nvPr/>
        </p:nvGrpSpPr>
        <p:grpSpPr>
          <a:xfrm>
            <a:off x="547215" y="1640362"/>
            <a:ext cx="1186961" cy="1209617"/>
            <a:chOff x="8659119" y="2320195"/>
            <a:chExt cx="222790" cy="227042"/>
          </a:xfrm>
          <a:solidFill>
            <a:schemeClr val="tx1">
              <a:lumMod val="75000"/>
              <a:lumOff val="25000"/>
            </a:schemeClr>
          </a:solidFill>
        </p:grpSpPr>
        <p:sp>
          <p:nvSpPr>
            <p:cNvPr id="16" name="Forma libre: forma 15">
              <a:extLst>
                <a:ext uri="{FF2B5EF4-FFF2-40B4-BE49-F238E27FC236}">
                  <a16:creationId xmlns:a16="http://schemas.microsoft.com/office/drawing/2014/main" id="{3855D2B3-C93A-4577-F0C0-C31CAF5AAB00}"/>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7" name="Forma libre: forma 16">
              <a:extLst>
                <a:ext uri="{FF2B5EF4-FFF2-40B4-BE49-F238E27FC236}">
                  <a16:creationId xmlns:a16="http://schemas.microsoft.com/office/drawing/2014/main" id="{DAACC3E6-A9A9-29F4-F281-F1FDC66DA7F6}"/>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18" name="Forma libre: forma 17">
              <a:extLst>
                <a:ext uri="{FF2B5EF4-FFF2-40B4-BE49-F238E27FC236}">
                  <a16:creationId xmlns:a16="http://schemas.microsoft.com/office/drawing/2014/main" id="{584F5460-6E30-4522-B5B6-997EF0279CB6}"/>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19" name="Forma libre: forma 18">
              <a:extLst>
                <a:ext uri="{FF2B5EF4-FFF2-40B4-BE49-F238E27FC236}">
                  <a16:creationId xmlns:a16="http://schemas.microsoft.com/office/drawing/2014/main" id="{8F71C896-2A7F-299A-55CA-784A7E12E784}"/>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20" name="Forma libre: forma 19">
              <a:extLst>
                <a:ext uri="{FF2B5EF4-FFF2-40B4-BE49-F238E27FC236}">
                  <a16:creationId xmlns:a16="http://schemas.microsoft.com/office/drawing/2014/main" id="{C0B5683C-0B2E-6C76-474A-03530644AC22}"/>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21" name="Forma libre: forma 20">
              <a:extLst>
                <a:ext uri="{FF2B5EF4-FFF2-40B4-BE49-F238E27FC236}">
                  <a16:creationId xmlns:a16="http://schemas.microsoft.com/office/drawing/2014/main" id="{7199130C-48C3-55A9-4051-2558AC6B7EB6}"/>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22" name="Forma libre: forma 21">
              <a:extLst>
                <a:ext uri="{FF2B5EF4-FFF2-40B4-BE49-F238E27FC236}">
                  <a16:creationId xmlns:a16="http://schemas.microsoft.com/office/drawing/2014/main" id="{C54BDCAD-EB4C-366E-381A-FB7935CD0410}"/>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23" name="Forma libre: forma 22">
              <a:extLst>
                <a:ext uri="{FF2B5EF4-FFF2-40B4-BE49-F238E27FC236}">
                  <a16:creationId xmlns:a16="http://schemas.microsoft.com/office/drawing/2014/main" id="{379D2C13-7EA7-2099-8918-3A2CE13F0F8D}"/>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25" name="CuadroTexto 24">
            <a:extLst>
              <a:ext uri="{FF2B5EF4-FFF2-40B4-BE49-F238E27FC236}">
                <a16:creationId xmlns:a16="http://schemas.microsoft.com/office/drawing/2014/main" id="{8F8E05D2-349E-9BDD-61E3-99B6BB6AA4F1}"/>
              </a:ext>
            </a:extLst>
          </p:cNvPr>
          <p:cNvSpPr txBox="1"/>
          <p:nvPr/>
        </p:nvSpPr>
        <p:spPr>
          <a:xfrm>
            <a:off x="4191388" y="352092"/>
            <a:ext cx="4506658" cy="583236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r>
              <a:rPr lang="es-CO" sz="1600" b="1" dirty="0">
                <a:solidFill>
                  <a:schemeClr val="accent2">
                    <a:lumMod val="40000"/>
                    <a:lumOff val="60000"/>
                  </a:schemeClr>
                </a:solidFill>
                <a:effectLst>
                  <a:outerShdw blurRad="38100" dist="38100" dir="2700000" algn="tl">
                    <a:srgbClr val="000000">
                      <a:alpha val="43137"/>
                    </a:srgbClr>
                  </a:outerShdw>
                </a:effectLst>
              </a:rPr>
              <a:t>Desarrollo empresarial</a:t>
            </a:r>
            <a:endParaRPr lang="es-CO" sz="1600" dirty="0"/>
          </a:p>
          <a:p>
            <a:endParaRPr lang="es-CO" sz="1600" dirty="0"/>
          </a:p>
          <a:p>
            <a:r>
              <a:rPr lang="es-CO" sz="1550" dirty="0">
                <a:solidFill>
                  <a:srgbClr val="FFFF66"/>
                </a:solidFill>
              </a:rPr>
              <a:t>1. Formulación y seguimiento de políticas públicas</a:t>
            </a:r>
          </a:p>
          <a:p>
            <a:r>
              <a:rPr lang="es-CO" sz="1550" dirty="0"/>
              <a:t>- Políticas públicas de emprendimiento</a:t>
            </a:r>
          </a:p>
          <a:p>
            <a:r>
              <a:rPr lang="es-CO" sz="1550" dirty="0"/>
              <a:t>- Políticas públicas de formalización</a:t>
            </a:r>
          </a:p>
          <a:p>
            <a:r>
              <a:rPr lang="es-CO" sz="1550" dirty="0"/>
              <a:t>- Políticas públicas de acceso al financiamiento</a:t>
            </a:r>
          </a:p>
          <a:p>
            <a:pPr marL="285750" indent="-285750">
              <a:buFontTx/>
              <a:buChar char="-"/>
            </a:pPr>
            <a:r>
              <a:rPr lang="es-CO" sz="1550" dirty="0"/>
              <a:t>Informes de avance y cumplimiento de políticas públicas</a:t>
            </a:r>
          </a:p>
          <a:p>
            <a:r>
              <a:rPr lang="es-CO" sz="1550" dirty="0">
                <a:solidFill>
                  <a:srgbClr val="FFFF00"/>
                </a:solidFill>
              </a:rPr>
              <a:t>2. Fortalecimiento empresarial y formalización</a:t>
            </a:r>
          </a:p>
          <a:p>
            <a:r>
              <a:rPr lang="es-CO" sz="1550" dirty="0"/>
              <a:t>- Procesos de asistencia técnica</a:t>
            </a:r>
          </a:p>
          <a:p>
            <a:r>
              <a:rPr lang="es-CO" sz="1550" dirty="0"/>
              <a:t>- Procesos de fortalecimiento empresarial</a:t>
            </a:r>
          </a:p>
          <a:p>
            <a:r>
              <a:rPr lang="es-CO" sz="1550" dirty="0"/>
              <a:t>- Procesos de formalización empresarial</a:t>
            </a:r>
          </a:p>
          <a:p>
            <a:r>
              <a:rPr lang="es-CO" sz="1550" dirty="0"/>
              <a:t>- Acciones de inclusión financiera</a:t>
            </a:r>
          </a:p>
          <a:p>
            <a:r>
              <a:rPr lang="es-CO" sz="1550" dirty="0"/>
              <a:t>- Alianzas con entidades públicas y privadas</a:t>
            </a:r>
          </a:p>
          <a:p>
            <a:r>
              <a:rPr lang="es-CO" sz="1550" dirty="0"/>
              <a:t>- Ejecución del Protocolo de Aprovechamiento Económico del Espacio Público</a:t>
            </a:r>
          </a:p>
          <a:p>
            <a:r>
              <a:rPr lang="es-CO" sz="1550" dirty="0"/>
              <a:t>- Contratos de aprovechamiento del espacio público</a:t>
            </a:r>
          </a:p>
          <a:p>
            <a:endParaRPr lang="es-CO" sz="1550" dirty="0"/>
          </a:p>
          <a:p>
            <a:r>
              <a:rPr lang="es-CO" sz="1550" dirty="0">
                <a:solidFill>
                  <a:srgbClr val="FFFF00"/>
                </a:solidFill>
              </a:rPr>
              <a:t>3. Intermediación de mercados y productividad</a:t>
            </a:r>
          </a:p>
          <a:p>
            <a:r>
              <a:rPr lang="es-CO" sz="1550" dirty="0"/>
              <a:t>- Informes de ejecución</a:t>
            </a:r>
          </a:p>
          <a:p>
            <a:r>
              <a:rPr lang="es-CO" sz="1550" dirty="0"/>
              <a:t>- Informes de avance de proyectos</a:t>
            </a:r>
          </a:p>
          <a:p>
            <a:r>
              <a:rPr lang="es-CO" sz="1550" dirty="0"/>
              <a:t>- Acciones de intervención empresarial</a:t>
            </a:r>
          </a:p>
          <a:p>
            <a:r>
              <a:rPr lang="es-CO" sz="1550" dirty="0"/>
              <a:t>- Acciones de mejora de productividad</a:t>
            </a:r>
          </a:p>
        </p:txBody>
      </p:sp>
      <p:sp>
        <p:nvSpPr>
          <p:cNvPr id="27" name="CuadroTexto 26">
            <a:extLst>
              <a:ext uri="{FF2B5EF4-FFF2-40B4-BE49-F238E27FC236}">
                <a16:creationId xmlns:a16="http://schemas.microsoft.com/office/drawing/2014/main" id="{89C52704-DE15-251B-8A35-7CCA40B60CD3}"/>
              </a:ext>
            </a:extLst>
          </p:cNvPr>
          <p:cNvSpPr txBox="1"/>
          <p:nvPr/>
        </p:nvSpPr>
        <p:spPr>
          <a:xfrm>
            <a:off x="8997187" y="0"/>
            <a:ext cx="3110588" cy="6924973"/>
          </a:xfrm>
          <a:prstGeom prst="rect">
            <a:avLst/>
          </a:prstGeom>
          <a:noFill/>
        </p:spPr>
        <p:txBody>
          <a:bodyPr wrap="square">
            <a:spAutoFit/>
          </a:bodyPr>
          <a:lstStyle/>
          <a:p>
            <a:r>
              <a:rPr lang="es-CO" sz="1200" dirty="0">
                <a:solidFill>
                  <a:srgbClr val="FF0000"/>
                </a:solidFill>
              </a:rPr>
              <a:t>Usuarios internos</a:t>
            </a:r>
          </a:p>
          <a:p>
            <a:r>
              <a:rPr lang="es-CO" sz="1200" dirty="0"/>
              <a:t>- Dirección de Desarrollo Empresarial y Empleo</a:t>
            </a:r>
          </a:p>
          <a:p>
            <a:r>
              <a:rPr lang="es-CO" sz="1200" dirty="0"/>
              <a:t>- Subdirección de Emprendimiento y Negocios</a:t>
            </a:r>
          </a:p>
          <a:p>
            <a:r>
              <a:rPr lang="es-CO" sz="1200" dirty="0"/>
              <a:t>- Subdirección de Financiamiento e Inclusión Financiera</a:t>
            </a:r>
          </a:p>
          <a:p>
            <a:r>
              <a:rPr lang="es-CO" sz="1200" dirty="0"/>
              <a:t>- Subdirección de Intermediación, Regulación y Formalización Empresarial</a:t>
            </a:r>
          </a:p>
          <a:p>
            <a:r>
              <a:rPr lang="es-CO" sz="1200" dirty="0"/>
              <a:t>- Oficina Asesora de Planeación</a:t>
            </a:r>
          </a:p>
          <a:p>
            <a:r>
              <a:rPr lang="es-CO" sz="1200" dirty="0"/>
              <a:t>- Oficina de Control Interno</a:t>
            </a:r>
          </a:p>
          <a:p>
            <a:r>
              <a:rPr lang="es-CO" sz="1200" dirty="0"/>
              <a:t>- Dirección de Gestión Corporativa</a:t>
            </a:r>
          </a:p>
          <a:p>
            <a:r>
              <a:rPr lang="es-CO" sz="1200" dirty="0"/>
              <a:t>- Todas las direcciones y oficinas asesoras de la SDDE</a:t>
            </a:r>
          </a:p>
          <a:p>
            <a:r>
              <a:rPr lang="es-CO" sz="1200" dirty="0"/>
              <a:t>- Comité Institucional de Gestión y Desempeño</a:t>
            </a:r>
          </a:p>
          <a:p>
            <a:endParaRPr lang="es-CO" sz="1200" dirty="0">
              <a:solidFill>
                <a:srgbClr val="FF0000"/>
              </a:solidFill>
            </a:endParaRPr>
          </a:p>
          <a:p>
            <a:r>
              <a:rPr lang="es-CO" sz="1200" dirty="0">
                <a:solidFill>
                  <a:srgbClr val="FF0000"/>
                </a:solidFill>
              </a:rPr>
              <a:t>Usuarios externos</a:t>
            </a:r>
          </a:p>
          <a:p>
            <a:r>
              <a:rPr lang="es-CO" sz="1200" dirty="0"/>
              <a:t>- Emprendedores y empresarios de Bogotá</a:t>
            </a:r>
          </a:p>
          <a:p>
            <a:r>
              <a:rPr lang="es-CO" sz="1200" dirty="0"/>
              <a:t>- Población objeto de intervención</a:t>
            </a:r>
          </a:p>
          <a:p>
            <a:r>
              <a:rPr lang="es-CO" sz="1200" dirty="0"/>
              <a:t>- Ciudadanía en general</a:t>
            </a:r>
          </a:p>
          <a:p>
            <a:r>
              <a:rPr lang="es-CO" sz="1200" dirty="0"/>
              <a:t>- Entidades públicas y privadas del ecosistema emprendedor</a:t>
            </a:r>
          </a:p>
          <a:p>
            <a:r>
              <a:rPr lang="es-CO" sz="1200" dirty="0"/>
              <a:t>- Cámara de Comercio de Bogotá</a:t>
            </a:r>
          </a:p>
          <a:p>
            <a:r>
              <a:rPr lang="es-CO" sz="1200" dirty="0"/>
              <a:t>- SENA</a:t>
            </a:r>
          </a:p>
          <a:p>
            <a:r>
              <a:rPr lang="es-CO" sz="1200" dirty="0"/>
              <a:t>- Fondo Emprender</a:t>
            </a:r>
          </a:p>
          <a:p>
            <a:r>
              <a:rPr lang="es-CO" sz="1200" dirty="0"/>
              <a:t>- ProColombia</a:t>
            </a:r>
          </a:p>
          <a:p>
            <a:r>
              <a:rPr lang="es-CO" sz="1200" dirty="0"/>
              <a:t>- Bancóldex</a:t>
            </a:r>
          </a:p>
          <a:p>
            <a:r>
              <a:rPr lang="es-CO" sz="1200" dirty="0"/>
              <a:t>- Impulsa</a:t>
            </a:r>
          </a:p>
          <a:p>
            <a:r>
              <a:rPr lang="es-CO" sz="1200" dirty="0"/>
              <a:t>- Universidades</a:t>
            </a:r>
          </a:p>
          <a:p>
            <a:r>
              <a:rPr lang="es-CO" sz="1200" dirty="0"/>
              <a:t>- Gremios y asociaciones empresariales</a:t>
            </a:r>
          </a:p>
          <a:p>
            <a:r>
              <a:rPr lang="es-CO" sz="1200" dirty="0"/>
              <a:t>- Instituciones educativas y centros de conocimiento</a:t>
            </a:r>
          </a:p>
          <a:p>
            <a:r>
              <a:rPr lang="es-CO" sz="1200" dirty="0"/>
              <a:t>- Entidades de financiamiento</a:t>
            </a:r>
          </a:p>
          <a:p>
            <a:r>
              <a:rPr lang="es-CO" sz="1200" dirty="0"/>
              <a:t>- Concejo de Bogotá</a:t>
            </a:r>
          </a:p>
          <a:p>
            <a:r>
              <a:rPr lang="es-CO" sz="1200" dirty="0"/>
              <a:t>- Entes de control (Contraloría, Personería, Procuraduría)</a:t>
            </a:r>
          </a:p>
        </p:txBody>
      </p:sp>
      <p:grpSp>
        <p:nvGrpSpPr>
          <p:cNvPr id="13" name="Grupo 12">
            <a:extLst>
              <a:ext uri="{FF2B5EF4-FFF2-40B4-BE49-F238E27FC236}">
                <a16:creationId xmlns:a16="http://schemas.microsoft.com/office/drawing/2014/main" id="{EFF98343-0558-27D3-BA49-86E8FBCAFA93}"/>
              </a:ext>
            </a:extLst>
          </p:cNvPr>
          <p:cNvGrpSpPr/>
          <p:nvPr/>
        </p:nvGrpSpPr>
        <p:grpSpPr>
          <a:xfrm>
            <a:off x="369964" y="5275824"/>
            <a:ext cx="3045165" cy="1354145"/>
            <a:chOff x="8850800" y="5236029"/>
            <a:chExt cx="3045165" cy="1354145"/>
          </a:xfrm>
        </p:grpSpPr>
        <p:sp>
          <p:nvSpPr>
            <p:cNvPr id="24" name="Cerrar llave 23">
              <a:extLst>
                <a:ext uri="{FF2B5EF4-FFF2-40B4-BE49-F238E27FC236}">
                  <a16:creationId xmlns:a16="http://schemas.microsoft.com/office/drawing/2014/main" id="{F963DEED-9AF2-52CE-6AB1-AFE169A07BD7}"/>
                </a:ext>
              </a:extLst>
            </p:cNvPr>
            <p:cNvSpPr/>
            <p:nvPr/>
          </p:nvSpPr>
          <p:spPr>
            <a:xfrm rot="5400000">
              <a:off x="10333066" y="3949905"/>
              <a:ext cx="276776" cy="2849023"/>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pic>
          <p:nvPicPr>
            <p:cNvPr id="26" name="Gráfico 25" descr="Advertencia con relleno sólido">
              <a:extLst>
                <a:ext uri="{FF2B5EF4-FFF2-40B4-BE49-F238E27FC236}">
                  <a16:creationId xmlns:a16="http://schemas.microsoft.com/office/drawing/2014/main" id="{E41FD2F6-05E1-CC84-3B94-E72019A49D0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50800" y="5531042"/>
              <a:ext cx="1022998" cy="1022998"/>
            </a:xfrm>
            <a:prstGeom prst="rect">
              <a:avLst/>
            </a:prstGeom>
          </p:spPr>
        </p:pic>
        <p:sp>
          <p:nvSpPr>
            <p:cNvPr id="28" name="CuadroTexto 27">
              <a:extLst>
                <a:ext uri="{FF2B5EF4-FFF2-40B4-BE49-F238E27FC236}">
                  <a16:creationId xmlns:a16="http://schemas.microsoft.com/office/drawing/2014/main" id="{D91841C8-F46D-964F-4C5C-755C84082CDA}"/>
                </a:ext>
              </a:extLst>
            </p:cNvPr>
            <p:cNvSpPr txBox="1"/>
            <p:nvPr/>
          </p:nvSpPr>
          <p:spPr>
            <a:xfrm>
              <a:off x="9925169" y="5574511"/>
              <a:ext cx="1968195" cy="1015663"/>
            </a:xfrm>
            <a:prstGeom prst="rect">
              <a:avLst/>
            </a:prstGeom>
            <a:noFill/>
          </p:spPr>
          <p:txBody>
            <a:bodyPr wrap="square" rtlCol="0">
              <a:spAutoFit/>
            </a:bodyPr>
            <a:lstStyle/>
            <a:p>
              <a:r>
                <a:rPr lang="es-CO" sz="1000" dirty="0"/>
                <a:t>No se evidencia en los usuarios del proceso, otras Direcciones Técnicas ni sus adscritas lo cual podría demostrar una potencial desarticulación en el mapeo de interlocución misional.  </a:t>
              </a:r>
            </a:p>
          </p:txBody>
        </p:sp>
      </p:grpSp>
    </p:spTree>
    <p:extLst>
      <p:ext uri="{BB962C8B-B14F-4D97-AF65-F5344CB8AC3E}">
        <p14:creationId xmlns:p14="http://schemas.microsoft.com/office/powerpoint/2010/main" val="15464662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DB051-1441-553F-D4EB-343106D7F279}"/>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1A1A9B0D-B726-E9CA-908E-5AA7F94CFC84}"/>
              </a:ext>
            </a:extLst>
          </p:cNvPr>
          <p:cNvSpPr txBox="1"/>
          <p:nvPr/>
        </p:nvSpPr>
        <p:spPr>
          <a:xfrm>
            <a:off x="146349" y="890609"/>
            <a:ext cx="5427136" cy="523220"/>
          </a:xfrm>
          <a:prstGeom prst="rect">
            <a:avLst/>
          </a:prstGeom>
          <a:noFill/>
        </p:spPr>
        <p:txBody>
          <a:bodyPr wrap="square" rtlCol="0">
            <a:spAutoFit/>
          </a:bodyPr>
          <a:lstStyle/>
          <a:p>
            <a:r>
              <a:rPr lang="es-CO" sz="2800" dirty="0">
                <a:solidFill>
                  <a:srgbClr val="C00000"/>
                </a:solidFill>
              </a:rPr>
              <a:t>Hallazgo preliminar</a:t>
            </a:r>
          </a:p>
        </p:txBody>
      </p:sp>
      <p:sp>
        <p:nvSpPr>
          <p:cNvPr id="8" name="CuadroTexto 7">
            <a:extLst>
              <a:ext uri="{FF2B5EF4-FFF2-40B4-BE49-F238E27FC236}">
                <a16:creationId xmlns:a16="http://schemas.microsoft.com/office/drawing/2014/main" id="{4AEC642F-EC11-F2F6-16B2-B0A6F94F4A0D}"/>
              </a:ext>
            </a:extLst>
          </p:cNvPr>
          <p:cNvSpPr txBox="1"/>
          <p:nvPr/>
        </p:nvSpPr>
        <p:spPr>
          <a:xfrm>
            <a:off x="95322" y="1507408"/>
            <a:ext cx="5812972" cy="954107"/>
          </a:xfrm>
          <a:prstGeom prst="rect">
            <a:avLst/>
          </a:prstGeom>
          <a:noFill/>
        </p:spPr>
        <p:txBody>
          <a:bodyPr wrap="square">
            <a:spAutoFit/>
          </a:bodyPr>
          <a:lstStyle/>
          <a:p>
            <a:r>
              <a:rPr lang="es-CO" sz="2800" b="0" i="0" dirty="0">
                <a:effectLst/>
                <a:latin typeface="Segoe UI" panose="020B0502040204020203" pitchFamily="34" charset="0"/>
              </a:rPr>
              <a:t>Decreto 651 de 2025</a:t>
            </a:r>
          </a:p>
          <a:p>
            <a:r>
              <a:rPr lang="es-CO" sz="2800" dirty="0">
                <a:latin typeface="Segoe UI" panose="020B0502040204020203" pitchFamily="34" charset="0"/>
              </a:rPr>
              <a:t>Compilatorio Decreto 437 de 2016 </a:t>
            </a:r>
            <a:endParaRPr lang="es-CO" sz="2800" dirty="0"/>
          </a:p>
        </p:txBody>
      </p:sp>
      <p:sp>
        <p:nvSpPr>
          <p:cNvPr id="13" name="Rectangle 1">
            <a:extLst>
              <a:ext uri="{FF2B5EF4-FFF2-40B4-BE49-F238E27FC236}">
                <a16:creationId xmlns:a16="http://schemas.microsoft.com/office/drawing/2014/main" id="{FD329478-F29C-A5FC-DD7E-4BC31F345A0A}"/>
              </a:ext>
            </a:extLst>
          </p:cNvPr>
          <p:cNvSpPr>
            <a:spLocks noChangeArrowheads="1"/>
          </p:cNvSpPr>
          <p:nvPr/>
        </p:nvSpPr>
        <p:spPr bwMode="auto">
          <a:xfrm>
            <a:off x="6150430" y="796803"/>
            <a:ext cx="5817714" cy="3877985"/>
          </a:xfrm>
          <a:prstGeom prst="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lang="es-CO" altLang="es-CO" sz="1300" b="1" dirty="0">
                <a:latin typeface="Arial" panose="020B0604020202020204" pitchFamily="34" charset="0"/>
              </a:rPr>
              <a:t>E</a:t>
            </a:r>
            <a:r>
              <a:rPr kumimoji="0" lang="es-CO" altLang="es-CO" sz="1300" b="1" i="0" u="none" strike="noStrike" cap="none" normalizeH="0" baseline="0" dirty="0">
                <a:ln>
                  <a:noFill/>
                </a:ln>
                <a:solidFill>
                  <a:schemeClr val="tx1"/>
                </a:solidFill>
                <a:effectLst/>
                <a:latin typeface="Arial" panose="020B0604020202020204" pitchFamily="34" charset="0"/>
              </a:rPr>
              <a:t>xiste una </a:t>
            </a:r>
            <a:r>
              <a:rPr lang="es-CO" altLang="es-CO" sz="1300" b="1" dirty="0">
                <a:latin typeface="Arial" panose="020B0604020202020204" pitchFamily="34" charset="0"/>
              </a:rPr>
              <a:t>POTENCIAL </a:t>
            </a:r>
            <a:r>
              <a:rPr kumimoji="0" lang="es-CO" altLang="es-CO" sz="1300" b="1" i="0" u="none" strike="noStrike" cap="none" normalizeH="0" baseline="0" dirty="0">
                <a:ln>
                  <a:noFill/>
                </a:ln>
                <a:solidFill>
                  <a:schemeClr val="tx1"/>
                </a:solidFill>
                <a:effectLst/>
                <a:latin typeface="Arial" panose="020B0604020202020204" pitchFamily="34" charset="0"/>
              </a:rPr>
              <a:t>duplicidad sustancial de funciones: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CO" altLang="es-CO" sz="800" b="1" i="0" u="none" strike="noStrike" cap="none" normalizeH="0" baseline="0" dirty="0">
              <a:ln>
                <a:noFill/>
              </a:ln>
              <a:solidFill>
                <a:schemeClr val="tx1"/>
              </a:solidFill>
              <a:effectLst/>
              <a:latin typeface="Arial" panose="020B0604020202020204" pitchFamily="34" charset="0"/>
            </a:endParaRPr>
          </a:p>
          <a:p>
            <a:pPr lvl="0" algn="just" eaLnBrk="0" fontAlgn="base" hangingPunct="0">
              <a:spcBef>
                <a:spcPct val="0"/>
              </a:spcBef>
              <a:spcAft>
                <a:spcPct val="0"/>
              </a:spcAft>
            </a:pPr>
            <a:r>
              <a:rPr lang="es-CO" altLang="es-CO" sz="1100" b="1" dirty="0">
                <a:effectLst>
                  <a:outerShdw blurRad="38100" dist="38100" dir="2700000" algn="tl">
                    <a:srgbClr val="000000">
                      <a:alpha val="43137"/>
                    </a:srgbClr>
                  </a:outerShdw>
                </a:effectLst>
                <a:latin typeface="Arial" panose="020B0604020202020204" pitchFamily="34" charset="0"/>
              </a:rPr>
              <a:t>Razones del hallazgo (Diagnóstico):Invasión de campos de acción: </a:t>
            </a:r>
          </a:p>
          <a:p>
            <a:pPr lvl="0" algn="just" eaLnBrk="0" fontAlgn="base" hangingPunct="0">
              <a:spcBef>
                <a:spcPct val="0"/>
              </a:spcBef>
              <a:spcAft>
                <a:spcPct val="0"/>
              </a:spcAft>
            </a:pPr>
            <a:endParaRPr lang="es-CO" altLang="es-CO" sz="1000" b="1" dirty="0">
              <a:effectLst>
                <a:outerShdw blurRad="38100" dist="38100" dir="2700000" algn="tl">
                  <a:srgbClr val="000000">
                    <a:alpha val="43137"/>
                  </a:srgbClr>
                </a:outerShdw>
              </a:effectLst>
              <a:latin typeface="Arial" panose="020B0604020202020204" pitchFamily="34" charset="0"/>
            </a:endParaRPr>
          </a:p>
          <a:p>
            <a:pPr lvl="0" algn="just" eaLnBrk="0" fontAlgn="base" hangingPunct="0">
              <a:spcBef>
                <a:spcPct val="0"/>
              </a:spcBef>
              <a:spcAft>
                <a:spcPct val="0"/>
              </a:spcAft>
            </a:pPr>
            <a:r>
              <a:rPr lang="es-CO" altLang="es-CO" sz="1100" b="1" dirty="0">
                <a:effectLst>
                  <a:outerShdw blurRad="38100" dist="38100" dir="2700000" algn="tl">
                    <a:srgbClr val="000000">
                      <a:alpha val="43137"/>
                    </a:srgbClr>
                  </a:outerShdw>
                </a:effectLst>
                <a:latin typeface="Arial" panose="020B0604020202020204" pitchFamily="34" charset="0"/>
              </a:rPr>
              <a:t>La Dirección de Desarrollo Empresarial y Empleo  </a:t>
            </a:r>
            <a:r>
              <a:rPr lang="es-CO" altLang="es-CO" sz="1100" dirty="0">
                <a:latin typeface="Arial" panose="020B0604020202020204" pitchFamily="34" charset="0"/>
              </a:rPr>
              <a:t>dice que va a "liderar la implementación", mientras que la Dependencia </a:t>
            </a:r>
          </a:p>
          <a:p>
            <a:pPr lvl="0" algn="just" eaLnBrk="0" fontAlgn="base" hangingPunct="0">
              <a:spcBef>
                <a:spcPct val="0"/>
              </a:spcBef>
              <a:spcAft>
                <a:spcPct val="0"/>
              </a:spcAft>
            </a:pPr>
            <a:endParaRPr lang="es-CO" altLang="es-CO" sz="1100" dirty="0">
              <a:latin typeface="Arial" panose="020B0604020202020204" pitchFamily="34" charset="0"/>
            </a:endParaRPr>
          </a:p>
          <a:p>
            <a:pPr lvl="0" algn="just" eaLnBrk="0" fontAlgn="base" hangingPunct="0">
              <a:spcBef>
                <a:spcPct val="0"/>
              </a:spcBef>
              <a:spcAft>
                <a:spcPct val="0"/>
              </a:spcAft>
            </a:pPr>
            <a:r>
              <a:rPr lang="es-CO" altLang="es-CO" sz="1100" b="1" dirty="0">
                <a:effectLst>
                  <a:outerShdw blurRad="38100" dist="38100" dir="2700000" algn="tl">
                    <a:srgbClr val="000000">
                      <a:alpha val="43137"/>
                    </a:srgbClr>
                  </a:outerShdw>
                </a:effectLst>
                <a:latin typeface="Arial" panose="020B0604020202020204" pitchFamily="34" charset="0"/>
              </a:rPr>
              <a:t>La Subdirección de Emprendimiento y Negocios </a:t>
            </a:r>
            <a:r>
              <a:rPr lang="es-CO" altLang="es-CO" sz="1100" dirty="0">
                <a:latin typeface="Arial" panose="020B0604020202020204" pitchFamily="34" charset="0"/>
              </a:rPr>
              <a:t>dice que va a "implementar". Si ambas tienen la facultad de ejecutar, se genera una duplicidad de actividades que la Ley 489 ordena evitar. No queda claro dónde termina la ejecución de una y empieza la de la otra Identidad de </a:t>
            </a:r>
          </a:p>
          <a:p>
            <a:pPr lvl="0" algn="just" eaLnBrk="0" fontAlgn="base" hangingPunct="0">
              <a:spcBef>
                <a:spcPct val="0"/>
              </a:spcBef>
              <a:spcAft>
                <a:spcPct val="0"/>
              </a:spcAft>
            </a:pPr>
            <a:endParaRPr lang="es-CO" altLang="es-CO" sz="1100" dirty="0">
              <a:latin typeface="Arial" panose="020B0604020202020204" pitchFamily="34" charset="0"/>
            </a:endParaRPr>
          </a:p>
          <a:p>
            <a:pPr lvl="0" algn="just" eaLnBrk="0" fontAlgn="base" hangingPunct="0">
              <a:spcBef>
                <a:spcPct val="0"/>
              </a:spcBef>
              <a:spcAft>
                <a:spcPct val="0"/>
              </a:spcAft>
            </a:pPr>
            <a:r>
              <a:rPr lang="es-CO" altLang="es-CO" sz="1100" dirty="0">
                <a:latin typeface="Arial" panose="020B0604020202020204" pitchFamily="34" charset="0"/>
              </a:rPr>
              <a:t>Objeto: Ambas apuntan al "fortalecimiento empresarial" y al "acceso al financiamiento/financiera". Esto fragmenta la oferta institucional hacia el ciudadano (empresario), quien podría encontrar servicios similares en dos oficinas distintas.</a:t>
            </a:r>
          </a:p>
          <a:p>
            <a:pPr lvl="0" algn="just" eaLnBrk="0" fontAlgn="base" hangingPunct="0">
              <a:spcBef>
                <a:spcPct val="0"/>
              </a:spcBef>
              <a:spcAft>
                <a:spcPct val="0"/>
              </a:spcAft>
            </a:pPr>
            <a:endParaRPr lang="es-CO" altLang="es-CO" sz="1100" dirty="0">
              <a:latin typeface="Arial" panose="020B0604020202020204" pitchFamily="34" charset="0"/>
            </a:endParaRPr>
          </a:p>
          <a:p>
            <a:pPr lvl="0" algn="just" eaLnBrk="0" fontAlgn="base" hangingPunct="0">
              <a:spcBef>
                <a:spcPct val="0"/>
              </a:spcBef>
              <a:spcAft>
                <a:spcPct val="0"/>
              </a:spcAft>
            </a:pPr>
            <a:r>
              <a:rPr lang="es-CO" altLang="es-CO" sz="1100" b="1" dirty="0">
                <a:effectLst>
                  <a:outerShdw blurRad="38100" dist="38100" dir="2700000" algn="tl">
                    <a:srgbClr val="000000">
                      <a:alpha val="43137"/>
                    </a:srgbClr>
                  </a:outerShdw>
                </a:effectLst>
                <a:latin typeface="Arial" panose="020B0604020202020204" pitchFamily="34" charset="0"/>
              </a:rPr>
              <a:t>Ruptura del Principio de Racionalidad: </a:t>
            </a:r>
          </a:p>
          <a:p>
            <a:pPr lvl="0" algn="just" eaLnBrk="0" fontAlgn="base" hangingPunct="0">
              <a:spcBef>
                <a:spcPct val="0"/>
              </a:spcBef>
              <a:spcAft>
                <a:spcPct val="0"/>
              </a:spcAft>
            </a:pPr>
            <a:endParaRPr lang="es-CO" altLang="es-CO" sz="1100" dirty="0">
              <a:latin typeface="Arial" panose="020B0604020202020204" pitchFamily="34" charset="0"/>
            </a:endParaRPr>
          </a:p>
          <a:p>
            <a:pPr lvl="0" algn="just" eaLnBrk="0" fontAlgn="base" hangingPunct="0">
              <a:spcBef>
                <a:spcPct val="0"/>
              </a:spcBef>
              <a:spcAft>
                <a:spcPct val="0"/>
              </a:spcAft>
            </a:pPr>
            <a:r>
              <a:rPr lang="es-CO" altLang="es-CO" sz="1100" dirty="0">
                <a:latin typeface="Arial" panose="020B0604020202020204" pitchFamily="34" charset="0"/>
              </a:rPr>
              <a:t>El Artículo 54 exige "evitar la duplicidad de funciones". Tener dos dependencias con la función de "implementar programas de fortalecimiento empresarial" implica un doble gasto administrativo (dos jefes, dos equipos técnicos, dos presupuestos de apoyo) para un mismo fin.</a:t>
            </a:r>
            <a:endParaRPr kumimoji="0" lang="es-CO" altLang="es-CO" sz="1100" b="0" i="0" u="none" strike="noStrike" cap="none" normalizeH="0" baseline="0" dirty="0">
              <a:ln>
                <a:noFill/>
              </a:ln>
              <a:solidFill>
                <a:schemeClr val="tx1"/>
              </a:solidFill>
              <a:effectLst/>
              <a:highlight>
                <a:srgbClr val="FFFF00"/>
              </a:highlight>
              <a:latin typeface="Arial" panose="020B0604020202020204" pitchFamily="34" charset="0"/>
            </a:endParaRPr>
          </a:p>
        </p:txBody>
      </p:sp>
      <p:cxnSp>
        <p:nvCxnSpPr>
          <p:cNvPr id="15" name="Conector: angular 14">
            <a:extLst>
              <a:ext uri="{FF2B5EF4-FFF2-40B4-BE49-F238E27FC236}">
                <a16:creationId xmlns:a16="http://schemas.microsoft.com/office/drawing/2014/main" id="{63A96672-F239-FD35-B0CA-04817F99A3E0}"/>
              </a:ext>
            </a:extLst>
          </p:cNvPr>
          <p:cNvCxnSpPr>
            <a:cxnSpLocks/>
          </p:cNvCxnSpPr>
          <p:nvPr/>
        </p:nvCxnSpPr>
        <p:spPr>
          <a:xfrm>
            <a:off x="957943" y="5045709"/>
            <a:ext cx="5138057" cy="845152"/>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CuadroTexto 1">
            <a:extLst>
              <a:ext uri="{FF2B5EF4-FFF2-40B4-BE49-F238E27FC236}">
                <a16:creationId xmlns:a16="http://schemas.microsoft.com/office/drawing/2014/main" id="{00EC11E2-785E-5F79-222F-BE893BEF43EC}"/>
              </a:ext>
            </a:extLst>
          </p:cNvPr>
          <p:cNvSpPr txBox="1"/>
          <p:nvPr/>
        </p:nvSpPr>
        <p:spPr>
          <a:xfrm>
            <a:off x="6150429" y="4755696"/>
            <a:ext cx="5817715" cy="19389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s-CO" sz="1200" dirty="0"/>
              <a:t>Articulo 20. Subdirección de Emprendimiento y Negocios. Son funciones de la Subdirección de Emprendimiento y Negocios de la Secretaria Distrital de Desarrollo Económico, las siguientes:</a:t>
            </a:r>
          </a:p>
          <a:p>
            <a:pPr algn="just"/>
            <a:endParaRPr lang="es-CO" sz="1200" dirty="0"/>
          </a:p>
          <a:p>
            <a:pPr algn="just"/>
            <a:r>
              <a:rPr lang="es-CO" sz="1200" dirty="0"/>
              <a:t>(…) </a:t>
            </a:r>
          </a:p>
          <a:p>
            <a:pPr algn="just"/>
            <a:endParaRPr lang="es-CO" sz="1200" dirty="0"/>
          </a:p>
          <a:p>
            <a:pPr algn="just"/>
            <a:r>
              <a:rPr lang="es-CO" sz="1200" dirty="0"/>
              <a:t>2. Orientar, estructurar, implementar y hacer seguimiento a los programas y proyectos dirigidos al fortalecimiento empresarial en las diferentes etapas del desarrollo de las empresas con el fin de brindar capacitación, asistencia técnica y servicios empresariales integrales, financiera y no financiera, a la medida de las necesidades.</a:t>
            </a:r>
          </a:p>
        </p:txBody>
      </p:sp>
      <p:sp>
        <p:nvSpPr>
          <p:cNvPr id="3" name="CuadroTexto 2">
            <a:extLst>
              <a:ext uri="{FF2B5EF4-FFF2-40B4-BE49-F238E27FC236}">
                <a16:creationId xmlns:a16="http://schemas.microsoft.com/office/drawing/2014/main" id="{F47A2838-11A9-B6C6-1A95-D3AF7CB7A564}"/>
              </a:ext>
            </a:extLst>
          </p:cNvPr>
          <p:cNvSpPr txBox="1"/>
          <p:nvPr/>
        </p:nvSpPr>
        <p:spPr>
          <a:xfrm>
            <a:off x="95322" y="2816704"/>
            <a:ext cx="5478163" cy="19389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s-CO" sz="1200" dirty="0"/>
              <a:t>Artículo 19. Dirección de Desarrollo Empresarial y Empleo. Son funciones de la</a:t>
            </a:r>
          </a:p>
          <a:p>
            <a:pPr algn="just"/>
            <a:r>
              <a:rPr lang="es-CO" sz="1200" dirty="0"/>
              <a:t>Dirección de Desarrollo Empresarial y Empleo de la Secretaria Distrital de Desarrollo Económico, las siguientes:</a:t>
            </a:r>
          </a:p>
          <a:p>
            <a:pPr algn="just"/>
            <a:r>
              <a:rPr lang="es-CO" sz="1200" dirty="0"/>
              <a:t>(…) </a:t>
            </a:r>
          </a:p>
          <a:p>
            <a:pPr algn="just"/>
            <a:endParaRPr lang="es-CO" sz="1200" dirty="0"/>
          </a:p>
          <a:p>
            <a:pPr algn="just"/>
            <a:r>
              <a:rPr lang="es-CO" sz="1200" dirty="0"/>
              <a:t>2. Formular y liderar la implementacion de políticas públicas, planes, programas y proyectos orientados al desarrollo empresarial mediante la consolidación del</a:t>
            </a:r>
          </a:p>
          <a:p>
            <a:pPr algn="just"/>
            <a:r>
              <a:rPr lang="es-CO" sz="1200" dirty="0"/>
              <a:t>ecosistema de emprendimiento de la ciudad, el fortalecimiento empresarial, la</a:t>
            </a:r>
          </a:p>
          <a:p>
            <a:pPr algn="just"/>
            <a:r>
              <a:rPr lang="es-CO" sz="1200" dirty="0"/>
              <a:t>formalización, la mejora de la competencia, la intermediación de los mercados, el acceso al financiamiento, la inclusión financiera y en la ciudad.</a:t>
            </a:r>
          </a:p>
        </p:txBody>
      </p:sp>
      <p:pic>
        <p:nvPicPr>
          <p:cNvPr id="5" name="Imagen 4" descr="Texto&#10;&#10;El contenido generado por IA puede ser incorrecto.">
            <a:extLst>
              <a:ext uri="{FF2B5EF4-FFF2-40B4-BE49-F238E27FC236}">
                <a16:creationId xmlns:a16="http://schemas.microsoft.com/office/drawing/2014/main" id="{2C2BF0E0-2AB6-BCD1-ACEB-078D299D6D71}"/>
              </a:ext>
            </a:extLst>
          </p:cNvPr>
          <p:cNvPicPr>
            <a:picLocks noChangeAspect="1"/>
          </p:cNvPicPr>
          <p:nvPr/>
        </p:nvPicPr>
        <p:blipFill>
          <a:blip r:embed="rId2"/>
          <a:stretch>
            <a:fillRect/>
          </a:stretch>
        </p:blipFill>
        <p:spPr>
          <a:xfrm>
            <a:off x="10326757" y="70336"/>
            <a:ext cx="1794008" cy="588199"/>
          </a:xfrm>
          <a:prstGeom prst="rect">
            <a:avLst/>
          </a:prstGeom>
        </p:spPr>
      </p:pic>
      <p:sp>
        <p:nvSpPr>
          <p:cNvPr id="6" name="Rectángulo: esquinas redondeadas 5">
            <a:extLst>
              <a:ext uri="{FF2B5EF4-FFF2-40B4-BE49-F238E27FC236}">
                <a16:creationId xmlns:a16="http://schemas.microsoft.com/office/drawing/2014/main" id="{75D416BA-A855-2759-1D4B-BF6497BC7141}"/>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1234910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047B7-F0D2-4622-3F92-3517BF22221F}"/>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08F22448-82C8-5559-93E8-A0BF08694B75}"/>
              </a:ext>
            </a:extLst>
          </p:cNvPr>
          <p:cNvGrpSpPr/>
          <p:nvPr/>
        </p:nvGrpSpPr>
        <p:grpSpPr>
          <a:xfrm>
            <a:off x="315399" y="1499616"/>
            <a:ext cx="2328087" cy="1561016"/>
            <a:chOff x="5716456" y="4699820"/>
            <a:chExt cx="1219200" cy="840578"/>
          </a:xfrm>
        </p:grpSpPr>
        <p:cxnSp>
          <p:nvCxnSpPr>
            <p:cNvPr id="4" name="Conector recto 3">
              <a:extLst>
                <a:ext uri="{FF2B5EF4-FFF2-40B4-BE49-F238E27FC236}">
                  <a16:creationId xmlns:a16="http://schemas.microsoft.com/office/drawing/2014/main" id="{1175A131-E6B9-BDC3-7F0A-B1CEAB65AC9A}"/>
                </a:ext>
              </a:extLst>
            </p:cNvPr>
            <p:cNvCxnSpPr>
              <a:cxnSpLocks/>
            </p:cNvCxnSpPr>
            <p:nvPr/>
          </p:nvCxnSpPr>
          <p:spPr>
            <a:xfrm>
              <a:off x="6297924" y="4699820"/>
              <a:ext cx="0" cy="303032"/>
            </a:xfrm>
            <a:prstGeom prst="line">
              <a:avLst/>
            </a:prstGeom>
            <a:ln w="19050">
              <a:solidFill>
                <a:schemeClr val="bg2">
                  <a:lumMod val="75000"/>
                </a:schemeClr>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Diagrama de flujo: preparación 4">
              <a:extLst>
                <a:ext uri="{FF2B5EF4-FFF2-40B4-BE49-F238E27FC236}">
                  <a16:creationId xmlns:a16="http://schemas.microsoft.com/office/drawing/2014/main" id="{20FB50AC-0A30-71B3-D215-06782E4685E1}"/>
                </a:ext>
              </a:extLst>
            </p:cNvPr>
            <p:cNvSpPr/>
            <p:nvPr/>
          </p:nvSpPr>
          <p:spPr>
            <a:xfrm>
              <a:off x="5842012" y="4885078"/>
              <a:ext cx="929864" cy="655320"/>
            </a:xfrm>
            <a:prstGeom prst="flowChartPreparation">
              <a:avLst/>
            </a:prstGeom>
            <a:solidFill>
              <a:schemeClr val="bg2">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C7A66E48-6B27-4A7D-A817-B4C94F46C6D8}"/>
                </a:ext>
              </a:extLst>
            </p:cNvPr>
            <p:cNvSpPr txBox="1"/>
            <p:nvPr/>
          </p:nvSpPr>
          <p:spPr>
            <a:xfrm>
              <a:off x="5716456" y="4932426"/>
              <a:ext cx="1219200" cy="513769"/>
            </a:xfrm>
            <a:prstGeom prst="rect">
              <a:avLst/>
            </a:prstGeom>
            <a:noFill/>
          </p:spPr>
          <p:txBody>
            <a:bodyPr wrap="square" rtlCol="0">
              <a:spAutoFit/>
            </a:bodyPr>
            <a:lstStyle/>
            <a:p>
              <a:pPr algn="ctr"/>
              <a:r>
                <a:rPr lang="es-CO" sz="1400" dirty="0"/>
                <a:t>Dirección de </a:t>
              </a:r>
            </a:p>
            <a:p>
              <a:pPr algn="ctr"/>
              <a:r>
                <a:rPr lang="es-CO" sz="1400" dirty="0"/>
                <a:t>Economía Rural </a:t>
              </a:r>
            </a:p>
            <a:p>
              <a:pPr algn="ctr"/>
              <a:r>
                <a:rPr lang="es-CO" sz="1400" dirty="0"/>
                <a:t>y Abastecimiento Alimentario</a:t>
              </a:r>
            </a:p>
          </p:txBody>
        </p:sp>
      </p:grpSp>
      <p:cxnSp>
        <p:nvCxnSpPr>
          <p:cNvPr id="8" name="Conector recto 7">
            <a:extLst>
              <a:ext uri="{FF2B5EF4-FFF2-40B4-BE49-F238E27FC236}">
                <a16:creationId xmlns:a16="http://schemas.microsoft.com/office/drawing/2014/main" id="{89C335C2-F44F-794C-C1A0-266E390C97BE}"/>
              </a:ext>
            </a:extLst>
          </p:cNvPr>
          <p:cNvCxnSpPr>
            <a:cxnSpLocks/>
          </p:cNvCxnSpPr>
          <p:nvPr/>
        </p:nvCxnSpPr>
        <p:spPr>
          <a:xfrm>
            <a:off x="1425724" y="1487859"/>
            <a:ext cx="3536420" cy="0"/>
          </a:xfrm>
          <a:prstGeom prst="line">
            <a:avLst/>
          </a:prstGeom>
          <a:ln w="19050">
            <a:solidFill>
              <a:schemeClr val="bg2">
                <a:lumMod val="75000"/>
              </a:schemeClr>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Rectángulo 9">
            <a:extLst>
              <a:ext uri="{FF2B5EF4-FFF2-40B4-BE49-F238E27FC236}">
                <a16:creationId xmlns:a16="http://schemas.microsoft.com/office/drawing/2014/main" id="{E8D78E8D-8CA2-D7C8-0345-5A5319C39A4A}"/>
              </a:ext>
            </a:extLst>
          </p:cNvPr>
          <p:cNvSpPr/>
          <p:nvPr/>
        </p:nvSpPr>
        <p:spPr>
          <a:xfrm>
            <a:off x="4873337" y="5385596"/>
            <a:ext cx="6781800" cy="369332"/>
          </a:xfrm>
          <a:prstGeom prst="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a:spAutoFit/>
          </a:bodyPr>
          <a:lstStyle/>
          <a:p>
            <a:pPr algn="ctr"/>
            <a:r>
              <a:rPr lang="es-ES" b="0" cap="none" spc="0" dirty="0">
                <a:ln w="0"/>
                <a:solidFill>
                  <a:schemeClr val="tx1"/>
                </a:solidFill>
                <a:effectLst>
                  <a:outerShdw blurRad="38100" dist="19050" dir="2700000" algn="tl" rotWithShape="0">
                    <a:schemeClr val="dk1">
                      <a:alpha val="40000"/>
                    </a:schemeClr>
                  </a:outerShdw>
                </a:effectLst>
              </a:rPr>
              <a:t>Requiere de DOS subdirecciones para </a:t>
            </a:r>
            <a:r>
              <a:rPr lang="es-CO" b="0" cap="none" spc="0" dirty="0">
                <a:ln w="0"/>
                <a:solidFill>
                  <a:schemeClr val="tx1"/>
                </a:solidFill>
                <a:effectLst>
                  <a:outerShdw blurRad="38100" dist="19050" dir="2700000" algn="tl" rotWithShape="0">
                    <a:schemeClr val="dk1">
                      <a:alpha val="40000"/>
                    </a:schemeClr>
                  </a:outerShdw>
                </a:effectLst>
              </a:rPr>
              <a:t>su lograr su Core</a:t>
            </a:r>
            <a:endParaRPr lang="es-ES" b="0" cap="none" spc="0" dirty="0">
              <a:ln w="0"/>
              <a:solidFill>
                <a:schemeClr val="tx1"/>
              </a:solidFill>
              <a:effectLst>
                <a:outerShdw blurRad="38100" dist="19050" dir="2700000" algn="tl" rotWithShape="0">
                  <a:schemeClr val="dk1">
                    <a:alpha val="40000"/>
                  </a:schemeClr>
                </a:outerShdw>
              </a:effectLst>
            </a:endParaRPr>
          </a:p>
        </p:txBody>
      </p:sp>
      <p:pic>
        <p:nvPicPr>
          <p:cNvPr id="12" name="Imagen 11" descr="Diagrama&#10;&#10;El contenido generado por IA puede ser incorrecto.">
            <a:extLst>
              <a:ext uri="{FF2B5EF4-FFF2-40B4-BE49-F238E27FC236}">
                <a16:creationId xmlns:a16="http://schemas.microsoft.com/office/drawing/2014/main" id="{E3B0D50E-F148-500F-8C6D-F19C1F8028F3}"/>
              </a:ext>
            </a:extLst>
          </p:cNvPr>
          <p:cNvPicPr>
            <a:picLocks noChangeAspect="1"/>
          </p:cNvPicPr>
          <p:nvPr/>
        </p:nvPicPr>
        <p:blipFill>
          <a:blip r:embed="rId2"/>
          <a:srcRect t="10608"/>
          <a:stretch>
            <a:fillRect/>
          </a:stretch>
        </p:blipFill>
        <p:spPr>
          <a:xfrm>
            <a:off x="931551" y="3148561"/>
            <a:ext cx="2248214" cy="2989042"/>
          </a:xfrm>
          <a:prstGeom prst="rect">
            <a:avLst/>
          </a:prstGeom>
        </p:spPr>
      </p:pic>
      <p:sp>
        <p:nvSpPr>
          <p:cNvPr id="14" name="CuadroTexto 13">
            <a:extLst>
              <a:ext uri="{FF2B5EF4-FFF2-40B4-BE49-F238E27FC236}">
                <a16:creationId xmlns:a16="http://schemas.microsoft.com/office/drawing/2014/main" id="{EF1EAE55-EA2E-907B-DC75-D792D7C8D174}"/>
              </a:ext>
            </a:extLst>
          </p:cNvPr>
          <p:cNvSpPr txBox="1"/>
          <p:nvPr/>
        </p:nvSpPr>
        <p:spPr>
          <a:xfrm>
            <a:off x="4873337" y="1323592"/>
            <a:ext cx="6781800" cy="378565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buNone/>
            </a:pPr>
            <a:r>
              <a:rPr lang="es-CO" sz="1600" dirty="0">
                <a:effectLst/>
              </a:rPr>
              <a:t>La finalidad de esta dependencia es </a:t>
            </a:r>
            <a:r>
              <a:rPr lang="es-CO" sz="1600" dirty="0">
                <a:effectLst>
                  <a:outerShdw blurRad="38100" dist="38100" dir="2700000" algn="tl">
                    <a:srgbClr val="000000">
                      <a:alpha val="43137"/>
                    </a:srgbClr>
                  </a:outerShdw>
                </a:effectLst>
              </a:rPr>
              <a:t>proponer y coordinar con el Despacho de la Secretaría de Desarrollo Económico la formulación, implementación, seguimiento y evaluación de políticas, planes, programas y proyectos enfocados en el </a:t>
            </a:r>
            <a:r>
              <a:rPr lang="es-CO" sz="1600" dirty="0">
                <a:solidFill>
                  <a:srgbClr val="FFC000"/>
                </a:solidFill>
                <a:effectLst>
                  <a:outerShdw blurRad="38100" dist="38100" dir="2700000" algn="tl">
                    <a:srgbClr val="000000">
                      <a:alpha val="43137"/>
                    </a:srgbClr>
                  </a:outerShdw>
                </a:effectLst>
              </a:rPr>
              <a:t>abastecimiento de alimentos, la seguridad alimentaria y el desarrollo sostenible de la ruralidad</a:t>
            </a:r>
            <a:r>
              <a:rPr lang="es-CO" sz="1600" dirty="0">
                <a:effectLst>
                  <a:outerShdw blurRad="38100" dist="38100" dir="2700000" algn="tl">
                    <a:srgbClr val="000000">
                      <a:alpha val="43137"/>
                    </a:srgbClr>
                  </a:outerShdw>
                </a:effectLst>
              </a:rPr>
              <a:t> en el Distrito Capital</a:t>
            </a:r>
            <a:r>
              <a:rPr lang="es-CO" sz="1600" dirty="0">
                <a:effectLst/>
              </a:rPr>
              <a:t>, fomentando la asociatividad y participación de pequeños y medianos productores agroalimentarios campesinos en canales de comercialización. Esto incluye articular esfuerzos con la Secretaría de Planeación y autoridades competentes para equilibrar aspectos económicos y medioambientales en planes de desarrollo regional, participar en el ordenamiento territorial y gestión del suelo para mitigar impactos del cambio climático, gestionar estrategias logísticas y equipamientos en coordinación con entidades responsables, y coordinar acciones con instancias públicas y privadas a nivel nacional, departamental, distrital y local para un impacto inclusivo y sostenible en la cadena alimentaria bogotana.</a:t>
            </a:r>
          </a:p>
        </p:txBody>
      </p:sp>
      <p:pic>
        <p:nvPicPr>
          <p:cNvPr id="9" name="Imagen 8" descr="Texto&#10;&#10;El contenido generado por IA puede ser incorrecto.">
            <a:extLst>
              <a:ext uri="{FF2B5EF4-FFF2-40B4-BE49-F238E27FC236}">
                <a16:creationId xmlns:a16="http://schemas.microsoft.com/office/drawing/2014/main" id="{5BB88F8D-3883-5350-9FF5-7D499E24D21F}"/>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11" name="Imagen 10" descr="Un dibujo con letras&#10;&#10;El contenido generado por IA puede ser incorrecto.">
            <a:extLst>
              <a:ext uri="{FF2B5EF4-FFF2-40B4-BE49-F238E27FC236}">
                <a16:creationId xmlns:a16="http://schemas.microsoft.com/office/drawing/2014/main" id="{21CE83A4-AC2E-1BA1-B06A-0E692D151E65}"/>
              </a:ext>
            </a:extLst>
          </p:cNvPr>
          <p:cNvPicPr>
            <a:picLocks noChangeAspect="1"/>
          </p:cNvPicPr>
          <p:nvPr/>
        </p:nvPicPr>
        <p:blipFill>
          <a:blip r:embed="rId4"/>
          <a:stretch>
            <a:fillRect/>
          </a:stretch>
        </p:blipFill>
        <p:spPr>
          <a:xfrm>
            <a:off x="11091922" y="6268479"/>
            <a:ext cx="1028843" cy="519185"/>
          </a:xfrm>
          <a:prstGeom prst="rect">
            <a:avLst/>
          </a:prstGeom>
        </p:spPr>
      </p:pic>
      <p:sp>
        <p:nvSpPr>
          <p:cNvPr id="13" name="Rectángulo: esquinas redondeadas 12">
            <a:extLst>
              <a:ext uri="{FF2B5EF4-FFF2-40B4-BE49-F238E27FC236}">
                <a16:creationId xmlns:a16="http://schemas.microsoft.com/office/drawing/2014/main" id="{BBD19FBD-BA72-8698-4FA6-85BE594FB5C8}"/>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16080763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3AA18-C959-E325-FC95-D8D57580A305}"/>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25BE7231-6318-32EB-A01A-B16DC5514E06}"/>
              </a:ext>
            </a:extLst>
          </p:cNvPr>
          <p:cNvSpPr txBox="1"/>
          <p:nvPr/>
        </p:nvSpPr>
        <p:spPr>
          <a:xfrm>
            <a:off x="438282" y="746089"/>
            <a:ext cx="1891317" cy="954107"/>
          </a:xfrm>
          <a:prstGeom prst="rect">
            <a:avLst/>
          </a:prstGeom>
          <a:noFill/>
        </p:spPr>
        <p:txBody>
          <a:bodyPr wrap="square" rtlCol="0">
            <a:spAutoFit/>
          </a:bodyPr>
          <a:lstStyle/>
          <a:p>
            <a:r>
              <a:rPr lang="es-CO" sz="1400" dirty="0"/>
              <a:t>1. PROCESO</a:t>
            </a:r>
          </a:p>
          <a:p>
            <a:r>
              <a:rPr lang="es-CO" sz="1400" dirty="0"/>
              <a:t>GESTIÓN DE DESARROLLO RURAL Y ABASTECIMIENTO</a:t>
            </a:r>
          </a:p>
        </p:txBody>
      </p:sp>
      <p:grpSp>
        <p:nvGrpSpPr>
          <p:cNvPr id="3" name="Gráfico 9">
            <a:extLst>
              <a:ext uri="{FF2B5EF4-FFF2-40B4-BE49-F238E27FC236}">
                <a16:creationId xmlns:a16="http://schemas.microsoft.com/office/drawing/2014/main" id="{05F795DE-3BE9-009A-3CC1-F38758C97041}"/>
              </a:ext>
            </a:extLst>
          </p:cNvPr>
          <p:cNvGrpSpPr>
            <a:grpSpLocks noChangeAspect="1"/>
          </p:cNvGrpSpPr>
          <p:nvPr/>
        </p:nvGrpSpPr>
        <p:grpSpPr>
          <a:xfrm>
            <a:off x="678664" y="1912130"/>
            <a:ext cx="1186961" cy="1209617"/>
            <a:chOff x="8659119" y="2320195"/>
            <a:chExt cx="222790" cy="227042"/>
          </a:xfrm>
          <a:solidFill>
            <a:schemeClr val="tx1">
              <a:lumMod val="75000"/>
              <a:lumOff val="25000"/>
            </a:schemeClr>
          </a:solidFill>
        </p:grpSpPr>
        <p:sp>
          <p:nvSpPr>
            <p:cNvPr id="4" name="Forma libre: forma 3">
              <a:extLst>
                <a:ext uri="{FF2B5EF4-FFF2-40B4-BE49-F238E27FC236}">
                  <a16:creationId xmlns:a16="http://schemas.microsoft.com/office/drawing/2014/main" id="{12A3DA31-6266-E650-CD48-19AF406F69F2}"/>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5" name="Forma libre: forma 4">
              <a:extLst>
                <a:ext uri="{FF2B5EF4-FFF2-40B4-BE49-F238E27FC236}">
                  <a16:creationId xmlns:a16="http://schemas.microsoft.com/office/drawing/2014/main" id="{139CED5A-61E9-D42D-DF7B-CACE8188474C}"/>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AA2B22DE-E320-FDA4-8A27-6B558B1449AE}"/>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E0583CD2-59E3-61C7-B704-41FB2EEA0AC4}"/>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16F69C1F-9965-F4CE-39A0-D4CF103F263B}"/>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5ABF5C9B-42A8-6015-310D-A40BD45DB82D}"/>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2A5911A2-ABFE-E782-4B81-D51879950260}"/>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1" name="Forma libre: forma 10">
              <a:extLst>
                <a:ext uri="{FF2B5EF4-FFF2-40B4-BE49-F238E27FC236}">
                  <a16:creationId xmlns:a16="http://schemas.microsoft.com/office/drawing/2014/main" id="{AD28869E-E52E-8601-2B07-5915672BD0E4}"/>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2" name="Rectángulo 11">
            <a:extLst>
              <a:ext uri="{FF2B5EF4-FFF2-40B4-BE49-F238E27FC236}">
                <a16:creationId xmlns:a16="http://schemas.microsoft.com/office/drawing/2014/main" id="{BD0C65DB-536D-F306-A376-00AD67904AE9}"/>
              </a:ext>
            </a:extLst>
          </p:cNvPr>
          <p:cNvSpPr/>
          <p:nvPr/>
        </p:nvSpPr>
        <p:spPr>
          <a:xfrm>
            <a:off x="424654" y="3534303"/>
            <a:ext cx="2348047" cy="107721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r>
              <a:rPr lang="es-ES" sz="3200" b="1" cap="none" spc="0" dirty="0">
                <a:ln/>
                <a:solidFill>
                  <a:schemeClr val="accent4"/>
                </a:solidFill>
                <a:effectLst/>
              </a:rPr>
              <a:t>¿ QUÉ </a:t>
            </a:r>
          </a:p>
          <a:p>
            <a:r>
              <a:rPr lang="es-ES" sz="3200" b="1" dirty="0">
                <a:ln/>
                <a:solidFill>
                  <a:schemeClr val="accent4"/>
                </a:solidFill>
              </a:rPr>
              <a:t>PRODUCE?</a:t>
            </a:r>
            <a:endParaRPr lang="es-ES" sz="3200" b="1" cap="none" spc="0" dirty="0">
              <a:ln/>
              <a:solidFill>
                <a:schemeClr val="accent4"/>
              </a:solidFill>
              <a:effectLst/>
            </a:endParaRPr>
          </a:p>
        </p:txBody>
      </p:sp>
      <p:sp>
        <p:nvSpPr>
          <p:cNvPr id="14" name="CuadroTexto 13">
            <a:extLst>
              <a:ext uri="{FF2B5EF4-FFF2-40B4-BE49-F238E27FC236}">
                <a16:creationId xmlns:a16="http://schemas.microsoft.com/office/drawing/2014/main" id="{C1031A4C-3CAB-7668-5221-CD2BA0922274}"/>
              </a:ext>
            </a:extLst>
          </p:cNvPr>
          <p:cNvSpPr txBox="1"/>
          <p:nvPr/>
        </p:nvSpPr>
        <p:spPr>
          <a:xfrm>
            <a:off x="3306359" y="995146"/>
            <a:ext cx="4202088" cy="507831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r>
              <a:rPr lang="es-CO" sz="1200" dirty="0">
                <a:solidFill>
                  <a:srgbClr val="FFFF00"/>
                </a:solidFill>
              </a:rPr>
              <a:t>1. Fortalecimiento productivo rural</a:t>
            </a:r>
          </a:p>
          <a:p>
            <a:endParaRPr lang="es-CO" sz="1200" dirty="0"/>
          </a:p>
          <a:p>
            <a:r>
              <a:rPr lang="es-CO" sz="1200" dirty="0"/>
              <a:t>Productos:</a:t>
            </a:r>
          </a:p>
          <a:p>
            <a:endParaRPr lang="es-CO" sz="1200" dirty="0"/>
          </a:p>
          <a:p>
            <a:r>
              <a:rPr lang="es-CO" sz="1200" dirty="0"/>
              <a:t>- Instrumentos de diagnóstico y caracterización de unidades productivas</a:t>
            </a:r>
          </a:p>
          <a:p>
            <a:r>
              <a:rPr lang="es-CO" sz="1200" dirty="0"/>
              <a:t>- Planes de fortalecimiento productivo</a:t>
            </a:r>
          </a:p>
          <a:p>
            <a:r>
              <a:rPr lang="es-CO" sz="1200" dirty="0"/>
              <a:t>- Acompañamiento técnico</a:t>
            </a:r>
          </a:p>
          <a:p>
            <a:pPr marL="285750" indent="-285750">
              <a:buFontTx/>
              <a:buChar char="-"/>
            </a:pPr>
            <a:r>
              <a:rPr lang="es-CO" sz="1200" dirty="0"/>
              <a:t>Intervenciones productivas y comerciales</a:t>
            </a:r>
          </a:p>
          <a:p>
            <a:pPr marL="285750" indent="-285750">
              <a:buFontTx/>
              <a:buChar char="-"/>
            </a:pPr>
            <a:endParaRPr lang="es-CO" sz="1200" dirty="0">
              <a:solidFill>
                <a:srgbClr val="FFFF00"/>
              </a:solidFill>
            </a:endParaRPr>
          </a:p>
          <a:p>
            <a:r>
              <a:rPr lang="es-CO" sz="1200" dirty="0">
                <a:solidFill>
                  <a:srgbClr val="FFFF00"/>
                </a:solidFill>
              </a:rPr>
              <a:t>2. Implementación de estrategias de abastecimiento</a:t>
            </a:r>
          </a:p>
          <a:p>
            <a:endParaRPr lang="es-CO" sz="1200" dirty="0"/>
          </a:p>
          <a:p>
            <a:r>
              <a:rPr lang="es-CO" sz="1200" dirty="0"/>
              <a:t>Productos:</a:t>
            </a:r>
          </a:p>
          <a:p>
            <a:r>
              <a:rPr lang="es-CO" sz="1200" dirty="0"/>
              <a:t>- Diagnósticos y caracterización de actores del SADA</a:t>
            </a:r>
          </a:p>
          <a:p>
            <a:r>
              <a:rPr lang="es-CO" sz="1200" dirty="0"/>
              <a:t>- Planes de mejoramiento y negocios</a:t>
            </a:r>
          </a:p>
          <a:p>
            <a:r>
              <a:rPr lang="es-CO" sz="1200" dirty="0"/>
              <a:t>- Intervenciones técnicas y comerciales</a:t>
            </a:r>
          </a:p>
          <a:p>
            <a:pPr marL="285750" indent="-285750">
              <a:buFontTx/>
              <a:buChar char="-"/>
            </a:pPr>
            <a:r>
              <a:rPr lang="es-CO" sz="1200" dirty="0"/>
              <a:t>Acompañamiento a productores, transformadores y comercializadores</a:t>
            </a:r>
          </a:p>
          <a:p>
            <a:pPr marL="285750" indent="-285750">
              <a:buFontTx/>
              <a:buChar char="-"/>
            </a:pPr>
            <a:endParaRPr lang="es-CO" sz="1200" dirty="0"/>
          </a:p>
          <a:p>
            <a:r>
              <a:rPr lang="es-CO" sz="1200" dirty="0">
                <a:solidFill>
                  <a:srgbClr val="FFFF00"/>
                </a:solidFill>
              </a:rPr>
              <a:t>3. Estrategia de ciudadanía alimentaria</a:t>
            </a:r>
          </a:p>
          <a:p>
            <a:endParaRPr lang="es-CO" sz="1200" dirty="0"/>
          </a:p>
          <a:p>
            <a:r>
              <a:rPr lang="es-CO" sz="1200" dirty="0"/>
              <a:t>Productos:</a:t>
            </a:r>
          </a:p>
          <a:p>
            <a:r>
              <a:rPr lang="es-CO" sz="1200" dirty="0"/>
              <a:t>- Estrategias de sensibilización y promoción</a:t>
            </a:r>
          </a:p>
          <a:p>
            <a:r>
              <a:rPr lang="es-CO" sz="1200" dirty="0"/>
              <a:t>- Reconocimientos por buenas prácticas en reducción de pérdidas y desperdicios</a:t>
            </a:r>
          </a:p>
          <a:p>
            <a:r>
              <a:rPr lang="es-CO" sz="1200" dirty="0"/>
              <a:t>- Programa Distrital de Reducción de Pérdidas y Desperdicios de Alimentos (PDA)</a:t>
            </a:r>
          </a:p>
        </p:txBody>
      </p:sp>
      <p:sp>
        <p:nvSpPr>
          <p:cNvPr id="16" name="CuadroTexto 15">
            <a:extLst>
              <a:ext uri="{FF2B5EF4-FFF2-40B4-BE49-F238E27FC236}">
                <a16:creationId xmlns:a16="http://schemas.microsoft.com/office/drawing/2014/main" id="{7C22A589-041D-BE99-C72B-84002C7E19F6}"/>
              </a:ext>
            </a:extLst>
          </p:cNvPr>
          <p:cNvSpPr txBox="1"/>
          <p:nvPr/>
        </p:nvSpPr>
        <p:spPr>
          <a:xfrm>
            <a:off x="7629770" y="768904"/>
            <a:ext cx="4202088" cy="563231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s-CO" sz="1200" b="1" dirty="0">
                <a:solidFill>
                  <a:srgbClr val="FF0000"/>
                </a:solidFill>
              </a:rPr>
              <a:t>Usuarios internos</a:t>
            </a:r>
          </a:p>
          <a:p>
            <a:endParaRPr lang="es-CO" sz="1200" b="1" dirty="0">
              <a:solidFill>
                <a:srgbClr val="FF0000"/>
              </a:solidFill>
            </a:endParaRPr>
          </a:p>
          <a:p>
            <a:r>
              <a:rPr lang="es-CO" sz="1200" dirty="0"/>
              <a:t>- Dirección de Economía Rural y Abastecimiento Alimentario</a:t>
            </a:r>
          </a:p>
          <a:p>
            <a:r>
              <a:rPr lang="es-CO" sz="1200" dirty="0"/>
              <a:t>- Subdirección de Economía Rural</a:t>
            </a:r>
          </a:p>
          <a:p>
            <a:r>
              <a:rPr lang="es-CO" sz="1200" dirty="0"/>
              <a:t>- Subdirección de Abastecimiento Alimentario</a:t>
            </a:r>
          </a:p>
          <a:p>
            <a:r>
              <a:rPr lang="es-CO" sz="1200" dirty="0"/>
              <a:t>- Oficina Asesora de Planeación</a:t>
            </a:r>
          </a:p>
          <a:p>
            <a:r>
              <a:rPr lang="es-CO" sz="1200" dirty="0"/>
              <a:t>- Dirección de Gestión Corporativa</a:t>
            </a:r>
          </a:p>
          <a:p>
            <a:r>
              <a:rPr lang="es-CO" sz="1200" dirty="0"/>
              <a:t>- Dependencias misionales de la SDDE</a:t>
            </a:r>
          </a:p>
          <a:p>
            <a:r>
              <a:rPr lang="es-CO" sz="1200" dirty="0"/>
              <a:t>- Comité Institucional de Gestión y Desempeño</a:t>
            </a:r>
          </a:p>
          <a:p>
            <a:r>
              <a:rPr lang="es-CO" sz="1200" dirty="0"/>
              <a:t>- Proceso de Control Interno</a:t>
            </a:r>
          </a:p>
          <a:p>
            <a:endParaRPr lang="es-CO" sz="1200" dirty="0"/>
          </a:p>
          <a:p>
            <a:r>
              <a:rPr lang="es-CO" sz="1200" b="1" dirty="0">
                <a:solidFill>
                  <a:srgbClr val="FF0000"/>
                </a:solidFill>
              </a:rPr>
              <a:t>Usuarios externos</a:t>
            </a:r>
          </a:p>
          <a:p>
            <a:endParaRPr lang="es-CO" sz="1200" b="1" dirty="0">
              <a:solidFill>
                <a:srgbClr val="FF0000"/>
              </a:solidFill>
            </a:endParaRPr>
          </a:p>
          <a:p>
            <a:r>
              <a:rPr lang="es-CO" sz="1200" dirty="0"/>
              <a:t>- Productores agropecuarios</a:t>
            </a:r>
          </a:p>
          <a:p>
            <a:r>
              <a:rPr lang="es-CO" sz="1200" dirty="0"/>
              <a:t>- Organizaciones campesinas</a:t>
            </a:r>
          </a:p>
          <a:p>
            <a:r>
              <a:rPr lang="es-CO" sz="1200" dirty="0"/>
              <a:t>- Actores del SADA (productores, transformadores, comercializadores, consumidores)</a:t>
            </a:r>
          </a:p>
          <a:p>
            <a:r>
              <a:rPr lang="es-CO" sz="1200" dirty="0"/>
              <a:t>- Ciudadanía</a:t>
            </a:r>
          </a:p>
          <a:p>
            <a:r>
              <a:rPr lang="es-CO" sz="1200" dirty="0"/>
              <a:t>- Alcaldía Mayor de Bogotá</a:t>
            </a:r>
          </a:p>
          <a:p>
            <a:r>
              <a:rPr lang="es-CO" sz="1200" dirty="0"/>
              <a:t>- Alcaldías Locales</a:t>
            </a:r>
          </a:p>
          <a:p>
            <a:r>
              <a:rPr lang="es-CO" sz="1200" dirty="0"/>
              <a:t>- Entidades distritales: SDP, SDA, SDIS, SDG, SDS, SED, IPES, IDIGER, IDU, IDRD</a:t>
            </a:r>
          </a:p>
          <a:p>
            <a:r>
              <a:rPr lang="es-CO" sz="1200" dirty="0"/>
              <a:t>- Entidades nacionales: MADR, Min Salud, Min Ambiente, DANE, DNP, ICA, INVIMA, UAEOS, SENA</a:t>
            </a:r>
          </a:p>
          <a:p>
            <a:r>
              <a:rPr lang="es-CO" sz="1200" dirty="0"/>
              <a:t>- Región Metropolitana Bogotá–Cundinamarca</a:t>
            </a:r>
          </a:p>
          <a:p>
            <a:r>
              <a:rPr lang="es-CO" sz="1200" dirty="0"/>
              <a:t>- Corabastos</a:t>
            </a:r>
          </a:p>
          <a:p>
            <a:r>
              <a:rPr lang="es-CO" sz="1200" dirty="0"/>
              <a:t>- Plazas de mercado públicas y privadas</a:t>
            </a:r>
          </a:p>
          <a:p>
            <a:r>
              <a:rPr lang="es-CO" sz="1200" dirty="0"/>
              <a:t>- Academia y centros de investigación</a:t>
            </a:r>
          </a:p>
          <a:p>
            <a:r>
              <a:rPr lang="es-CO" sz="1200" dirty="0"/>
              <a:t>- Gremios (Fenalco, ANDI)</a:t>
            </a:r>
          </a:p>
          <a:p>
            <a:r>
              <a:rPr lang="es-CO" sz="1200" dirty="0"/>
              <a:t>- Entes de control</a:t>
            </a:r>
          </a:p>
        </p:txBody>
      </p:sp>
      <p:grpSp>
        <p:nvGrpSpPr>
          <p:cNvPr id="17" name="Grupo 16">
            <a:extLst>
              <a:ext uri="{FF2B5EF4-FFF2-40B4-BE49-F238E27FC236}">
                <a16:creationId xmlns:a16="http://schemas.microsoft.com/office/drawing/2014/main" id="{2E2FB1B9-A642-D9CC-6FBC-881FC6C23BC0}"/>
              </a:ext>
            </a:extLst>
          </p:cNvPr>
          <p:cNvGrpSpPr/>
          <p:nvPr/>
        </p:nvGrpSpPr>
        <p:grpSpPr>
          <a:xfrm>
            <a:off x="164000" y="5428265"/>
            <a:ext cx="3045165" cy="1354145"/>
            <a:chOff x="8850800" y="5236029"/>
            <a:chExt cx="3045165" cy="1354145"/>
          </a:xfrm>
        </p:grpSpPr>
        <p:sp>
          <p:nvSpPr>
            <p:cNvPr id="18" name="Cerrar llave 17">
              <a:extLst>
                <a:ext uri="{FF2B5EF4-FFF2-40B4-BE49-F238E27FC236}">
                  <a16:creationId xmlns:a16="http://schemas.microsoft.com/office/drawing/2014/main" id="{ED745688-D932-C531-7A2E-CB53DD0BE2CA}"/>
                </a:ext>
              </a:extLst>
            </p:cNvPr>
            <p:cNvSpPr/>
            <p:nvPr/>
          </p:nvSpPr>
          <p:spPr>
            <a:xfrm rot="5400000">
              <a:off x="10333066" y="3949905"/>
              <a:ext cx="276776" cy="2849023"/>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pic>
          <p:nvPicPr>
            <p:cNvPr id="19" name="Gráfico 18" descr="Advertencia con relleno sólido">
              <a:extLst>
                <a:ext uri="{FF2B5EF4-FFF2-40B4-BE49-F238E27FC236}">
                  <a16:creationId xmlns:a16="http://schemas.microsoft.com/office/drawing/2014/main" id="{4FBC6154-FC89-0057-7684-B4AF5B3EC7C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50800" y="5531042"/>
              <a:ext cx="1022998" cy="1022998"/>
            </a:xfrm>
            <a:prstGeom prst="rect">
              <a:avLst/>
            </a:prstGeom>
          </p:spPr>
        </p:pic>
        <p:sp>
          <p:nvSpPr>
            <p:cNvPr id="20" name="CuadroTexto 19">
              <a:extLst>
                <a:ext uri="{FF2B5EF4-FFF2-40B4-BE49-F238E27FC236}">
                  <a16:creationId xmlns:a16="http://schemas.microsoft.com/office/drawing/2014/main" id="{B3528E85-F565-48FB-CBF8-F93E93431CE3}"/>
                </a:ext>
              </a:extLst>
            </p:cNvPr>
            <p:cNvSpPr txBox="1"/>
            <p:nvPr/>
          </p:nvSpPr>
          <p:spPr>
            <a:xfrm>
              <a:off x="9925169" y="5574511"/>
              <a:ext cx="1968195" cy="1015663"/>
            </a:xfrm>
            <a:prstGeom prst="rect">
              <a:avLst/>
            </a:prstGeom>
            <a:noFill/>
          </p:spPr>
          <p:txBody>
            <a:bodyPr wrap="square" rtlCol="0">
              <a:spAutoFit/>
            </a:bodyPr>
            <a:lstStyle/>
            <a:p>
              <a:r>
                <a:rPr lang="es-CO" sz="1000" dirty="0"/>
                <a:t>No se evidencia en los usuarios del proceso, otras Direcciones Técnicas ni sus adscritas lo cual podría demostrar una potencial desarticulación en l mapeo de interlocución misional.  </a:t>
              </a:r>
            </a:p>
          </p:txBody>
        </p:sp>
      </p:grpSp>
      <p:pic>
        <p:nvPicPr>
          <p:cNvPr id="13" name="Imagen 12" descr="Texto&#10;&#10;El contenido generado por IA puede ser incorrecto.">
            <a:extLst>
              <a:ext uri="{FF2B5EF4-FFF2-40B4-BE49-F238E27FC236}">
                <a16:creationId xmlns:a16="http://schemas.microsoft.com/office/drawing/2014/main" id="{C41CBC6E-D6D7-091C-0CC0-A14A6A471E41}"/>
              </a:ext>
            </a:extLst>
          </p:cNvPr>
          <p:cNvPicPr>
            <a:picLocks noChangeAspect="1"/>
          </p:cNvPicPr>
          <p:nvPr/>
        </p:nvPicPr>
        <p:blipFill>
          <a:blip r:embed="rId4"/>
          <a:stretch>
            <a:fillRect/>
          </a:stretch>
        </p:blipFill>
        <p:spPr>
          <a:xfrm>
            <a:off x="10326757" y="70336"/>
            <a:ext cx="1794008" cy="588199"/>
          </a:xfrm>
          <a:prstGeom prst="rect">
            <a:avLst/>
          </a:prstGeom>
        </p:spPr>
      </p:pic>
      <p:pic>
        <p:nvPicPr>
          <p:cNvPr id="15" name="Imagen 14" descr="Un dibujo con letras&#10;&#10;El contenido generado por IA puede ser incorrecto.">
            <a:extLst>
              <a:ext uri="{FF2B5EF4-FFF2-40B4-BE49-F238E27FC236}">
                <a16:creationId xmlns:a16="http://schemas.microsoft.com/office/drawing/2014/main" id="{E6669ECF-E77C-CFC4-92CC-E4DC6140B6FD}"/>
              </a:ext>
            </a:extLst>
          </p:cNvPr>
          <p:cNvPicPr>
            <a:picLocks noChangeAspect="1"/>
          </p:cNvPicPr>
          <p:nvPr/>
        </p:nvPicPr>
        <p:blipFill>
          <a:blip r:embed="rId5"/>
          <a:stretch>
            <a:fillRect/>
          </a:stretch>
        </p:blipFill>
        <p:spPr>
          <a:xfrm>
            <a:off x="11091922" y="6268479"/>
            <a:ext cx="1028843" cy="519185"/>
          </a:xfrm>
          <a:prstGeom prst="rect">
            <a:avLst/>
          </a:prstGeom>
        </p:spPr>
      </p:pic>
      <p:sp>
        <p:nvSpPr>
          <p:cNvPr id="21" name="Rectángulo: esquinas redondeadas 20">
            <a:extLst>
              <a:ext uri="{FF2B5EF4-FFF2-40B4-BE49-F238E27FC236}">
                <a16:creationId xmlns:a16="http://schemas.microsoft.com/office/drawing/2014/main" id="{1DEF55A7-757E-5F60-C19C-74DA65BEA983}"/>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26570111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3979B7-AA62-5934-CA2B-6F888ED73F4A}"/>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8B091D62-9E4A-1409-DE0D-EFD6A988B262}"/>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A9C31905-B675-D7E3-0C02-73C1EA8DC81D}"/>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5" name="Rectángulo: esquinas redondeadas 4">
            <a:extLst>
              <a:ext uri="{FF2B5EF4-FFF2-40B4-BE49-F238E27FC236}">
                <a16:creationId xmlns:a16="http://schemas.microsoft.com/office/drawing/2014/main" id="{D82FF2AE-2DF8-A146-A615-5AC1D45D8372}"/>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pic>
        <p:nvPicPr>
          <p:cNvPr id="6" name="Imagen 5" descr="Tabla&#10;&#10;El contenido generado por IA puede ser incorrecto.">
            <a:extLst>
              <a:ext uri="{FF2B5EF4-FFF2-40B4-BE49-F238E27FC236}">
                <a16:creationId xmlns:a16="http://schemas.microsoft.com/office/drawing/2014/main" id="{508115F3-E7E6-6774-D42C-1EF22027FB25}"/>
              </a:ext>
            </a:extLst>
          </p:cNvPr>
          <p:cNvPicPr>
            <a:picLocks noChangeAspect="1"/>
          </p:cNvPicPr>
          <p:nvPr/>
        </p:nvPicPr>
        <p:blipFill>
          <a:blip r:embed="rId4"/>
          <a:stretch>
            <a:fillRect/>
          </a:stretch>
        </p:blipFill>
        <p:spPr>
          <a:xfrm>
            <a:off x="852460" y="1008165"/>
            <a:ext cx="10626308" cy="5104671"/>
          </a:xfrm>
          <a:prstGeom prst="rect">
            <a:avLst/>
          </a:prstGeom>
        </p:spPr>
      </p:pic>
      <p:sp>
        <p:nvSpPr>
          <p:cNvPr id="7" name="CuadroTexto 6">
            <a:extLst>
              <a:ext uri="{FF2B5EF4-FFF2-40B4-BE49-F238E27FC236}">
                <a16:creationId xmlns:a16="http://schemas.microsoft.com/office/drawing/2014/main" id="{CD8B3459-FDBD-B166-8BAD-01BCA700BCE5}"/>
              </a:ext>
            </a:extLst>
          </p:cNvPr>
          <p:cNvSpPr txBox="1"/>
          <p:nvPr/>
        </p:nvSpPr>
        <p:spPr>
          <a:xfrm>
            <a:off x="1161288" y="6381558"/>
            <a:ext cx="4934712" cy="276999"/>
          </a:xfrm>
          <a:prstGeom prst="rect">
            <a:avLst/>
          </a:prstGeom>
          <a:noFill/>
        </p:spPr>
        <p:txBody>
          <a:bodyPr wrap="square" rtlCol="0">
            <a:spAutoFit/>
          </a:bodyPr>
          <a:lstStyle/>
          <a:p>
            <a:r>
              <a:rPr lang="es-CO" sz="1200" dirty="0"/>
              <a:t>Nota: Ver detalle en Documento y Excel</a:t>
            </a:r>
          </a:p>
        </p:txBody>
      </p:sp>
    </p:spTree>
    <p:extLst>
      <p:ext uri="{BB962C8B-B14F-4D97-AF65-F5344CB8AC3E}">
        <p14:creationId xmlns:p14="http://schemas.microsoft.com/office/powerpoint/2010/main" val="37694325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CF1D1-1B90-F13D-86A0-0FC7C90FC94D}"/>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84286C0C-9DF0-478B-8082-22B0FCCD319E}"/>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2FA523F3-1853-FCBF-322A-F2BDAFD88FDB}"/>
              </a:ext>
            </a:extLst>
          </p:cNvPr>
          <p:cNvPicPr>
            <a:picLocks noChangeAspect="1"/>
          </p:cNvPicPr>
          <p:nvPr/>
        </p:nvPicPr>
        <p:blipFill>
          <a:blip r:embed="rId3"/>
          <a:stretch>
            <a:fillRect/>
          </a:stretch>
        </p:blipFill>
        <p:spPr>
          <a:xfrm>
            <a:off x="11091922" y="6268479"/>
            <a:ext cx="1028843" cy="519185"/>
          </a:xfrm>
          <a:prstGeom prst="rect">
            <a:avLst/>
          </a:prstGeom>
        </p:spPr>
      </p:pic>
      <p:pic>
        <p:nvPicPr>
          <p:cNvPr id="6" name="Imagen 5" descr="Tabla&#10;&#10;El contenido generado por IA puede ser incorrecto.">
            <a:extLst>
              <a:ext uri="{FF2B5EF4-FFF2-40B4-BE49-F238E27FC236}">
                <a16:creationId xmlns:a16="http://schemas.microsoft.com/office/drawing/2014/main" id="{383A8A63-EAEA-FCC0-6C20-3A779390CCC8}"/>
              </a:ext>
            </a:extLst>
          </p:cNvPr>
          <p:cNvPicPr>
            <a:picLocks noChangeAspect="1"/>
          </p:cNvPicPr>
          <p:nvPr/>
        </p:nvPicPr>
        <p:blipFill>
          <a:blip r:embed="rId4"/>
          <a:stretch>
            <a:fillRect/>
          </a:stretch>
        </p:blipFill>
        <p:spPr>
          <a:xfrm>
            <a:off x="365760" y="1594370"/>
            <a:ext cx="5816817" cy="3837165"/>
          </a:xfrm>
          <a:prstGeom prst="rect">
            <a:avLst/>
          </a:prstGeom>
        </p:spPr>
      </p:pic>
      <p:pic>
        <p:nvPicPr>
          <p:cNvPr id="8" name="Imagen 7">
            <a:extLst>
              <a:ext uri="{FF2B5EF4-FFF2-40B4-BE49-F238E27FC236}">
                <a16:creationId xmlns:a16="http://schemas.microsoft.com/office/drawing/2014/main" id="{1A4DD11D-BED7-F5EA-0FDA-BAC4D34C5290}"/>
              </a:ext>
            </a:extLst>
          </p:cNvPr>
          <p:cNvPicPr>
            <a:picLocks noChangeAspect="1"/>
          </p:cNvPicPr>
          <p:nvPr/>
        </p:nvPicPr>
        <p:blipFill>
          <a:blip r:embed="rId5"/>
          <a:stretch>
            <a:fillRect/>
          </a:stretch>
        </p:blipFill>
        <p:spPr>
          <a:xfrm>
            <a:off x="6211742" y="1792957"/>
            <a:ext cx="5909023" cy="227867"/>
          </a:xfrm>
          <a:prstGeom prst="rect">
            <a:avLst/>
          </a:prstGeom>
        </p:spPr>
      </p:pic>
      <p:pic>
        <p:nvPicPr>
          <p:cNvPr id="10" name="Imagen 9" descr="Tabla&#10;&#10;El contenido generado por IA puede ser incorrecto.">
            <a:extLst>
              <a:ext uri="{FF2B5EF4-FFF2-40B4-BE49-F238E27FC236}">
                <a16:creationId xmlns:a16="http://schemas.microsoft.com/office/drawing/2014/main" id="{403B696F-EC1E-E247-6EF6-3C0E90EAEB38}"/>
              </a:ext>
            </a:extLst>
          </p:cNvPr>
          <p:cNvPicPr>
            <a:picLocks noChangeAspect="1"/>
          </p:cNvPicPr>
          <p:nvPr/>
        </p:nvPicPr>
        <p:blipFill>
          <a:blip r:embed="rId6"/>
          <a:stretch>
            <a:fillRect/>
          </a:stretch>
        </p:blipFill>
        <p:spPr>
          <a:xfrm>
            <a:off x="6182576" y="2020824"/>
            <a:ext cx="5933069" cy="2953512"/>
          </a:xfrm>
          <a:prstGeom prst="rect">
            <a:avLst/>
          </a:prstGeom>
        </p:spPr>
      </p:pic>
      <p:sp>
        <p:nvSpPr>
          <p:cNvPr id="11" name="Rectángulo: esquinas redondeadas 10">
            <a:extLst>
              <a:ext uri="{FF2B5EF4-FFF2-40B4-BE49-F238E27FC236}">
                <a16:creationId xmlns:a16="http://schemas.microsoft.com/office/drawing/2014/main" id="{7D0F4D7D-AD47-BC0E-1872-D12C0814D6A5}"/>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3055604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A1579F3-E94C-ED48-67FC-70DD697FA358}"/>
              </a:ext>
            </a:extLst>
          </p:cNvPr>
          <p:cNvSpPr/>
          <p:nvPr/>
        </p:nvSpPr>
        <p:spPr>
          <a:xfrm>
            <a:off x="1594754" y="1054688"/>
            <a:ext cx="8556171" cy="369332"/>
          </a:xfrm>
          <a:prstGeom prst="rect">
            <a:avLst/>
          </a:prstGeom>
          <a:noFill/>
        </p:spPr>
        <p:txBody>
          <a:bodyPr wrap="square" lIns="91440" tIns="45720" rIns="91440" bIns="45720">
            <a:spAutoFit/>
          </a:bodyPr>
          <a:lstStyle/>
          <a:p>
            <a:pPr algn="ctr"/>
            <a:r>
              <a:rPr lang="es-ES" cap="none" spc="0" dirty="0">
                <a:ln w="0"/>
                <a:solidFill>
                  <a:schemeClr val="accent1"/>
                </a:solidFill>
                <a:effectLst>
                  <a:outerShdw blurRad="38100" dist="25400" dir="5400000" algn="ctr" rotWithShape="0">
                    <a:srgbClr val="6E747A">
                      <a:alpha val="43000"/>
                    </a:srgbClr>
                  </a:outerShdw>
                </a:effectLst>
              </a:rPr>
              <a:t>CONCLUSIONES PRELIMINARES RESPECTO A LA OPERACIÓN MISIONAL</a:t>
            </a:r>
          </a:p>
        </p:txBody>
      </p:sp>
      <p:sp>
        <p:nvSpPr>
          <p:cNvPr id="5" name="CuadroTexto 4">
            <a:extLst>
              <a:ext uri="{FF2B5EF4-FFF2-40B4-BE49-F238E27FC236}">
                <a16:creationId xmlns:a16="http://schemas.microsoft.com/office/drawing/2014/main" id="{E756F180-B3F3-E91A-3A33-81EC832A1F98}"/>
              </a:ext>
            </a:extLst>
          </p:cNvPr>
          <p:cNvSpPr txBox="1"/>
          <p:nvPr/>
        </p:nvSpPr>
        <p:spPr>
          <a:xfrm>
            <a:off x="1005839" y="1839686"/>
            <a:ext cx="9879435" cy="3477875"/>
          </a:xfrm>
          <a:prstGeom prst="rect">
            <a:avLst/>
          </a:prstGeom>
          <a:noFill/>
        </p:spPr>
        <p:txBody>
          <a:bodyPr wrap="square" rtlCol="0">
            <a:spAutoFit/>
          </a:bodyPr>
          <a:lstStyle/>
          <a:p>
            <a:pPr marL="342900" indent="-342900" algn="just">
              <a:buAutoNum type="arabicPeriod"/>
            </a:pPr>
            <a:r>
              <a:rPr lang="es-CO" sz="2000" dirty="0"/>
              <a:t>Existe – preliminarmente - una potencial duplicidad de origen estructural que irriga el MOP, a la luz del artículo 54 de la Ley 489 de 1998 que debe ser analizado </a:t>
            </a:r>
            <a:r>
              <a:rPr lang="es-CO" sz="2000" dirty="0">
                <a:effectLst>
                  <a:outerShdw blurRad="38100" dist="38100" dir="2700000" algn="tl">
                    <a:srgbClr val="000000">
                      <a:alpha val="43137"/>
                    </a:srgbClr>
                  </a:outerShdw>
                </a:effectLst>
              </a:rPr>
              <a:t>en detalle </a:t>
            </a:r>
            <a:r>
              <a:rPr lang="es-CO" sz="2000" dirty="0"/>
              <a:t>para emitir una propuesta de corrección. </a:t>
            </a:r>
          </a:p>
          <a:p>
            <a:pPr marL="342900" indent="-342900" algn="just">
              <a:buAutoNum type="arabicPeriod"/>
            </a:pPr>
            <a:endParaRPr lang="es-CO" sz="2000" dirty="0"/>
          </a:p>
          <a:p>
            <a:pPr marL="342900" indent="-342900" algn="just">
              <a:buAutoNum type="arabicPeriod"/>
            </a:pPr>
            <a:r>
              <a:rPr lang="es-CO" sz="2000" dirty="0"/>
              <a:t>Se requiere </a:t>
            </a:r>
            <a:r>
              <a:rPr lang="es-CO" sz="2000" dirty="0">
                <a:effectLst>
                  <a:outerShdw blurRad="38100" dist="38100" dir="2700000" algn="tl">
                    <a:srgbClr val="000000">
                      <a:alpha val="43137"/>
                    </a:srgbClr>
                  </a:outerShdw>
                </a:effectLst>
              </a:rPr>
              <a:t>verificar</a:t>
            </a:r>
            <a:r>
              <a:rPr lang="es-CO" sz="2000" dirty="0"/>
              <a:t> </a:t>
            </a:r>
            <a:r>
              <a:rPr lang="es-CO" sz="2000" dirty="0">
                <a:effectLst>
                  <a:outerShdw blurRad="38100" dist="38100" dir="2700000" algn="tl">
                    <a:srgbClr val="000000">
                      <a:alpha val="43137"/>
                    </a:srgbClr>
                  </a:outerShdw>
                </a:effectLst>
              </a:rPr>
              <a:t>las cargas a partir de volumetría en la gestión de cada proceso</a:t>
            </a:r>
            <a:r>
              <a:rPr lang="es-CO" sz="2000" dirty="0"/>
              <a:t> para evidenciar si se configura solapamiento funcional entre procesos o sobredimensionamiento de algunos otros. </a:t>
            </a:r>
          </a:p>
          <a:p>
            <a:pPr marL="342900" indent="-342900" algn="just">
              <a:buAutoNum type="arabicPeriod"/>
            </a:pPr>
            <a:endParaRPr lang="es-CO" sz="2000" dirty="0"/>
          </a:p>
          <a:p>
            <a:pPr marL="342900" indent="-342900" algn="just">
              <a:buAutoNum type="arabicPeriod"/>
            </a:pPr>
            <a:r>
              <a:rPr lang="es-CO" sz="2000" dirty="0"/>
              <a:t>Se requiere </a:t>
            </a:r>
            <a:r>
              <a:rPr lang="es-CO" sz="2000" dirty="0">
                <a:effectLst>
                  <a:outerShdw blurRad="38100" dist="38100" dir="2700000" algn="tl">
                    <a:srgbClr val="000000">
                      <a:alpha val="43137"/>
                    </a:srgbClr>
                  </a:outerShdw>
                </a:effectLst>
              </a:rPr>
              <a:t>construir un mapeo de interrelación misional </a:t>
            </a:r>
            <a:r>
              <a:rPr lang="es-CO" sz="2000" dirty="0"/>
              <a:t>con el fin de corregir la falta de interacción entre procesos misionales, y de esa manera impulsar la gestión institucional como un solo engranaje operativo y no como atomización focalizada. </a:t>
            </a:r>
          </a:p>
        </p:txBody>
      </p:sp>
      <p:pic>
        <p:nvPicPr>
          <p:cNvPr id="2" name="Imagen 1" descr="Un dibujo con letras&#10;&#10;El contenido generado por IA puede ser incorrecto.">
            <a:extLst>
              <a:ext uri="{FF2B5EF4-FFF2-40B4-BE49-F238E27FC236}">
                <a16:creationId xmlns:a16="http://schemas.microsoft.com/office/drawing/2014/main" id="{B97003E6-2A17-697F-FF48-97DB79C75328}"/>
              </a:ext>
            </a:extLst>
          </p:cNvPr>
          <p:cNvPicPr>
            <a:picLocks noChangeAspect="1"/>
          </p:cNvPicPr>
          <p:nvPr/>
        </p:nvPicPr>
        <p:blipFill>
          <a:blip r:embed="rId2"/>
          <a:stretch>
            <a:fillRect/>
          </a:stretch>
        </p:blipFill>
        <p:spPr>
          <a:xfrm>
            <a:off x="11091922" y="6268479"/>
            <a:ext cx="1028843" cy="519185"/>
          </a:xfrm>
          <a:prstGeom prst="rect">
            <a:avLst/>
          </a:prstGeom>
        </p:spPr>
      </p:pic>
      <p:pic>
        <p:nvPicPr>
          <p:cNvPr id="3" name="Imagen 2" descr="Texto&#10;&#10;El contenido generado por IA puede ser incorrecto.">
            <a:extLst>
              <a:ext uri="{FF2B5EF4-FFF2-40B4-BE49-F238E27FC236}">
                <a16:creationId xmlns:a16="http://schemas.microsoft.com/office/drawing/2014/main" id="{D1B06C41-4FC5-E8CE-586B-8AA7AD3928E0}"/>
              </a:ext>
            </a:extLst>
          </p:cNvPr>
          <p:cNvPicPr>
            <a:picLocks noChangeAspect="1"/>
          </p:cNvPicPr>
          <p:nvPr/>
        </p:nvPicPr>
        <p:blipFill>
          <a:blip r:embed="rId3"/>
          <a:stretch>
            <a:fillRect/>
          </a:stretch>
        </p:blipFill>
        <p:spPr>
          <a:xfrm>
            <a:off x="10326757" y="70336"/>
            <a:ext cx="1794008" cy="588199"/>
          </a:xfrm>
          <a:prstGeom prst="rect">
            <a:avLst/>
          </a:prstGeom>
        </p:spPr>
      </p:pic>
      <p:sp>
        <p:nvSpPr>
          <p:cNvPr id="6" name="Rectángulo: esquinas redondeadas 5">
            <a:extLst>
              <a:ext uri="{FF2B5EF4-FFF2-40B4-BE49-F238E27FC236}">
                <a16:creationId xmlns:a16="http://schemas.microsoft.com/office/drawing/2014/main" id="{1180423F-F3AB-60A9-C644-050D621F23C1}"/>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1659069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590B3-D689-D553-329B-51479C061BF4}"/>
            </a:ext>
          </a:extLst>
        </p:cNvPr>
        <p:cNvGrpSpPr/>
        <p:nvPr/>
      </p:nvGrpSpPr>
      <p:grpSpPr>
        <a:xfrm>
          <a:off x="0" y="0"/>
          <a:ext cx="0" cy="0"/>
          <a:chOff x="0" y="0"/>
          <a:chExt cx="0" cy="0"/>
        </a:xfrm>
      </p:grpSpPr>
      <p:sp>
        <p:nvSpPr>
          <p:cNvPr id="8" name="Rectángulo 7">
            <a:extLst>
              <a:ext uri="{FF2B5EF4-FFF2-40B4-BE49-F238E27FC236}">
                <a16:creationId xmlns:a16="http://schemas.microsoft.com/office/drawing/2014/main" id="{08F662D3-EA69-B620-36FA-8F47F635EDF7}"/>
              </a:ext>
            </a:extLst>
          </p:cNvPr>
          <p:cNvSpPr/>
          <p:nvPr/>
        </p:nvSpPr>
        <p:spPr>
          <a:xfrm>
            <a:off x="3916984" y="5675927"/>
            <a:ext cx="8122614" cy="58782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6" name="Imagen 5" descr="Interfaz de usuario gráfica, Texto, Aplicación, Chat o mensaje de texto&#10;&#10;El contenido generado por IA puede ser incorrecto.">
            <a:extLst>
              <a:ext uri="{FF2B5EF4-FFF2-40B4-BE49-F238E27FC236}">
                <a16:creationId xmlns:a16="http://schemas.microsoft.com/office/drawing/2014/main" id="{07F58332-6A13-5442-EB9A-51F13F681263}"/>
              </a:ext>
            </a:extLst>
          </p:cNvPr>
          <p:cNvPicPr>
            <a:picLocks noChangeAspect="1"/>
          </p:cNvPicPr>
          <p:nvPr/>
        </p:nvPicPr>
        <p:blipFill>
          <a:blip r:embed="rId2"/>
          <a:stretch>
            <a:fillRect/>
          </a:stretch>
        </p:blipFill>
        <p:spPr>
          <a:xfrm>
            <a:off x="3068853" y="970292"/>
            <a:ext cx="5801841" cy="4999549"/>
          </a:xfrm>
          <a:prstGeom prst="rect">
            <a:avLst/>
          </a:prstGeom>
        </p:spPr>
      </p:pic>
      <p:sp>
        <p:nvSpPr>
          <p:cNvPr id="2" name="CuadroTexto 1">
            <a:extLst>
              <a:ext uri="{FF2B5EF4-FFF2-40B4-BE49-F238E27FC236}">
                <a16:creationId xmlns:a16="http://schemas.microsoft.com/office/drawing/2014/main" id="{09302480-2DAB-311C-E58A-73FB9FF27E17}"/>
              </a:ext>
            </a:extLst>
          </p:cNvPr>
          <p:cNvSpPr txBox="1"/>
          <p:nvPr/>
        </p:nvSpPr>
        <p:spPr>
          <a:xfrm>
            <a:off x="2498598" y="204266"/>
            <a:ext cx="6094476" cy="400110"/>
          </a:xfrm>
          <a:prstGeom prst="rect">
            <a:avLst/>
          </a:prstGeom>
          <a:noFill/>
        </p:spPr>
        <p:txBody>
          <a:bodyPr wrap="square">
            <a:spAutoFit/>
          </a:bodyPr>
          <a:lstStyle/>
          <a:p>
            <a:pPr marL="514350" indent="-514350" algn="ctr">
              <a:buFont typeface="+mj-lt"/>
              <a:buAutoNum type="arabicPeriod"/>
            </a:pPr>
            <a:r>
              <a:rPr lang="es-CO" sz="2000" b="1" dirty="0"/>
              <a:t>INTRODUCCIÓN Y MARCO GENERAL</a:t>
            </a:r>
          </a:p>
        </p:txBody>
      </p:sp>
    </p:spTree>
    <p:extLst>
      <p:ext uri="{BB962C8B-B14F-4D97-AF65-F5344CB8AC3E}">
        <p14:creationId xmlns:p14="http://schemas.microsoft.com/office/powerpoint/2010/main" val="26601963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E12FE-4E95-0D52-3447-AF0ABC01D1C5}"/>
            </a:ext>
          </a:extLst>
        </p:cNvPr>
        <p:cNvGrpSpPr/>
        <p:nvPr/>
      </p:nvGrpSpPr>
      <p:grpSpPr>
        <a:xfrm>
          <a:off x="0" y="0"/>
          <a:ext cx="0" cy="0"/>
          <a:chOff x="0" y="0"/>
          <a:chExt cx="0" cy="0"/>
        </a:xfrm>
      </p:grpSpPr>
      <p:sp>
        <p:nvSpPr>
          <p:cNvPr id="4" name="Rectángulo 3">
            <a:extLst>
              <a:ext uri="{FF2B5EF4-FFF2-40B4-BE49-F238E27FC236}">
                <a16:creationId xmlns:a16="http://schemas.microsoft.com/office/drawing/2014/main" id="{C504F255-5A2F-130A-DEDB-605A80B17F7D}"/>
              </a:ext>
            </a:extLst>
          </p:cNvPr>
          <p:cNvSpPr/>
          <p:nvPr/>
        </p:nvSpPr>
        <p:spPr>
          <a:xfrm>
            <a:off x="1516860" y="1523007"/>
            <a:ext cx="8556171" cy="400110"/>
          </a:xfrm>
          <a:prstGeom prst="rect">
            <a:avLst/>
          </a:prstGeom>
          <a:noFill/>
        </p:spPr>
        <p:txBody>
          <a:bodyPr wrap="square" lIns="91440" tIns="45720" rIns="91440" bIns="45720">
            <a:spAutoFit/>
          </a:bodyPr>
          <a:lstStyle/>
          <a:p>
            <a:pPr algn="ctr"/>
            <a:r>
              <a:rPr lang="es-ES" sz="2000" b="0" cap="none" spc="0" dirty="0">
                <a:ln w="0"/>
                <a:solidFill>
                  <a:schemeClr val="accent1"/>
                </a:solidFill>
                <a:effectLst>
                  <a:outerShdw blurRad="38100" dist="25400" dir="5400000" algn="ctr" rotWithShape="0">
                    <a:srgbClr val="6E747A">
                      <a:alpha val="43000"/>
                    </a:srgbClr>
                  </a:outerShdw>
                </a:effectLst>
              </a:rPr>
              <a:t>PROPUESTA</a:t>
            </a:r>
            <a:r>
              <a:rPr lang="es-ES" sz="1600" b="0" cap="none" spc="0" dirty="0">
                <a:ln w="0"/>
                <a:solidFill>
                  <a:schemeClr val="accent1"/>
                </a:solidFill>
                <a:effectLst>
                  <a:outerShdw blurRad="38100" dist="25400" dir="5400000" algn="ctr" rotWithShape="0">
                    <a:srgbClr val="6E747A">
                      <a:alpha val="43000"/>
                    </a:srgbClr>
                  </a:outerShdw>
                </a:effectLst>
              </a:rPr>
              <a:t> RESPECTO A LOS PROCESOS DE APOYO – ESTRATÉGICOS Y DE CONTROL</a:t>
            </a:r>
          </a:p>
        </p:txBody>
      </p:sp>
      <p:grpSp>
        <p:nvGrpSpPr>
          <p:cNvPr id="2" name="Gráfico 9">
            <a:extLst>
              <a:ext uri="{FF2B5EF4-FFF2-40B4-BE49-F238E27FC236}">
                <a16:creationId xmlns:a16="http://schemas.microsoft.com/office/drawing/2014/main" id="{C9657BAC-A43D-F610-7FC8-830810AB7AD9}"/>
              </a:ext>
            </a:extLst>
          </p:cNvPr>
          <p:cNvGrpSpPr>
            <a:grpSpLocks noChangeAspect="1"/>
          </p:cNvGrpSpPr>
          <p:nvPr/>
        </p:nvGrpSpPr>
        <p:grpSpPr>
          <a:xfrm>
            <a:off x="580387" y="2671767"/>
            <a:ext cx="1186961" cy="1209617"/>
            <a:chOff x="8659119" y="2320195"/>
            <a:chExt cx="222790" cy="227042"/>
          </a:xfrm>
          <a:solidFill>
            <a:schemeClr val="tx1">
              <a:lumMod val="75000"/>
              <a:lumOff val="25000"/>
            </a:schemeClr>
          </a:solidFill>
        </p:grpSpPr>
        <p:sp>
          <p:nvSpPr>
            <p:cNvPr id="3" name="Forma libre: forma 2">
              <a:extLst>
                <a:ext uri="{FF2B5EF4-FFF2-40B4-BE49-F238E27FC236}">
                  <a16:creationId xmlns:a16="http://schemas.microsoft.com/office/drawing/2014/main" id="{6CA8BE0A-E28C-5CE8-7056-2BDCACD3CB5E}"/>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055BBC07-8A3E-356A-C396-258D17BFD918}"/>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2E194ADA-4DFC-9742-9A06-E177920A9E9F}"/>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CC624E4E-0954-5BD2-EEB5-2D6995FA7FA6}"/>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4B5DBCB3-3CE4-5AA7-F808-D4784F2449D0}"/>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443B9227-D30B-DF6D-FEBC-5270BCFA88F5}"/>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1" name="Forma libre: forma 10">
              <a:extLst>
                <a:ext uri="{FF2B5EF4-FFF2-40B4-BE49-F238E27FC236}">
                  <a16:creationId xmlns:a16="http://schemas.microsoft.com/office/drawing/2014/main" id="{117946B9-0F1D-4E7A-84C1-B76EA809C8A9}"/>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2" name="Forma libre: forma 11">
              <a:extLst>
                <a:ext uri="{FF2B5EF4-FFF2-40B4-BE49-F238E27FC236}">
                  <a16:creationId xmlns:a16="http://schemas.microsoft.com/office/drawing/2014/main" id="{F02BFEE7-9D1E-92D3-F782-319D22C76EA4}"/>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3" name="CuadroTexto 12">
            <a:extLst>
              <a:ext uri="{FF2B5EF4-FFF2-40B4-BE49-F238E27FC236}">
                <a16:creationId xmlns:a16="http://schemas.microsoft.com/office/drawing/2014/main" id="{A8C68141-186E-0D4E-ACDB-389A88CAB0BD}"/>
              </a:ext>
            </a:extLst>
          </p:cNvPr>
          <p:cNvSpPr txBox="1"/>
          <p:nvPr/>
        </p:nvSpPr>
        <p:spPr>
          <a:xfrm>
            <a:off x="1903807" y="3059668"/>
            <a:ext cx="3363686" cy="369332"/>
          </a:xfrm>
          <a:prstGeom prst="rect">
            <a:avLst/>
          </a:prstGeom>
          <a:noFill/>
        </p:spPr>
        <p:txBody>
          <a:bodyPr wrap="square" rtlCol="0">
            <a:spAutoFit/>
          </a:bodyPr>
          <a:lstStyle/>
          <a:p>
            <a:r>
              <a:rPr lang="es-CO" dirty="0"/>
              <a:t>PLANEACIÓN ESTRATÉGICA</a:t>
            </a:r>
          </a:p>
        </p:txBody>
      </p:sp>
      <p:sp>
        <p:nvSpPr>
          <p:cNvPr id="14" name="Cerrar llave 13">
            <a:extLst>
              <a:ext uri="{FF2B5EF4-FFF2-40B4-BE49-F238E27FC236}">
                <a16:creationId xmlns:a16="http://schemas.microsoft.com/office/drawing/2014/main" id="{574721EA-C0A2-3B7F-10BC-5A9548D1A802}"/>
              </a:ext>
            </a:extLst>
          </p:cNvPr>
          <p:cNvSpPr/>
          <p:nvPr/>
        </p:nvSpPr>
        <p:spPr>
          <a:xfrm>
            <a:off x="4675146" y="2392120"/>
            <a:ext cx="592347" cy="173082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cxnSp>
        <p:nvCxnSpPr>
          <p:cNvPr id="16" name="Conector recto de flecha 15">
            <a:extLst>
              <a:ext uri="{FF2B5EF4-FFF2-40B4-BE49-F238E27FC236}">
                <a16:creationId xmlns:a16="http://schemas.microsoft.com/office/drawing/2014/main" id="{E48AAD8F-A877-DEAA-79C6-C045EE1B4BF0}"/>
              </a:ext>
            </a:extLst>
          </p:cNvPr>
          <p:cNvCxnSpPr/>
          <p:nvPr/>
        </p:nvCxnSpPr>
        <p:spPr>
          <a:xfrm>
            <a:off x="5393603" y="2694420"/>
            <a:ext cx="132805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Conector recto de flecha 16">
            <a:extLst>
              <a:ext uri="{FF2B5EF4-FFF2-40B4-BE49-F238E27FC236}">
                <a16:creationId xmlns:a16="http://schemas.microsoft.com/office/drawing/2014/main" id="{86A7626A-C0FF-2E85-ED51-E235DF08E8D7}"/>
              </a:ext>
            </a:extLst>
          </p:cNvPr>
          <p:cNvCxnSpPr/>
          <p:nvPr/>
        </p:nvCxnSpPr>
        <p:spPr>
          <a:xfrm>
            <a:off x="5393603" y="3881379"/>
            <a:ext cx="132805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CuadroTexto 17">
            <a:extLst>
              <a:ext uri="{FF2B5EF4-FFF2-40B4-BE49-F238E27FC236}">
                <a16:creationId xmlns:a16="http://schemas.microsoft.com/office/drawing/2014/main" id="{BA8E3B53-A3BC-37C5-BE6B-51DA9A1384D4}"/>
              </a:ext>
            </a:extLst>
          </p:cNvPr>
          <p:cNvSpPr txBox="1"/>
          <p:nvPr/>
        </p:nvSpPr>
        <p:spPr>
          <a:xfrm>
            <a:off x="6847771" y="2482427"/>
            <a:ext cx="3831771" cy="369332"/>
          </a:xfrm>
          <a:prstGeom prst="rect">
            <a:avLst/>
          </a:prstGeom>
          <a:noFill/>
        </p:spPr>
        <p:txBody>
          <a:bodyPr wrap="square" rtlCol="0">
            <a:spAutoFit/>
          </a:bodyPr>
          <a:lstStyle/>
          <a:p>
            <a:r>
              <a:rPr lang="es-CO" dirty="0"/>
              <a:t>DIRECCIONAMIENTO ESTRATÉGICO </a:t>
            </a:r>
          </a:p>
        </p:txBody>
      </p:sp>
      <p:sp>
        <p:nvSpPr>
          <p:cNvPr id="19" name="CuadroTexto 18">
            <a:extLst>
              <a:ext uri="{FF2B5EF4-FFF2-40B4-BE49-F238E27FC236}">
                <a16:creationId xmlns:a16="http://schemas.microsoft.com/office/drawing/2014/main" id="{A4135645-BC06-9ABC-BCFB-5C0DCE0A0E14}"/>
              </a:ext>
            </a:extLst>
          </p:cNvPr>
          <p:cNvSpPr txBox="1"/>
          <p:nvPr/>
        </p:nvSpPr>
        <p:spPr>
          <a:xfrm>
            <a:off x="6847771" y="3686218"/>
            <a:ext cx="3831771" cy="369332"/>
          </a:xfrm>
          <a:prstGeom prst="rect">
            <a:avLst/>
          </a:prstGeom>
          <a:noFill/>
        </p:spPr>
        <p:txBody>
          <a:bodyPr wrap="square" rtlCol="0">
            <a:spAutoFit/>
          </a:bodyPr>
          <a:lstStyle/>
          <a:p>
            <a:r>
              <a:rPr lang="es-CO" dirty="0"/>
              <a:t>SISTEMA DE GESTIÓN </a:t>
            </a:r>
          </a:p>
        </p:txBody>
      </p:sp>
      <p:pic>
        <p:nvPicPr>
          <p:cNvPr id="20" name="Gráfico 19" descr="Advertencia con relleno sólido">
            <a:extLst>
              <a:ext uri="{FF2B5EF4-FFF2-40B4-BE49-F238E27FC236}">
                <a16:creationId xmlns:a16="http://schemas.microsoft.com/office/drawing/2014/main" id="{6602267C-36D5-BC11-7397-20670E75F6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67348" y="4786977"/>
            <a:ext cx="1022998" cy="1022998"/>
          </a:xfrm>
          <a:prstGeom prst="rect">
            <a:avLst/>
          </a:prstGeom>
        </p:spPr>
      </p:pic>
      <p:sp>
        <p:nvSpPr>
          <p:cNvPr id="21" name="CuadroTexto 20">
            <a:extLst>
              <a:ext uri="{FF2B5EF4-FFF2-40B4-BE49-F238E27FC236}">
                <a16:creationId xmlns:a16="http://schemas.microsoft.com/office/drawing/2014/main" id="{0BC0FA78-B21F-AAC2-E3AD-EDFEBDEFB6CB}"/>
              </a:ext>
            </a:extLst>
          </p:cNvPr>
          <p:cNvSpPr txBox="1"/>
          <p:nvPr/>
        </p:nvSpPr>
        <p:spPr>
          <a:xfrm>
            <a:off x="3042289" y="4736174"/>
            <a:ext cx="6847114" cy="1200329"/>
          </a:xfrm>
          <a:prstGeom prst="rect">
            <a:avLst/>
          </a:prstGeom>
          <a:noFill/>
        </p:spPr>
        <p:txBody>
          <a:bodyPr wrap="square" rtlCol="0">
            <a:spAutoFit/>
          </a:bodyPr>
          <a:lstStyle/>
          <a:p>
            <a:pPr algn="just"/>
            <a:r>
              <a:rPr lang="es-CO" dirty="0"/>
              <a:t>Agrupar en un solo Proceso Nodal una magnitud de temáticas de gran complejidad, propician la desarticulación de los tramos de control en las dependencias, la generación de cuellos de botella y la sobrecarga de los flujos de trabajo. </a:t>
            </a:r>
          </a:p>
        </p:txBody>
      </p:sp>
      <p:pic>
        <p:nvPicPr>
          <p:cNvPr id="5" name="Imagen 4" descr="Un dibujo con letras&#10;&#10;El contenido generado por IA puede ser incorrecto.">
            <a:extLst>
              <a:ext uri="{FF2B5EF4-FFF2-40B4-BE49-F238E27FC236}">
                <a16:creationId xmlns:a16="http://schemas.microsoft.com/office/drawing/2014/main" id="{E854DCD4-B871-1596-0CB0-CE57F9A8C15C}"/>
              </a:ext>
            </a:extLst>
          </p:cNvPr>
          <p:cNvPicPr>
            <a:picLocks noChangeAspect="1"/>
          </p:cNvPicPr>
          <p:nvPr/>
        </p:nvPicPr>
        <p:blipFill>
          <a:blip r:embed="rId4"/>
          <a:stretch>
            <a:fillRect/>
          </a:stretch>
        </p:blipFill>
        <p:spPr>
          <a:xfrm>
            <a:off x="11091922" y="6268479"/>
            <a:ext cx="1028843" cy="519185"/>
          </a:xfrm>
          <a:prstGeom prst="rect">
            <a:avLst/>
          </a:prstGeom>
        </p:spPr>
      </p:pic>
      <p:pic>
        <p:nvPicPr>
          <p:cNvPr id="15" name="Imagen 14" descr="Texto&#10;&#10;El contenido generado por IA puede ser incorrecto.">
            <a:extLst>
              <a:ext uri="{FF2B5EF4-FFF2-40B4-BE49-F238E27FC236}">
                <a16:creationId xmlns:a16="http://schemas.microsoft.com/office/drawing/2014/main" id="{3D45B59B-BA11-751C-911F-E948C7D303C3}"/>
              </a:ext>
            </a:extLst>
          </p:cNvPr>
          <p:cNvPicPr>
            <a:picLocks noChangeAspect="1"/>
          </p:cNvPicPr>
          <p:nvPr/>
        </p:nvPicPr>
        <p:blipFill>
          <a:blip r:embed="rId5"/>
          <a:stretch>
            <a:fillRect/>
          </a:stretch>
        </p:blipFill>
        <p:spPr>
          <a:xfrm>
            <a:off x="10326757" y="70336"/>
            <a:ext cx="1794008" cy="588199"/>
          </a:xfrm>
          <a:prstGeom prst="rect">
            <a:avLst/>
          </a:prstGeom>
        </p:spPr>
      </p:pic>
      <p:sp>
        <p:nvSpPr>
          <p:cNvPr id="22" name="Rectángulo: esquinas redondeadas 21">
            <a:extLst>
              <a:ext uri="{FF2B5EF4-FFF2-40B4-BE49-F238E27FC236}">
                <a16:creationId xmlns:a16="http://schemas.microsoft.com/office/drawing/2014/main" id="{7BDBDBE0-8B12-6CE1-730B-05FBEF430266}"/>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27664916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2061B-E8E0-B9B7-AB3E-E46FD12A7ABE}"/>
            </a:ext>
          </a:extLst>
        </p:cNvPr>
        <p:cNvGrpSpPr/>
        <p:nvPr/>
      </p:nvGrpSpPr>
      <p:grpSpPr>
        <a:xfrm>
          <a:off x="0" y="0"/>
          <a:ext cx="0" cy="0"/>
          <a:chOff x="0" y="0"/>
          <a:chExt cx="0" cy="0"/>
        </a:xfrm>
      </p:grpSpPr>
      <p:sp>
        <p:nvSpPr>
          <p:cNvPr id="4" name="Rectángulo 3">
            <a:extLst>
              <a:ext uri="{FF2B5EF4-FFF2-40B4-BE49-F238E27FC236}">
                <a16:creationId xmlns:a16="http://schemas.microsoft.com/office/drawing/2014/main" id="{89CFF2DB-FA72-D6B0-3AD4-8929DB642B80}"/>
              </a:ext>
            </a:extLst>
          </p:cNvPr>
          <p:cNvSpPr/>
          <p:nvPr/>
        </p:nvSpPr>
        <p:spPr>
          <a:xfrm>
            <a:off x="1428372" y="992532"/>
            <a:ext cx="8556171" cy="461665"/>
          </a:xfrm>
          <a:prstGeom prst="rect">
            <a:avLst/>
          </a:prstGeom>
          <a:noFill/>
        </p:spPr>
        <p:txBody>
          <a:bodyPr wrap="square" lIns="91440" tIns="45720" rIns="91440" bIns="45720">
            <a:spAutoFit/>
          </a:bodyPr>
          <a:lstStyle/>
          <a:p>
            <a:pPr algn="ctr"/>
            <a:r>
              <a:rPr lang="es-ES" sz="2400" dirty="0">
                <a:ln w="0"/>
                <a:solidFill>
                  <a:schemeClr val="accent1"/>
                </a:solidFill>
                <a:effectLst>
                  <a:outerShdw blurRad="38100" dist="25400" dir="5400000" algn="ctr" rotWithShape="0">
                    <a:srgbClr val="6E747A">
                      <a:alpha val="43000"/>
                    </a:srgbClr>
                  </a:outerShdw>
                </a:effectLst>
              </a:rPr>
              <a:t>PROPUESTA </a:t>
            </a:r>
            <a:r>
              <a:rPr lang="es-ES" sz="1600" b="0" cap="none" spc="0" dirty="0">
                <a:ln w="0"/>
                <a:solidFill>
                  <a:schemeClr val="accent1"/>
                </a:solidFill>
                <a:effectLst>
                  <a:outerShdw blurRad="38100" dist="25400" dir="5400000" algn="ctr" rotWithShape="0">
                    <a:srgbClr val="6E747A">
                      <a:alpha val="43000"/>
                    </a:srgbClr>
                  </a:outerShdw>
                </a:effectLst>
              </a:rPr>
              <a:t>RESPECTO A LOS PROCESOS DE APOYO – ESTRATÉGICOS Y DE CONTROL</a:t>
            </a:r>
          </a:p>
        </p:txBody>
      </p:sp>
      <p:grpSp>
        <p:nvGrpSpPr>
          <p:cNvPr id="2" name="Gráfico 9">
            <a:extLst>
              <a:ext uri="{FF2B5EF4-FFF2-40B4-BE49-F238E27FC236}">
                <a16:creationId xmlns:a16="http://schemas.microsoft.com/office/drawing/2014/main" id="{4132B40A-CCF7-3EFB-0DD2-0436973AAF6E}"/>
              </a:ext>
            </a:extLst>
          </p:cNvPr>
          <p:cNvGrpSpPr>
            <a:grpSpLocks noChangeAspect="1"/>
          </p:cNvGrpSpPr>
          <p:nvPr/>
        </p:nvGrpSpPr>
        <p:grpSpPr>
          <a:xfrm>
            <a:off x="449101" y="1616967"/>
            <a:ext cx="1186961" cy="1209617"/>
            <a:chOff x="8659119" y="2320195"/>
            <a:chExt cx="222790" cy="227042"/>
          </a:xfrm>
          <a:solidFill>
            <a:schemeClr val="tx1">
              <a:lumMod val="75000"/>
              <a:lumOff val="25000"/>
            </a:schemeClr>
          </a:solidFill>
        </p:grpSpPr>
        <p:sp>
          <p:nvSpPr>
            <p:cNvPr id="3" name="Forma libre: forma 2">
              <a:extLst>
                <a:ext uri="{FF2B5EF4-FFF2-40B4-BE49-F238E27FC236}">
                  <a16:creationId xmlns:a16="http://schemas.microsoft.com/office/drawing/2014/main" id="{D160096E-89B9-B9AA-37E4-C7A210A2DBBC}"/>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950B8CB8-B559-26ED-9342-8CA691F9B2D1}"/>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4BA27A9B-9668-A421-23C1-728E5DD39D50}"/>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C31BBC05-984F-D24D-5ACF-45560F5FA097}"/>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24A7A51A-9771-1627-67B1-79413A740513}"/>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333E8FEC-1057-9150-1833-999C0BA03BF8}"/>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1" name="Forma libre: forma 10">
              <a:extLst>
                <a:ext uri="{FF2B5EF4-FFF2-40B4-BE49-F238E27FC236}">
                  <a16:creationId xmlns:a16="http://schemas.microsoft.com/office/drawing/2014/main" id="{EB9A3E58-1866-92DD-6219-AEBBD0A005E1}"/>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2" name="Forma libre: forma 11">
              <a:extLst>
                <a:ext uri="{FF2B5EF4-FFF2-40B4-BE49-F238E27FC236}">
                  <a16:creationId xmlns:a16="http://schemas.microsoft.com/office/drawing/2014/main" id="{6E25CFD4-D458-518E-365A-B268E18ADF00}"/>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3" name="CuadroTexto 12">
            <a:extLst>
              <a:ext uri="{FF2B5EF4-FFF2-40B4-BE49-F238E27FC236}">
                <a16:creationId xmlns:a16="http://schemas.microsoft.com/office/drawing/2014/main" id="{B2650DAC-D5E8-3996-6410-522B69EF087E}"/>
              </a:ext>
            </a:extLst>
          </p:cNvPr>
          <p:cNvSpPr txBox="1"/>
          <p:nvPr/>
        </p:nvSpPr>
        <p:spPr>
          <a:xfrm>
            <a:off x="1720531" y="1938662"/>
            <a:ext cx="3363686" cy="369332"/>
          </a:xfrm>
          <a:prstGeom prst="rect">
            <a:avLst/>
          </a:prstGeom>
          <a:noFill/>
        </p:spPr>
        <p:txBody>
          <a:bodyPr wrap="square" rtlCol="0">
            <a:spAutoFit/>
          </a:bodyPr>
          <a:lstStyle/>
          <a:p>
            <a:r>
              <a:rPr lang="es-CO" dirty="0"/>
              <a:t>TALENTO HUMANO</a:t>
            </a:r>
          </a:p>
        </p:txBody>
      </p:sp>
      <p:sp>
        <p:nvSpPr>
          <p:cNvPr id="14" name="Cerrar llave 13">
            <a:extLst>
              <a:ext uri="{FF2B5EF4-FFF2-40B4-BE49-F238E27FC236}">
                <a16:creationId xmlns:a16="http://schemas.microsoft.com/office/drawing/2014/main" id="{FD14C7AB-D914-1C2B-07EB-9977C607C7B9}"/>
              </a:ext>
            </a:extLst>
          </p:cNvPr>
          <p:cNvSpPr/>
          <p:nvPr/>
        </p:nvSpPr>
        <p:spPr>
          <a:xfrm>
            <a:off x="4545343" y="1747297"/>
            <a:ext cx="386424" cy="1017673"/>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18" name="CuadroTexto 17">
            <a:extLst>
              <a:ext uri="{FF2B5EF4-FFF2-40B4-BE49-F238E27FC236}">
                <a16:creationId xmlns:a16="http://schemas.microsoft.com/office/drawing/2014/main" id="{796675CF-7A2F-37A2-6569-F83BCDD4B39F}"/>
              </a:ext>
            </a:extLst>
          </p:cNvPr>
          <p:cNvSpPr txBox="1"/>
          <p:nvPr/>
        </p:nvSpPr>
        <p:spPr>
          <a:xfrm>
            <a:off x="5168686" y="2013822"/>
            <a:ext cx="5029737" cy="369332"/>
          </a:xfrm>
          <a:prstGeom prst="rect">
            <a:avLst/>
          </a:prstGeom>
          <a:noFill/>
        </p:spPr>
        <p:txBody>
          <a:bodyPr wrap="square" rtlCol="0">
            <a:spAutoFit/>
          </a:bodyPr>
          <a:lstStyle/>
          <a:p>
            <a:r>
              <a:rPr lang="es-CO" dirty="0"/>
              <a:t>CAMBIAR A CATEGORÍA - ESTRATÉGICO</a:t>
            </a:r>
          </a:p>
        </p:txBody>
      </p:sp>
      <p:pic>
        <p:nvPicPr>
          <p:cNvPr id="20" name="Gráfico 19" descr="Advertencia con relleno sólido">
            <a:extLst>
              <a:ext uri="{FF2B5EF4-FFF2-40B4-BE49-F238E27FC236}">
                <a16:creationId xmlns:a16="http://schemas.microsoft.com/office/drawing/2014/main" id="{A7465562-2731-5B47-C335-F4B9BE2918A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77116" y="3429000"/>
            <a:ext cx="1022998" cy="1022998"/>
          </a:xfrm>
          <a:prstGeom prst="rect">
            <a:avLst/>
          </a:prstGeom>
        </p:spPr>
      </p:pic>
      <p:sp>
        <p:nvSpPr>
          <p:cNvPr id="21" name="CuadroTexto 20">
            <a:extLst>
              <a:ext uri="{FF2B5EF4-FFF2-40B4-BE49-F238E27FC236}">
                <a16:creationId xmlns:a16="http://schemas.microsoft.com/office/drawing/2014/main" id="{4814644A-BD0C-4A1F-9CAF-66F03591C764}"/>
              </a:ext>
            </a:extLst>
          </p:cNvPr>
          <p:cNvSpPr txBox="1"/>
          <p:nvPr/>
        </p:nvSpPr>
        <p:spPr>
          <a:xfrm>
            <a:off x="3026229" y="3040740"/>
            <a:ext cx="7772400" cy="3693319"/>
          </a:xfrm>
          <a:prstGeom prst="rect">
            <a:avLst/>
          </a:prstGeom>
          <a:noFill/>
        </p:spPr>
        <p:txBody>
          <a:bodyPr wrap="square" rtlCol="0">
            <a:spAutoFit/>
          </a:bodyPr>
          <a:lstStyle/>
          <a:p>
            <a:pPr algn="just"/>
            <a:r>
              <a:rPr lang="es-CO" dirty="0"/>
              <a:t>La Función Pública mediante concepto No. 286171 de 2025 indica que si bien, no es una obligatoriedad, si es pertinente valorar al Talento Humano como un factor esencial y estratégico para todas las entidades públicas, ya los funcionarios a partir de su profesionalización y dedicación impactan directamente en la mejora de resultados, la prestación de servicios y el cumplimiento de la misión institucional.</a:t>
            </a:r>
          </a:p>
          <a:p>
            <a:pPr algn="just"/>
            <a:endParaRPr lang="es-CO" dirty="0"/>
          </a:p>
          <a:p>
            <a:pPr algn="just"/>
            <a:r>
              <a:rPr lang="es-CO" dirty="0"/>
              <a:t>Además, ese cambio se alinea con normativas clave como el Decreto 1499 de 2017 (que establece el Sistema de Gestión y el MIPG) y el Decreto 612 de 2018 (que integra planes institucionales al Plan de Acción, incluyendo la Gestión Estratégica del Talento Humano como tema transversal) y pondera al Talento Humano como centro estratégico del MIPG</a:t>
            </a:r>
          </a:p>
          <a:p>
            <a:pPr algn="just"/>
            <a:endParaRPr lang="es-CO" dirty="0"/>
          </a:p>
        </p:txBody>
      </p:sp>
      <p:pic>
        <p:nvPicPr>
          <p:cNvPr id="5" name="Imagen 4" descr="Un dibujo con letras&#10;&#10;El contenido generado por IA puede ser incorrecto.">
            <a:extLst>
              <a:ext uri="{FF2B5EF4-FFF2-40B4-BE49-F238E27FC236}">
                <a16:creationId xmlns:a16="http://schemas.microsoft.com/office/drawing/2014/main" id="{4B6F133F-21DC-1822-887B-77BD4A2B833A}"/>
              </a:ext>
            </a:extLst>
          </p:cNvPr>
          <p:cNvPicPr>
            <a:picLocks noChangeAspect="1"/>
          </p:cNvPicPr>
          <p:nvPr/>
        </p:nvPicPr>
        <p:blipFill>
          <a:blip r:embed="rId4"/>
          <a:stretch>
            <a:fillRect/>
          </a:stretch>
        </p:blipFill>
        <p:spPr>
          <a:xfrm>
            <a:off x="11091922" y="6268479"/>
            <a:ext cx="1028843" cy="519185"/>
          </a:xfrm>
          <a:prstGeom prst="rect">
            <a:avLst/>
          </a:prstGeom>
        </p:spPr>
      </p:pic>
      <p:pic>
        <p:nvPicPr>
          <p:cNvPr id="15" name="Imagen 14" descr="Texto&#10;&#10;El contenido generado por IA puede ser incorrecto.">
            <a:extLst>
              <a:ext uri="{FF2B5EF4-FFF2-40B4-BE49-F238E27FC236}">
                <a16:creationId xmlns:a16="http://schemas.microsoft.com/office/drawing/2014/main" id="{B72478E4-82F0-F484-FAA1-C72BE367925D}"/>
              </a:ext>
            </a:extLst>
          </p:cNvPr>
          <p:cNvPicPr>
            <a:picLocks noChangeAspect="1"/>
          </p:cNvPicPr>
          <p:nvPr/>
        </p:nvPicPr>
        <p:blipFill>
          <a:blip r:embed="rId5"/>
          <a:stretch>
            <a:fillRect/>
          </a:stretch>
        </p:blipFill>
        <p:spPr>
          <a:xfrm>
            <a:off x="10326757" y="70336"/>
            <a:ext cx="1794008" cy="588199"/>
          </a:xfrm>
          <a:prstGeom prst="rect">
            <a:avLst/>
          </a:prstGeom>
        </p:spPr>
      </p:pic>
      <p:sp>
        <p:nvSpPr>
          <p:cNvPr id="16" name="Rectángulo: esquinas redondeadas 15">
            <a:extLst>
              <a:ext uri="{FF2B5EF4-FFF2-40B4-BE49-F238E27FC236}">
                <a16:creationId xmlns:a16="http://schemas.microsoft.com/office/drawing/2014/main" id="{BBA476FF-040F-5EFF-C85E-64734555835C}"/>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4566354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56DA7-3FD7-4312-BFB5-CC60364C90F2}"/>
            </a:ext>
          </a:extLst>
        </p:cNvPr>
        <p:cNvGrpSpPr/>
        <p:nvPr/>
      </p:nvGrpSpPr>
      <p:grpSpPr>
        <a:xfrm>
          <a:off x="0" y="0"/>
          <a:ext cx="0" cy="0"/>
          <a:chOff x="0" y="0"/>
          <a:chExt cx="0" cy="0"/>
        </a:xfrm>
      </p:grpSpPr>
      <p:sp>
        <p:nvSpPr>
          <p:cNvPr id="4" name="Rectángulo 3">
            <a:extLst>
              <a:ext uri="{FF2B5EF4-FFF2-40B4-BE49-F238E27FC236}">
                <a16:creationId xmlns:a16="http://schemas.microsoft.com/office/drawing/2014/main" id="{A74431BC-E9A1-B02F-C2D0-1BCFDE7B16FD}"/>
              </a:ext>
            </a:extLst>
          </p:cNvPr>
          <p:cNvSpPr/>
          <p:nvPr/>
        </p:nvSpPr>
        <p:spPr>
          <a:xfrm>
            <a:off x="1933082" y="1283288"/>
            <a:ext cx="8556171" cy="400110"/>
          </a:xfrm>
          <a:prstGeom prst="rect">
            <a:avLst/>
          </a:prstGeom>
          <a:noFill/>
        </p:spPr>
        <p:txBody>
          <a:bodyPr wrap="square" lIns="91440" tIns="45720" rIns="91440" bIns="45720">
            <a:spAutoFit/>
          </a:bodyPr>
          <a:lstStyle/>
          <a:p>
            <a:pPr algn="ctr"/>
            <a:r>
              <a:rPr lang="es-ES" sz="2000" dirty="0">
                <a:ln w="0"/>
                <a:solidFill>
                  <a:schemeClr val="accent1"/>
                </a:solidFill>
                <a:effectLst>
                  <a:outerShdw blurRad="38100" dist="25400" dir="5400000" algn="ctr" rotWithShape="0">
                    <a:srgbClr val="6E747A">
                      <a:alpha val="43000"/>
                    </a:srgbClr>
                  </a:outerShdw>
                </a:effectLst>
              </a:rPr>
              <a:t>PROPUESTA </a:t>
            </a:r>
            <a:r>
              <a:rPr lang="es-ES" sz="1600" b="0" cap="none" spc="0" dirty="0">
                <a:ln w="0"/>
                <a:solidFill>
                  <a:schemeClr val="accent1"/>
                </a:solidFill>
                <a:effectLst>
                  <a:outerShdw blurRad="38100" dist="25400" dir="5400000" algn="ctr" rotWithShape="0">
                    <a:srgbClr val="6E747A">
                      <a:alpha val="43000"/>
                    </a:srgbClr>
                  </a:outerShdw>
                </a:effectLst>
              </a:rPr>
              <a:t>RESPECTO A LOS PROCESOS DE APOYO – ESTRATÉGICOS Y DE CONTROL</a:t>
            </a:r>
          </a:p>
        </p:txBody>
      </p:sp>
      <p:grpSp>
        <p:nvGrpSpPr>
          <p:cNvPr id="2" name="Gráfico 9">
            <a:extLst>
              <a:ext uri="{FF2B5EF4-FFF2-40B4-BE49-F238E27FC236}">
                <a16:creationId xmlns:a16="http://schemas.microsoft.com/office/drawing/2014/main" id="{A13E0141-E55E-4AF8-62AA-55982964D9B7}"/>
              </a:ext>
            </a:extLst>
          </p:cNvPr>
          <p:cNvGrpSpPr>
            <a:grpSpLocks noChangeAspect="1"/>
          </p:cNvGrpSpPr>
          <p:nvPr/>
        </p:nvGrpSpPr>
        <p:grpSpPr>
          <a:xfrm>
            <a:off x="810779" y="2475078"/>
            <a:ext cx="1186961" cy="1209617"/>
            <a:chOff x="8659119" y="2320195"/>
            <a:chExt cx="222790" cy="227042"/>
          </a:xfrm>
          <a:solidFill>
            <a:schemeClr val="tx1">
              <a:lumMod val="75000"/>
              <a:lumOff val="25000"/>
            </a:schemeClr>
          </a:solidFill>
        </p:grpSpPr>
        <p:sp>
          <p:nvSpPr>
            <p:cNvPr id="3" name="Forma libre: forma 2">
              <a:extLst>
                <a:ext uri="{FF2B5EF4-FFF2-40B4-BE49-F238E27FC236}">
                  <a16:creationId xmlns:a16="http://schemas.microsoft.com/office/drawing/2014/main" id="{A7B4C74B-519F-E823-BE54-C7FB7BCFFFD0}"/>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5844D042-14CA-E249-8997-962727FD6480}"/>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7" name="Forma libre: forma 6">
              <a:extLst>
                <a:ext uri="{FF2B5EF4-FFF2-40B4-BE49-F238E27FC236}">
                  <a16:creationId xmlns:a16="http://schemas.microsoft.com/office/drawing/2014/main" id="{4231CF78-62AD-19A3-EC67-9E6690BFC392}"/>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8" name="Forma libre: forma 7">
              <a:extLst>
                <a:ext uri="{FF2B5EF4-FFF2-40B4-BE49-F238E27FC236}">
                  <a16:creationId xmlns:a16="http://schemas.microsoft.com/office/drawing/2014/main" id="{B83592CB-5B58-8CED-7F9A-841BABF74314}"/>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9" name="Forma libre: forma 8">
              <a:extLst>
                <a:ext uri="{FF2B5EF4-FFF2-40B4-BE49-F238E27FC236}">
                  <a16:creationId xmlns:a16="http://schemas.microsoft.com/office/drawing/2014/main" id="{7E59E61B-9528-BD4F-41E8-C97955DD995C}"/>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20CCF1AC-1FCE-B71E-0E05-F7600790A35F}"/>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1" name="Forma libre: forma 10">
              <a:extLst>
                <a:ext uri="{FF2B5EF4-FFF2-40B4-BE49-F238E27FC236}">
                  <a16:creationId xmlns:a16="http://schemas.microsoft.com/office/drawing/2014/main" id="{915329A6-A7C0-6CC8-7990-AD2A28EE59C6}"/>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2" name="Forma libre: forma 11">
              <a:extLst>
                <a:ext uri="{FF2B5EF4-FFF2-40B4-BE49-F238E27FC236}">
                  <a16:creationId xmlns:a16="http://schemas.microsoft.com/office/drawing/2014/main" id="{82A78F2F-3B72-75D1-546B-8FDC20638B76}"/>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3" name="CuadroTexto 12">
            <a:extLst>
              <a:ext uri="{FF2B5EF4-FFF2-40B4-BE49-F238E27FC236}">
                <a16:creationId xmlns:a16="http://schemas.microsoft.com/office/drawing/2014/main" id="{48B3DF83-FDE1-FFE3-DAF8-F3A21CCCB4F3}"/>
              </a:ext>
            </a:extLst>
          </p:cNvPr>
          <p:cNvSpPr txBox="1"/>
          <p:nvPr/>
        </p:nvSpPr>
        <p:spPr>
          <a:xfrm>
            <a:off x="2134199" y="2862979"/>
            <a:ext cx="3363686" cy="369332"/>
          </a:xfrm>
          <a:prstGeom prst="rect">
            <a:avLst/>
          </a:prstGeom>
          <a:noFill/>
        </p:spPr>
        <p:txBody>
          <a:bodyPr wrap="square" rtlCol="0">
            <a:spAutoFit/>
          </a:bodyPr>
          <a:lstStyle/>
          <a:p>
            <a:r>
              <a:rPr lang="es-CO" dirty="0"/>
              <a:t>CONTROL DISCIPLINARIO</a:t>
            </a:r>
          </a:p>
        </p:txBody>
      </p:sp>
      <p:sp>
        <p:nvSpPr>
          <p:cNvPr id="14" name="Cerrar llave 13">
            <a:extLst>
              <a:ext uri="{FF2B5EF4-FFF2-40B4-BE49-F238E27FC236}">
                <a16:creationId xmlns:a16="http://schemas.microsoft.com/office/drawing/2014/main" id="{000AC73C-4AB0-9348-67EE-F15E5676DF78}"/>
              </a:ext>
            </a:extLst>
          </p:cNvPr>
          <p:cNvSpPr/>
          <p:nvPr/>
        </p:nvSpPr>
        <p:spPr>
          <a:xfrm>
            <a:off x="4905538" y="2195431"/>
            <a:ext cx="592347" cy="173082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18" name="CuadroTexto 17">
            <a:extLst>
              <a:ext uri="{FF2B5EF4-FFF2-40B4-BE49-F238E27FC236}">
                <a16:creationId xmlns:a16="http://schemas.microsoft.com/office/drawing/2014/main" id="{9F395D0D-CB19-AABD-BE96-6AB27D87B90A}"/>
              </a:ext>
            </a:extLst>
          </p:cNvPr>
          <p:cNvSpPr txBox="1"/>
          <p:nvPr/>
        </p:nvSpPr>
        <p:spPr>
          <a:xfrm>
            <a:off x="5634344" y="2911319"/>
            <a:ext cx="5029737" cy="369332"/>
          </a:xfrm>
          <a:prstGeom prst="rect">
            <a:avLst/>
          </a:prstGeom>
          <a:noFill/>
        </p:spPr>
        <p:txBody>
          <a:bodyPr wrap="square" rtlCol="0">
            <a:spAutoFit/>
          </a:bodyPr>
          <a:lstStyle/>
          <a:p>
            <a:r>
              <a:rPr lang="es-CO" dirty="0"/>
              <a:t>CAMBIAR A CATEGORÍA - CONTROL</a:t>
            </a:r>
          </a:p>
        </p:txBody>
      </p:sp>
      <p:pic>
        <p:nvPicPr>
          <p:cNvPr id="20" name="Gráfico 19" descr="Advertencia con relleno sólido">
            <a:extLst>
              <a:ext uri="{FF2B5EF4-FFF2-40B4-BE49-F238E27FC236}">
                <a16:creationId xmlns:a16="http://schemas.microsoft.com/office/drawing/2014/main" id="{9A0CBDF9-6E1D-4D26-D4AE-7AE630110F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7740" y="4590288"/>
            <a:ext cx="1022998" cy="1022998"/>
          </a:xfrm>
          <a:prstGeom prst="rect">
            <a:avLst/>
          </a:prstGeom>
        </p:spPr>
      </p:pic>
      <p:sp>
        <p:nvSpPr>
          <p:cNvPr id="21" name="CuadroTexto 20">
            <a:extLst>
              <a:ext uri="{FF2B5EF4-FFF2-40B4-BE49-F238E27FC236}">
                <a16:creationId xmlns:a16="http://schemas.microsoft.com/office/drawing/2014/main" id="{D0AFDF30-1401-3A10-B494-F2BC04FBF150}"/>
              </a:ext>
            </a:extLst>
          </p:cNvPr>
          <p:cNvSpPr txBox="1"/>
          <p:nvPr/>
        </p:nvSpPr>
        <p:spPr>
          <a:xfrm>
            <a:off x="3283567" y="4792653"/>
            <a:ext cx="6847114" cy="923330"/>
          </a:xfrm>
          <a:prstGeom prst="rect">
            <a:avLst/>
          </a:prstGeom>
          <a:noFill/>
        </p:spPr>
        <p:txBody>
          <a:bodyPr wrap="square" rtlCol="0">
            <a:spAutoFit/>
          </a:bodyPr>
          <a:lstStyle/>
          <a:p>
            <a:pPr algn="just"/>
            <a:r>
              <a:rPr lang="es-CO" dirty="0"/>
              <a:t>Por definición, vocación y finalidad intrínseca, el control disciplinario corresponde a un proceso de control. </a:t>
            </a:r>
          </a:p>
          <a:p>
            <a:pPr algn="just"/>
            <a:endParaRPr lang="es-CO" dirty="0"/>
          </a:p>
        </p:txBody>
      </p:sp>
      <p:pic>
        <p:nvPicPr>
          <p:cNvPr id="5" name="Imagen 4" descr="Un dibujo con letras&#10;&#10;El contenido generado por IA puede ser incorrecto.">
            <a:extLst>
              <a:ext uri="{FF2B5EF4-FFF2-40B4-BE49-F238E27FC236}">
                <a16:creationId xmlns:a16="http://schemas.microsoft.com/office/drawing/2014/main" id="{13F3D568-765B-97DE-1502-93C5A8E45BEF}"/>
              </a:ext>
            </a:extLst>
          </p:cNvPr>
          <p:cNvPicPr>
            <a:picLocks noChangeAspect="1"/>
          </p:cNvPicPr>
          <p:nvPr/>
        </p:nvPicPr>
        <p:blipFill>
          <a:blip r:embed="rId4"/>
          <a:stretch>
            <a:fillRect/>
          </a:stretch>
        </p:blipFill>
        <p:spPr>
          <a:xfrm>
            <a:off x="11091922" y="6268479"/>
            <a:ext cx="1028843" cy="519185"/>
          </a:xfrm>
          <a:prstGeom prst="rect">
            <a:avLst/>
          </a:prstGeom>
        </p:spPr>
      </p:pic>
      <p:pic>
        <p:nvPicPr>
          <p:cNvPr id="15" name="Imagen 14" descr="Texto&#10;&#10;El contenido generado por IA puede ser incorrecto.">
            <a:extLst>
              <a:ext uri="{FF2B5EF4-FFF2-40B4-BE49-F238E27FC236}">
                <a16:creationId xmlns:a16="http://schemas.microsoft.com/office/drawing/2014/main" id="{1B05957B-C417-DA55-C2B8-12CF65961D3C}"/>
              </a:ext>
            </a:extLst>
          </p:cNvPr>
          <p:cNvPicPr>
            <a:picLocks noChangeAspect="1"/>
          </p:cNvPicPr>
          <p:nvPr/>
        </p:nvPicPr>
        <p:blipFill>
          <a:blip r:embed="rId5"/>
          <a:stretch>
            <a:fillRect/>
          </a:stretch>
        </p:blipFill>
        <p:spPr>
          <a:xfrm>
            <a:off x="10326757" y="70336"/>
            <a:ext cx="1794008" cy="588199"/>
          </a:xfrm>
          <a:prstGeom prst="rect">
            <a:avLst/>
          </a:prstGeom>
        </p:spPr>
      </p:pic>
      <p:sp>
        <p:nvSpPr>
          <p:cNvPr id="16" name="Rectángulo: esquinas redondeadas 15">
            <a:extLst>
              <a:ext uri="{FF2B5EF4-FFF2-40B4-BE49-F238E27FC236}">
                <a16:creationId xmlns:a16="http://schemas.microsoft.com/office/drawing/2014/main" id="{7276A41A-819B-B886-EF8E-B74ADD096586}"/>
              </a:ext>
            </a:extLst>
          </p:cNvPr>
          <p:cNvSpPr/>
          <p:nvPr/>
        </p:nvSpPr>
        <p:spPr>
          <a:xfrm>
            <a:off x="555867" y="199443"/>
            <a:ext cx="9371952"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34851975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DF432-6C66-EE40-2B66-1086E0EDCC35}"/>
            </a:ext>
          </a:extLst>
        </p:cNvPr>
        <p:cNvGrpSpPr/>
        <p:nvPr/>
      </p:nvGrpSpPr>
      <p:grpSpPr>
        <a:xfrm>
          <a:off x="0" y="0"/>
          <a:ext cx="0" cy="0"/>
          <a:chOff x="0" y="0"/>
          <a:chExt cx="0" cy="0"/>
        </a:xfrm>
      </p:grpSpPr>
      <p:pic>
        <p:nvPicPr>
          <p:cNvPr id="4" name="image4.jpg" descr="A diagram of a circular structure&#10;&#10;AI-generated content may be incorrect.">
            <a:extLst>
              <a:ext uri="{FF2B5EF4-FFF2-40B4-BE49-F238E27FC236}">
                <a16:creationId xmlns:a16="http://schemas.microsoft.com/office/drawing/2014/main" id="{9237BA25-EC31-CA3C-88A3-362D9EB1897E}"/>
              </a:ext>
            </a:extLst>
          </p:cNvPr>
          <p:cNvPicPr/>
          <p:nvPr/>
        </p:nvPicPr>
        <p:blipFill>
          <a:blip r:embed="rId2"/>
          <a:srcRect/>
          <a:stretch>
            <a:fillRect/>
          </a:stretch>
        </p:blipFill>
        <p:spPr>
          <a:xfrm>
            <a:off x="2736470" y="1432192"/>
            <a:ext cx="5865348" cy="5317799"/>
          </a:xfrm>
          <a:prstGeom prst="rect">
            <a:avLst/>
          </a:prstGeom>
          <a:ln/>
        </p:spPr>
      </p:pic>
      <p:sp>
        <p:nvSpPr>
          <p:cNvPr id="21" name="CuadroTexto 20">
            <a:extLst>
              <a:ext uri="{FF2B5EF4-FFF2-40B4-BE49-F238E27FC236}">
                <a16:creationId xmlns:a16="http://schemas.microsoft.com/office/drawing/2014/main" id="{1160830A-1CA6-F393-3BB1-3823F8580BD7}"/>
              </a:ext>
            </a:extLst>
          </p:cNvPr>
          <p:cNvSpPr txBox="1"/>
          <p:nvPr/>
        </p:nvSpPr>
        <p:spPr>
          <a:xfrm>
            <a:off x="3495333" y="1155235"/>
            <a:ext cx="4176979" cy="369332"/>
          </a:xfrm>
          <a:prstGeom prst="rect">
            <a:avLst/>
          </a:prstGeom>
          <a:noFill/>
        </p:spPr>
        <p:txBody>
          <a:bodyPr wrap="square">
            <a:spAutoFit/>
          </a:bodyPr>
          <a:lstStyle/>
          <a:p>
            <a:pPr algn="ctr"/>
            <a:r>
              <a:rPr lang="es-CO" b="1" dirty="0">
                <a:solidFill>
                  <a:srgbClr val="000000"/>
                </a:solidFill>
                <a:latin typeface="Calibri" panose="020F0502020204030204" pitchFamily="34" charset="0"/>
                <a:ea typeface="Calibri" panose="020F0502020204030204" pitchFamily="34" charset="0"/>
              </a:rPr>
              <a:t>Recomendaciones</a:t>
            </a:r>
            <a:r>
              <a:rPr lang="es-CO" sz="1800" b="1" dirty="0">
                <a:solidFill>
                  <a:srgbClr val="000000"/>
                </a:solidFill>
                <a:effectLst/>
                <a:latin typeface="Calibri" panose="020F0502020204030204" pitchFamily="34" charset="0"/>
                <a:ea typeface="Calibri" panose="020F0502020204030204" pitchFamily="34" charset="0"/>
              </a:rPr>
              <a:t> Iniciales</a:t>
            </a:r>
          </a:p>
        </p:txBody>
      </p:sp>
      <p:grpSp>
        <p:nvGrpSpPr>
          <p:cNvPr id="2" name="Grupo 1">
            <a:extLst>
              <a:ext uri="{FF2B5EF4-FFF2-40B4-BE49-F238E27FC236}">
                <a16:creationId xmlns:a16="http://schemas.microsoft.com/office/drawing/2014/main" id="{DE51C70D-B3AA-29E7-AFCF-ED80BAFA0BAA}"/>
              </a:ext>
            </a:extLst>
          </p:cNvPr>
          <p:cNvGrpSpPr/>
          <p:nvPr/>
        </p:nvGrpSpPr>
        <p:grpSpPr>
          <a:xfrm>
            <a:off x="825621" y="1432192"/>
            <a:ext cx="1462283" cy="1078108"/>
            <a:chOff x="366639" y="1124415"/>
            <a:chExt cx="1462283" cy="1078108"/>
          </a:xfrm>
        </p:grpSpPr>
        <p:sp>
          <p:nvSpPr>
            <p:cNvPr id="22" name="Elipse 21">
              <a:extLst>
                <a:ext uri="{FF2B5EF4-FFF2-40B4-BE49-F238E27FC236}">
                  <a16:creationId xmlns:a16="http://schemas.microsoft.com/office/drawing/2014/main" id="{93D9FD72-9177-3D4E-7F9C-BF97F551F2DC}"/>
                </a:ext>
              </a:extLst>
            </p:cNvPr>
            <p:cNvSpPr/>
            <p:nvPr/>
          </p:nvSpPr>
          <p:spPr>
            <a:xfrm>
              <a:off x="380145" y="1231743"/>
              <a:ext cx="246580" cy="15403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3" name="CuadroTexto 22">
              <a:extLst>
                <a:ext uri="{FF2B5EF4-FFF2-40B4-BE49-F238E27FC236}">
                  <a16:creationId xmlns:a16="http://schemas.microsoft.com/office/drawing/2014/main" id="{65DB5FDF-C0FB-2DD6-F9A3-3A9148FD3B6F}"/>
                </a:ext>
              </a:extLst>
            </p:cNvPr>
            <p:cNvSpPr txBox="1"/>
            <p:nvPr/>
          </p:nvSpPr>
          <p:spPr>
            <a:xfrm>
              <a:off x="646793" y="1124415"/>
              <a:ext cx="1170046" cy="307777"/>
            </a:xfrm>
            <a:prstGeom prst="rect">
              <a:avLst/>
            </a:prstGeom>
            <a:noFill/>
          </p:spPr>
          <p:txBody>
            <a:bodyPr wrap="square" rtlCol="0">
              <a:spAutoFit/>
            </a:bodyPr>
            <a:lstStyle/>
            <a:p>
              <a:r>
                <a:rPr lang="es-CO" sz="1400" dirty="0"/>
                <a:t>Estratégico</a:t>
              </a:r>
            </a:p>
          </p:txBody>
        </p:sp>
        <p:sp>
          <p:nvSpPr>
            <p:cNvPr id="24" name="Elipse 23">
              <a:extLst>
                <a:ext uri="{FF2B5EF4-FFF2-40B4-BE49-F238E27FC236}">
                  <a16:creationId xmlns:a16="http://schemas.microsoft.com/office/drawing/2014/main" id="{F255D998-FF48-BA2B-82D9-5D2FAE635B35}"/>
                </a:ext>
              </a:extLst>
            </p:cNvPr>
            <p:cNvSpPr/>
            <p:nvPr/>
          </p:nvSpPr>
          <p:spPr>
            <a:xfrm>
              <a:off x="378580" y="1465743"/>
              <a:ext cx="246580" cy="154031"/>
            </a:xfrm>
            <a:prstGeom prst="ellips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5" name="CuadroTexto 24">
              <a:extLst>
                <a:ext uri="{FF2B5EF4-FFF2-40B4-BE49-F238E27FC236}">
                  <a16:creationId xmlns:a16="http://schemas.microsoft.com/office/drawing/2014/main" id="{673E9520-C5B6-5E5E-7B0B-0E61CD2273AA}"/>
                </a:ext>
              </a:extLst>
            </p:cNvPr>
            <p:cNvSpPr txBox="1"/>
            <p:nvPr/>
          </p:nvSpPr>
          <p:spPr>
            <a:xfrm>
              <a:off x="653143" y="1361189"/>
              <a:ext cx="1170046" cy="307777"/>
            </a:xfrm>
            <a:prstGeom prst="rect">
              <a:avLst/>
            </a:prstGeom>
            <a:noFill/>
          </p:spPr>
          <p:txBody>
            <a:bodyPr wrap="square" rtlCol="0">
              <a:spAutoFit/>
            </a:bodyPr>
            <a:lstStyle/>
            <a:p>
              <a:r>
                <a:rPr lang="es-CO" sz="1400" dirty="0"/>
                <a:t>Misional</a:t>
              </a:r>
            </a:p>
          </p:txBody>
        </p:sp>
        <p:sp>
          <p:nvSpPr>
            <p:cNvPr id="26" name="Elipse 25">
              <a:extLst>
                <a:ext uri="{FF2B5EF4-FFF2-40B4-BE49-F238E27FC236}">
                  <a16:creationId xmlns:a16="http://schemas.microsoft.com/office/drawing/2014/main" id="{A8EED185-1D76-F789-DF83-100B5FDEF6CD}"/>
                </a:ext>
              </a:extLst>
            </p:cNvPr>
            <p:cNvSpPr/>
            <p:nvPr/>
          </p:nvSpPr>
          <p:spPr>
            <a:xfrm>
              <a:off x="378580" y="1700307"/>
              <a:ext cx="246580" cy="154031"/>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7" name="CuadroTexto 26">
              <a:extLst>
                <a:ext uri="{FF2B5EF4-FFF2-40B4-BE49-F238E27FC236}">
                  <a16:creationId xmlns:a16="http://schemas.microsoft.com/office/drawing/2014/main" id="{C4494EF8-423F-6746-FBAF-9655FF8F3B27}"/>
                </a:ext>
              </a:extLst>
            </p:cNvPr>
            <p:cNvSpPr txBox="1"/>
            <p:nvPr/>
          </p:nvSpPr>
          <p:spPr>
            <a:xfrm>
              <a:off x="658876" y="1607030"/>
              <a:ext cx="1170046" cy="307777"/>
            </a:xfrm>
            <a:prstGeom prst="rect">
              <a:avLst/>
            </a:prstGeom>
            <a:noFill/>
          </p:spPr>
          <p:txBody>
            <a:bodyPr wrap="square" rtlCol="0">
              <a:spAutoFit/>
            </a:bodyPr>
            <a:lstStyle/>
            <a:p>
              <a:r>
                <a:rPr lang="es-CO" sz="1400" dirty="0"/>
                <a:t>Apoyo</a:t>
              </a:r>
            </a:p>
          </p:txBody>
        </p:sp>
        <p:sp>
          <p:nvSpPr>
            <p:cNvPr id="28" name="Elipse 27">
              <a:extLst>
                <a:ext uri="{FF2B5EF4-FFF2-40B4-BE49-F238E27FC236}">
                  <a16:creationId xmlns:a16="http://schemas.microsoft.com/office/drawing/2014/main" id="{138E0FCB-0793-03C9-2E66-644EFE0093A5}"/>
                </a:ext>
              </a:extLst>
            </p:cNvPr>
            <p:cNvSpPr/>
            <p:nvPr/>
          </p:nvSpPr>
          <p:spPr>
            <a:xfrm>
              <a:off x="366639" y="1976033"/>
              <a:ext cx="246580" cy="154031"/>
            </a:xfrm>
            <a:prstGeom prst="ellipse">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9" name="CuadroTexto 28">
              <a:extLst>
                <a:ext uri="{FF2B5EF4-FFF2-40B4-BE49-F238E27FC236}">
                  <a16:creationId xmlns:a16="http://schemas.microsoft.com/office/drawing/2014/main" id="{78C88ADD-4547-CECF-5155-CAD633A4CECD}"/>
                </a:ext>
              </a:extLst>
            </p:cNvPr>
            <p:cNvSpPr txBox="1"/>
            <p:nvPr/>
          </p:nvSpPr>
          <p:spPr>
            <a:xfrm>
              <a:off x="646793" y="1894746"/>
              <a:ext cx="1170046" cy="307777"/>
            </a:xfrm>
            <a:prstGeom prst="rect">
              <a:avLst/>
            </a:prstGeom>
            <a:noFill/>
          </p:spPr>
          <p:txBody>
            <a:bodyPr wrap="square" rtlCol="0">
              <a:spAutoFit/>
            </a:bodyPr>
            <a:lstStyle/>
            <a:p>
              <a:r>
                <a:rPr lang="es-CO" sz="1400" dirty="0"/>
                <a:t>Control</a:t>
              </a:r>
            </a:p>
          </p:txBody>
        </p:sp>
      </p:grpSp>
      <p:pic>
        <p:nvPicPr>
          <p:cNvPr id="30" name="Imagen 29" descr="Texto&#10;&#10;El contenido generado por IA puede ser incorrecto.">
            <a:extLst>
              <a:ext uri="{FF2B5EF4-FFF2-40B4-BE49-F238E27FC236}">
                <a16:creationId xmlns:a16="http://schemas.microsoft.com/office/drawing/2014/main" id="{44E625D4-30CE-161E-BD25-3E7C69FEC2ED}"/>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31" name="Imagen 30" descr="Un dibujo con letras&#10;&#10;El contenido generado por IA puede ser incorrecto.">
            <a:extLst>
              <a:ext uri="{FF2B5EF4-FFF2-40B4-BE49-F238E27FC236}">
                <a16:creationId xmlns:a16="http://schemas.microsoft.com/office/drawing/2014/main" id="{C8C0FBA4-8575-3D38-75DD-DF6888A8370A}"/>
              </a:ext>
            </a:extLst>
          </p:cNvPr>
          <p:cNvPicPr>
            <a:picLocks noChangeAspect="1"/>
          </p:cNvPicPr>
          <p:nvPr/>
        </p:nvPicPr>
        <p:blipFill>
          <a:blip r:embed="rId4"/>
          <a:stretch>
            <a:fillRect/>
          </a:stretch>
        </p:blipFill>
        <p:spPr>
          <a:xfrm>
            <a:off x="11091922" y="6268479"/>
            <a:ext cx="1028843" cy="519185"/>
          </a:xfrm>
          <a:prstGeom prst="rect">
            <a:avLst/>
          </a:prstGeom>
        </p:spPr>
      </p:pic>
      <p:cxnSp>
        <p:nvCxnSpPr>
          <p:cNvPr id="32" name="Conector recto de flecha 31">
            <a:extLst>
              <a:ext uri="{FF2B5EF4-FFF2-40B4-BE49-F238E27FC236}">
                <a16:creationId xmlns:a16="http://schemas.microsoft.com/office/drawing/2014/main" id="{CB618407-3B77-8F85-6C00-81BD75595317}"/>
              </a:ext>
            </a:extLst>
          </p:cNvPr>
          <p:cNvCxnSpPr>
            <a:cxnSpLocks/>
          </p:cNvCxnSpPr>
          <p:nvPr/>
        </p:nvCxnSpPr>
        <p:spPr>
          <a:xfrm flipH="1">
            <a:off x="2287904" y="4767943"/>
            <a:ext cx="1338943"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4" name="CuadroTexto 33">
            <a:extLst>
              <a:ext uri="{FF2B5EF4-FFF2-40B4-BE49-F238E27FC236}">
                <a16:creationId xmlns:a16="http://schemas.microsoft.com/office/drawing/2014/main" id="{45489C5B-0A57-AA6A-8CBC-D95708F2276C}"/>
              </a:ext>
            </a:extLst>
          </p:cNvPr>
          <p:cNvSpPr txBox="1"/>
          <p:nvPr/>
        </p:nvSpPr>
        <p:spPr>
          <a:xfrm>
            <a:off x="746174" y="4382356"/>
            <a:ext cx="2100385" cy="1169551"/>
          </a:xfrm>
          <a:prstGeom prst="rect">
            <a:avLst/>
          </a:prstGeom>
          <a:noFill/>
        </p:spPr>
        <p:txBody>
          <a:bodyPr wrap="square" rtlCol="0">
            <a:spAutoFit/>
          </a:bodyPr>
          <a:lstStyle/>
          <a:p>
            <a:r>
              <a:rPr lang="es-CO" sz="1400" dirty="0"/>
              <a:t>BIFURCARLO EN:</a:t>
            </a:r>
          </a:p>
          <a:p>
            <a:pPr marL="342900" indent="-342900">
              <a:buAutoNum type="arabicPeriod"/>
            </a:pPr>
            <a:endParaRPr lang="es-CO" sz="1400" dirty="0"/>
          </a:p>
          <a:p>
            <a:pPr marL="342900" indent="-342900">
              <a:buAutoNum type="arabicPeriod"/>
            </a:pPr>
            <a:r>
              <a:rPr lang="es-CO" sz="1400" dirty="0"/>
              <a:t>Direccionamiento Estratégico</a:t>
            </a:r>
          </a:p>
          <a:p>
            <a:pPr marL="342900" indent="-342900">
              <a:buAutoNum type="arabicPeriod"/>
            </a:pPr>
            <a:r>
              <a:rPr lang="es-CO" sz="1400" dirty="0"/>
              <a:t>Sistema de Gestión </a:t>
            </a:r>
          </a:p>
        </p:txBody>
      </p:sp>
      <p:cxnSp>
        <p:nvCxnSpPr>
          <p:cNvPr id="35" name="Conector recto de flecha 34">
            <a:extLst>
              <a:ext uri="{FF2B5EF4-FFF2-40B4-BE49-F238E27FC236}">
                <a16:creationId xmlns:a16="http://schemas.microsoft.com/office/drawing/2014/main" id="{6D6DA4B2-987B-05F0-8FD1-080DD3DCB61D}"/>
              </a:ext>
            </a:extLst>
          </p:cNvPr>
          <p:cNvCxnSpPr>
            <a:cxnSpLocks/>
          </p:cNvCxnSpPr>
          <p:nvPr/>
        </p:nvCxnSpPr>
        <p:spPr>
          <a:xfrm flipV="1">
            <a:off x="6803136" y="2471582"/>
            <a:ext cx="2542305" cy="16189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6" name="CuadroTexto 35">
            <a:extLst>
              <a:ext uri="{FF2B5EF4-FFF2-40B4-BE49-F238E27FC236}">
                <a16:creationId xmlns:a16="http://schemas.microsoft.com/office/drawing/2014/main" id="{CD2CF8ED-3325-4066-D733-2D3AF602B812}"/>
              </a:ext>
            </a:extLst>
          </p:cNvPr>
          <p:cNvSpPr txBox="1"/>
          <p:nvPr/>
        </p:nvSpPr>
        <p:spPr>
          <a:xfrm>
            <a:off x="9345441" y="2209972"/>
            <a:ext cx="1630407" cy="523220"/>
          </a:xfrm>
          <a:prstGeom prst="rect">
            <a:avLst/>
          </a:prstGeom>
          <a:noFill/>
        </p:spPr>
        <p:txBody>
          <a:bodyPr wrap="square" rtlCol="0">
            <a:spAutoFit/>
          </a:bodyPr>
          <a:lstStyle/>
          <a:p>
            <a:pPr algn="ctr"/>
            <a:r>
              <a:rPr lang="es-CO" sz="1400" dirty="0"/>
              <a:t>Establecerlo como</a:t>
            </a:r>
          </a:p>
          <a:p>
            <a:pPr algn="ctr"/>
            <a:r>
              <a:rPr lang="es-CO" sz="1400" dirty="0"/>
              <a:t>Estratégico</a:t>
            </a:r>
          </a:p>
        </p:txBody>
      </p:sp>
      <p:cxnSp>
        <p:nvCxnSpPr>
          <p:cNvPr id="37" name="Conector recto de flecha 36">
            <a:extLst>
              <a:ext uri="{FF2B5EF4-FFF2-40B4-BE49-F238E27FC236}">
                <a16:creationId xmlns:a16="http://schemas.microsoft.com/office/drawing/2014/main" id="{2BF0FF7A-26BE-79CB-971F-8D01D42AE344}"/>
              </a:ext>
            </a:extLst>
          </p:cNvPr>
          <p:cNvCxnSpPr>
            <a:cxnSpLocks/>
          </p:cNvCxnSpPr>
          <p:nvPr/>
        </p:nvCxnSpPr>
        <p:spPr>
          <a:xfrm flipV="1">
            <a:off x="6382512" y="5529017"/>
            <a:ext cx="2790484" cy="2499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8" name="CuadroTexto 37">
            <a:extLst>
              <a:ext uri="{FF2B5EF4-FFF2-40B4-BE49-F238E27FC236}">
                <a16:creationId xmlns:a16="http://schemas.microsoft.com/office/drawing/2014/main" id="{891B6D6E-0CD0-DA14-C486-66285447A691}"/>
              </a:ext>
            </a:extLst>
          </p:cNvPr>
          <p:cNvSpPr txBox="1"/>
          <p:nvPr/>
        </p:nvSpPr>
        <p:spPr>
          <a:xfrm>
            <a:off x="8935009" y="5178095"/>
            <a:ext cx="1731700" cy="523220"/>
          </a:xfrm>
          <a:prstGeom prst="rect">
            <a:avLst/>
          </a:prstGeom>
          <a:noFill/>
        </p:spPr>
        <p:txBody>
          <a:bodyPr wrap="square" rtlCol="0">
            <a:spAutoFit/>
          </a:bodyPr>
          <a:lstStyle/>
          <a:p>
            <a:pPr algn="ctr"/>
            <a:r>
              <a:rPr lang="es-CO" sz="1400" dirty="0"/>
              <a:t>Establecerlo como</a:t>
            </a:r>
          </a:p>
          <a:p>
            <a:pPr algn="ctr"/>
            <a:r>
              <a:rPr lang="es-CO" sz="1400" dirty="0"/>
              <a:t>De Control </a:t>
            </a:r>
          </a:p>
        </p:txBody>
      </p:sp>
      <p:sp>
        <p:nvSpPr>
          <p:cNvPr id="6" name="CuadroTexto 5">
            <a:extLst>
              <a:ext uri="{FF2B5EF4-FFF2-40B4-BE49-F238E27FC236}">
                <a16:creationId xmlns:a16="http://schemas.microsoft.com/office/drawing/2014/main" id="{16A71E75-E848-A60A-A252-62408C33A10C}"/>
              </a:ext>
            </a:extLst>
          </p:cNvPr>
          <p:cNvSpPr txBox="1"/>
          <p:nvPr/>
        </p:nvSpPr>
        <p:spPr>
          <a:xfrm>
            <a:off x="2642616" y="868475"/>
            <a:ext cx="5959202" cy="338554"/>
          </a:xfrm>
          <a:prstGeom prst="rect">
            <a:avLst/>
          </a:prstGeom>
          <a:noFill/>
        </p:spPr>
        <p:txBody>
          <a:bodyPr wrap="square">
            <a:spAutoFit/>
          </a:bodyPr>
          <a:lstStyle/>
          <a:p>
            <a:pPr algn="ctr"/>
            <a:r>
              <a:rPr lang="es-CO" sz="1600" b="1" dirty="0">
                <a:ln w="0"/>
                <a:solidFill>
                  <a:schemeClr val="accent1"/>
                </a:solidFill>
                <a:effectLst>
                  <a:outerShdw blurRad="38100" dist="25400" dir="5400000" algn="ctr" rotWithShape="0">
                    <a:srgbClr val="6E747A">
                      <a:alpha val="43000"/>
                    </a:srgbClr>
                  </a:outerShdw>
                </a:effectLst>
              </a:rPr>
              <a:t>MAPA DE PROCESOS SDDE - ACTUAL </a:t>
            </a:r>
          </a:p>
        </p:txBody>
      </p:sp>
      <p:sp>
        <p:nvSpPr>
          <p:cNvPr id="7" name="Rectángulo: esquinas redondeadas 6">
            <a:extLst>
              <a:ext uri="{FF2B5EF4-FFF2-40B4-BE49-F238E27FC236}">
                <a16:creationId xmlns:a16="http://schemas.microsoft.com/office/drawing/2014/main" id="{CFBFD39D-8AE6-0E88-3E3F-99DC22B7FB66}"/>
              </a:ext>
            </a:extLst>
          </p:cNvPr>
          <p:cNvSpPr/>
          <p:nvPr/>
        </p:nvSpPr>
        <p:spPr>
          <a:xfrm>
            <a:off x="555866" y="199443"/>
            <a:ext cx="9694557"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5. ANÁLISIS PRELIMINAR DE LA CORRESPONDENCIA DEL MODELO OPERATIVO VIGENTE CON LA ESTRUCTURA</a:t>
            </a:r>
          </a:p>
        </p:txBody>
      </p:sp>
    </p:spTree>
    <p:extLst>
      <p:ext uri="{BB962C8B-B14F-4D97-AF65-F5344CB8AC3E}">
        <p14:creationId xmlns:p14="http://schemas.microsoft.com/office/powerpoint/2010/main" val="36684404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8B3A0-8733-B73B-13FA-F4820958AF84}"/>
            </a:ext>
          </a:extLst>
        </p:cNvPr>
        <p:cNvGrpSpPr/>
        <p:nvPr/>
      </p:nvGrpSpPr>
      <p:grpSpPr>
        <a:xfrm>
          <a:off x="0" y="0"/>
          <a:ext cx="0" cy="0"/>
          <a:chOff x="0" y="0"/>
          <a:chExt cx="0" cy="0"/>
        </a:xfrm>
      </p:grpSpPr>
      <p:sp>
        <p:nvSpPr>
          <p:cNvPr id="13" name="Rectángulo: esquinas redondeadas 12">
            <a:extLst>
              <a:ext uri="{FF2B5EF4-FFF2-40B4-BE49-F238E27FC236}">
                <a16:creationId xmlns:a16="http://schemas.microsoft.com/office/drawing/2014/main" id="{1BC1D8DE-EDCE-D451-A366-5CCF0BBA9B82}"/>
              </a:ext>
            </a:extLst>
          </p:cNvPr>
          <p:cNvSpPr/>
          <p:nvPr/>
        </p:nvSpPr>
        <p:spPr>
          <a:xfrm>
            <a:off x="114652" y="612299"/>
            <a:ext cx="2756742" cy="928271"/>
          </a:xfrm>
          <a:prstGeom prst="round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latin typeface="Century Gothic" panose="020B0502020202020204" pitchFamily="34" charset="0"/>
              </a:rPr>
              <a:t>ORGANIGRAMA SDDE </a:t>
            </a:r>
            <a:r>
              <a:rPr lang="es-CO" b="1" dirty="0">
                <a:solidFill>
                  <a:srgbClr val="C00000"/>
                </a:solidFill>
                <a:latin typeface="Century Gothic" panose="020B0502020202020204" pitchFamily="34" charset="0"/>
              </a:rPr>
              <a:t>ACTUAL </a:t>
            </a:r>
            <a:r>
              <a:rPr lang="es-CO" b="1" dirty="0">
                <a:solidFill>
                  <a:schemeClr val="tx1"/>
                </a:solidFill>
                <a:latin typeface="Century Gothic" panose="020B0502020202020204" pitchFamily="34" charset="0"/>
              </a:rPr>
              <a:t>- 2025</a:t>
            </a:r>
          </a:p>
        </p:txBody>
      </p:sp>
      <p:grpSp>
        <p:nvGrpSpPr>
          <p:cNvPr id="6" name="Grupo 5">
            <a:extLst>
              <a:ext uri="{FF2B5EF4-FFF2-40B4-BE49-F238E27FC236}">
                <a16:creationId xmlns:a16="http://schemas.microsoft.com/office/drawing/2014/main" id="{4697F3DB-2D1F-F80F-AD2A-2C8CFDBBA65C}"/>
              </a:ext>
            </a:extLst>
          </p:cNvPr>
          <p:cNvGrpSpPr/>
          <p:nvPr/>
        </p:nvGrpSpPr>
        <p:grpSpPr>
          <a:xfrm>
            <a:off x="437450" y="570621"/>
            <a:ext cx="11317099" cy="6157027"/>
            <a:chOff x="396521" y="381876"/>
            <a:chExt cx="11317099" cy="6157027"/>
          </a:xfrm>
        </p:grpSpPr>
        <p:sp>
          <p:nvSpPr>
            <p:cNvPr id="4" name="Rectángulo: esquinas redondeadas 3">
              <a:extLst>
                <a:ext uri="{FF2B5EF4-FFF2-40B4-BE49-F238E27FC236}">
                  <a16:creationId xmlns:a16="http://schemas.microsoft.com/office/drawing/2014/main" id="{6D38889C-AA33-193E-45F3-790D00FBA0F9}"/>
                </a:ext>
              </a:extLst>
            </p:cNvPr>
            <p:cNvSpPr/>
            <p:nvPr/>
          </p:nvSpPr>
          <p:spPr>
            <a:xfrm>
              <a:off x="5086048" y="381876"/>
              <a:ext cx="2160000" cy="576000"/>
            </a:xfrm>
            <a:prstGeom prst="roundRect">
              <a:avLst/>
            </a:prstGeom>
            <a:solidFill>
              <a:schemeClr val="tx2">
                <a:lumMod val="75000"/>
                <a:lumOff val="25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200" b="1" dirty="0">
                  <a:solidFill>
                    <a:schemeClr val="bg1"/>
                  </a:solidFill>
                  <a:latin typeface="Century Gothic" panose="020B0502020202020204" pitchFamily="34" charset="0"/>
                </a:rPr>
                <a:t>SECRETARÍA DE DESPACHO</a:t>
              </a:r>
            </a:p>
          </p:txBody>
        </p:sp>
        <p:cxnSp>
          <p:nvCxnSpPr>
            <p:cNvPr id="15" name="Conector: angular 14">
              <a:extLst>
                <a:ext uri="{FF2B5EF4-FFF2-40B4-BE49-F238E27FC236}">
                  <a16:creationId xmlns:a16="http://schemas.microsoft.com/office/drawing/2014/main" id="{983419CA-27C0-160D-1241-6004EE6E08A1}"/>
                </a:ext>
              </a:extLst>
            </p:cNvPr>
            <p:cNvCxnSpPr>
              <a:cxnSpLocks/>
              <a:stCxn id="4" idx="2"/>
              <a:endCxn id="19" idx="0"/>
            </p:cNvCxnSpPr>
            <p:nvPr/>
          </p:nvCxnSpPr>
          <p:spPr>
            <a:xfrm rot="5400000">
              <a:off x="5190152" y="1933772"/>
              <a:ext cx="1951792" cy="12700"/>
            </a:xfrm>
            <a:prstGeom prst="bentConnector3">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sp>
          <p:nvSpPr>
            <p:cNvPr id="19" name="Rectángulo: esquinas redondeadas 18">
              <a:extLst>
                <a:ext uri="{FF2B5EF4-FFF2-40B4-BE49-F238E27FC236}">
                  <a16:creationId xmlns:a16="http://schemas.microsoft.com/office/drawing/2014/main" id="{B566CD9B-D8E8-CAE7-20AF-4B1DD8E40BF9}"/>
                </a:ext>
              </a:extLst>
            </p:cNvPr>
            <p:cNvSpPr/>
            <p:nvPr/>
          </p:nvSpPr>
          <p:spPr>
            <a:xfrm>
              <a:off x="5086048" y="2909668"/>
              <a:ext cx="2160000" cy="468000"/>
            </a:xfrm>
            <a:prstGeom prst="roundRect">
              <a:avLst/>
            </a:prstGeom>
            <a:solidFill>
              <a:schemeClr val="tx2">
                <a:lumMod val="75000"/>
                <a:lumOff val="25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bg1"/>
                  </a:solidFill>
                  <a:latin typeface="Century Gothic" panose="020B0502020202020204" pitchFamily="34" charset="0"/>
                </a:rPr>
                <a:t>SUBSECRETARÍA DE DESPACHO</a:t>
              </a:r>
            </a:p>
          </p:txBody>
        </p:sp>
        <p:sp>
          <p:nvSpPr>
            <p:cNvPr id="21" name="Rectángulo: esquinas redondeadas 20">
              <a:extLst>
                <a:ext uri="{FF2B5EF4-FFF2-40B4-BE49-F238E27FC236}">
                  <a16:creationId xmlns:a16="http://schemas.microsoft.com/office/drawing/2014/main" id="{90CF2491-3FC2-2CA2-12C8-D4426B116B64}"/>
                </a:ext>
              </a:extLst>
            </p:cNvPr>
            <p:cNvSpPr/>
            <p:nvPr/>
          </p:nvSpPr>
          <p:spPr>
            <a:xfrm>
              <a:off x="2896838" y="1231743"/>
              <a:ext cx="1800000" cy="468000"/>
            </a:xfrm>
            <a:prstGeom prst="roundRect">
              <a:avLst/>
            </a:prstGeom>
            <a:solidFill>
              <a:schemeClr val="tx2">
                <a:lumMod val="50000"/>
                <a:lumOff val="5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tx1"/>
                  </a:solidFill>
                  <a:latin typeface="Century Gothic" panose="020B0502020202020204" pitchFamily="34" charset="0"/>
                </a:rPr>
                <a:t>OFICINA DE CONTROL INTERNO</a:t>
              </a:r>
            </a:p>
          </p:txBody>
        </p:sp>
        <p:cxnSp>
          <p:nvCxnSpPr>
            <p:cNvPr id="22" name="Conector: angular 21">
              <a:extLst>
                <a:ext uri="{FF2B5EF4-FFF2-40B4-BE49-F238E27FC236}">
                  <a16:creationId xmlns:a16="http://schemas.microsoft.com/office/drawing/2014/main" id="{ABBD9982-7147-414E-5860-0178CFA2751F}"/>
                </a:ext>
              </a:extLst>
            </p:cNvPr>
            <p:cNvCxnSpPr>
              <a:cxnSpLocks/>
              <a:stCxn id="4" idx="2"/>
              <a:endCxn id="21" idx="3"/>
            </p:cNvCxnSpPr>
            <p:nvPr/>
          </p:nvCxnSpPr>
          <p:spPr>
            <a:xfrm rot="5400000">
              <a:off x="5177510" y="477204"/>
              <a:ext cx="507867" cy="1469210"/>
            </a:xfrm>
            <a:prstGeom prst="bentConnector2">
              <a:avLst/>
            </a:prstGeom>
            <a:ln w="28575">
              <a:solidFill>
                <a:schemeClr val="tx2">
                  <a:lumMod val="90000"/>
                  <a:lumOff val="10000"/>
                </a:schemeClr>
              </a:solidFill>
              <a:prstDash val="sysDash"/>
            </a:ln>
          </p:spPr>
          <p:style>
            <a:lnRef idx="2">
              <a:schemeClr val="accent1"/>
            </a:lnRef>
            <a:fillRef idx="0">
              <a:schemeClr val="accent1"/>
            </a:fillRef>
            <a:effectRef idx="1">
              <a:schemeClr val="accent1"/>
            </a:effectRef>
            <a:fontRef idx="minor">
              <a:schemeClr val="tx1"/>
            </a:fontRef>
          </p:style>
        </p:cxnSp>
        <p:sp>
          <p:nvSpPr>
            <p:cNvPr id="26" name="Rectángulo: esquinas redondeadas 25">
              <a:extLst>
                <a:ext uri="{FF2B5EF4-FFF2-40B4-BE49-F238E27FC236}">
                  <a16:creationId xmlns:a16="http://schemas.microsoft.com/office/drawing/2014/main" id="{13F5962D-8A4F-996B-6944-B2BF41256858}"/>
                </a:ext>
              </a:extLst>
            </p:cNvPr>
            <p:cNvSpPr/>
            <p:nvPr/>
          </p:nvSpPr>
          <p:spPr>
            <a:xfrm>
              <a:off x="489929" y="3708103"/>
              <a:ext cx="1800000" cy="468000"/>
            </a:xfrm>
            <a:prstGeom prst="roundRect">
              <a:avLst/>
            </a:prstGeom>
            <a:solidFill>
              <a:schemeClr val="accent3">
                <a:lumMod val="60000"/>
                <a:lumOff val="4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s-CO" sz="900" b="1" dirty="0">
                  <a:solidFill>
                    <a:schemeClr val="tx1"/>
                  </a:solidFill>
                  <a:latin typeface="Century Gothic" panose="020B0502020202020204" pitchFamily="34" charset="0"/>
                </a:rPr>
                <a:t>DIRECCIÓN DE ESTUDIOS DE DESARROLLO ECONOMICO</a:t>
              </a:r>
            </a:p>
          </p:txBody>
        </p:sp>
        <p:sp>
          <p:nvSpPr>
            <p:cNvPr id="27" name="Rectángulo: esquinas redondeadas 26">
              <a:extLst>
                <a:ext uri="{FF2B5EF4-FFF2-40B4-BE49-F238E27FC236}">
                  <a16:creationId xmlns:a16="http://schemas.microsoft.com/office/drawing/2014/main" id="{48D9CEB0-26B5-B784-EE39-5425A930A102}"/>
                </a:ext>
              </a:extLst>
            </p:cNvPr>
            <p:cNvSpPr/>
            <p:nvPr/>
          </p:nvSpPr>
          <p:spPr>
            <a:xfrm>
              <a:off x="2896838" y="2079645"/>
              <a:ext cx="1800000" cy="468000"/>
            </a:xfrm>
            <a:prstGeom prst="roundRect">
              <a:avLst/>
            </a:prstGeom>
            <a:solidFill>
              <a:schemeClr val="tx2">
                <a:lumMod val="50000"/>
                <a:lumOff val="5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tx1"/>
                  </a:solidFill>
                  <a:latin typeface="Century Gothic" panose="020B0502020202020204" pitchFamily="34" charset="0"/>
                </a:rPr>
                <a:t>OFICINA DE CONTROL</a:t>
              </a:r>
            </a:p>
            <a:p>
              <a:pPr algn="ctr"/>
              <a:r>
                <a:rPr lang="es-CO" sz="1000" b="1" dirty="0">
                  <a:solidFill>
                    <a:schemeClr val="tx1"/>
                  </a:solidFill>
                  <a:latin typeface="Century Gothic" panose="020B0502020202020204" pitchFamily="34" charset="0"/>
                </a:rPr>
                <a:t>DISCIPLINARIO INTERNO</a:t>
              </a:r>
            </a:p>
          </p:txBody>
        </p:sp>
        <p:sp>
          <p:nvSpPr>
            <p:cNvPr id="28" name="Rectángulo: esquinas redondeadas 27">
              <a:extLst>
                <a:ext uri="{FF2B5EF4-FFF2-40B4-BE49-F238E27FC236}">
                  <a16:creationId xmlns:a16="http://schemas.microsoft.com/office/drawing/2014/main" id="{DDD50F47-0E9D-C0B7-C8FF-EE7B316E5270}"/>
                </a:ext>
              </a:extLst>
            </p:cNvPr>
            <p:cNvSpPr/>
            <p:nvPr/>
          </p:nvSpPr>
          <p:spPr>
            <a:xfrm>
              <a:off x="7834391" y="1452539"/>
              <a:ext cx="1800000" cy="468000"/>
            </a:xfrm>
            <a:prstGeom prst="roundRect">
              <a:avLst/>
            </a:prstGeom>
            <a:solidFill>
              <a:schemeClr val="tx2">
                <a:lumMod val="75000"/>
                <a:lumOff val="25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bg2">
                      <a:lumMod val="90000"/>
                    </a:schemeClr>
                  </a:solidFill>
                  <a:latin typeface="Century Gothic" panose="020B0502020202020204" pitchFamily="34" charset="0"/>
                </a:rPr>
                <a:t>OFICINA ASESORA DE COMUNICACIONES</a:t>
              </a:r>
            </a:p>
          </p:txBody>
        </p:sp>
        <p:sp>
          <p:nvSpPr>
            <p:cNvPr id="29" name="Rectángulo: esquinas redondeadas 28">
              <a:extLst>
                <a:ext uri="{FF2B5EF4-FFF2-40B4-BE49-F238E27FC236}">
                  <a16:creationId xmlns:a16="http://schemas.microsoft.com/office/drawing/2014/main" id="{4BEA6684-DB8D-B307-8408-BABF86B38A99}"/>
                </a:ext>
              </a:extLst>
            </p:cNvPr>
            <p:cNvSpPr/>
            <p:nvPr/>
          </p:nvSpPr>
          <p:spPr>
            <a:xfrm>
              <a:off x="7834391" y="917774"/>
              <a:ext cx="1800000" cy="468000"/>
            </a:xfrm>
            <a:prstGeom prst="roundRect">
              <a:avLst/>
            </a:prstGeom>
            <a:solidFill>
              <a:schemeClr val="tx2">
                <a:lumMod val="75000"/>
                <a:lumOff val="25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bg2">
                      <a:lumMod val="90000"/>
                    </a:schemeClr>
                  </a:solidFill>
                  <a:latin typeface="Century Gothic" panose="020B0502020202020204" pitchFamily="34" charset="0"/>
                </a:rPr>
                <a:t>OFICINA ASESORA DE PLANEACIÓN</a:t>
              </a:r>
            </a:p>
          </p:txBody>
        </p:sp>
        <p:sp>
          <p:nvSpPr>
            <p:cNvPr id="30" name="Rectángulo: esquinas redondeadas 29">
              <a:extLst>
                <a:ext uri="{FF2B5EF4-FFF2-40B4-BE49-F238E27FC236}">
                  <a16:creationId xmlns:a16="http://schemas.microsoft.com/office/drawing/2014/main" id="{4571529F-483A-3199-F291-B8C175B18D8C}"/>
                </a:ext>
              </a:extLst>
            </p:cNvPr>
            <p:cNvSpPr/>
            <p:nvPr/>
          </p:nvSpPr>
          <p:spPr>
            <a:xfrm>
              <a:off x="7834391" y="1999378"/>
              <a:ext cx="1800000" cy="468000"/>
            </a:xfrm>
            <a:prstGeom prst="roundRect">
              <a:avLst/>
            </a:prstGeom>
            <a:solidFill>
              <a:schemeClr val="accent4">
                <a:lumMod val="60000"/>
                <a:lumOff val="4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tx1"/>
                  </a:solidFill>
                  <a:latin typeface="Century Gothic" panose="020B0502020202020204" pitchFamily="34" charset="0"/>
                </a:rPr>
                <a:t>OFICINA JURÍDICA</a:t>
              </a:r>
            </a:p>
          </p:txBody>
        </p:sp>
        <p:cxnSp>
          <p:nvCxnSpPr>
            <p:cNvPr id="35" name="Conector: angular 34">
              <a:extLst>
                <a:ext uri="{FF2B5EF4-FFF2-40B4-BE49-F238E27FC236}">
                  <a16:creationId xmlns:a16="http://schemas.microsoft.com/office/drawing/2014/main" id="{A9C004D6-486F-5681-11BB-09F6676F2189}"/>
                </a:ext>
              </a:extLst>
            </p:cNvPr>
            <p:cNvCxnSpPr>
              <a:cxnSpLocks/>
              <a:stCxn id="4" idx="2"/>
              <a:endCxn id="27" idx="3"/>
            </p:cNvCxnSpPr>
            <p:nvPr/>
          </p:nvCxnSpPr>
          <p:spPr>
            <a:xfrm rot="5400000">
              <a:off x="4753559" y="901155"/>
              <a:ext cx="1355769" cy="1469210"/>
            </a:xfrm>
            <a:prstGeom prst="bentConnector2">
              <a:avLst/>
            </a:prstGeom>
            <a:ln w="28575">
              <a:solidFill>
                <a:schemeClr val="tx2">
                  <a:lumMod val="90000"/>
                  <a:lumOff val="10000"/>
                </a:schemeClr>
              </a:solidFill>
              <a:prstDash val="sysDash"/>
            </a:ln>
          </p:spPr>
          <p:style>
            <a:lnRef idx="2">
              <a:schemeClr val="accent1"/>
            </a:lnRef>
            <a:fillRef idx="0">
              <a:schemeClr val="accent1"/>
            </a:fillRef>
            <a:effectRef idx="1">
              <a:schemeClr val="accent1"/>
            </a:effectRef>
            <a:fontRef idx="minor">
              <a:schemeClr val="tx1"/>
            </a:fontRef>
          </p:style>
        </p:cxnSp>
        <p:cxnSp>
          <p:nvCxnSpPr>
            <p:cNvPr id="36" name="Conector: angular 35">
              <a:extLst>
                <a:ext uri="{FF2B5EF4-FFF2-40B4-BE49-F238E27FC236}">
                  <a16:creationId xmlns:a16="http://schemas.microsoft.com/office/drawing/2014/main" id="{9B0EADDA-82EC-DD37-105C-5DED4B602635}"/>
                </a:ext>
              </a:extLst>
            </p:cNvPr>
            <p:cNvCxnSpPr>
              <a:cxnSpLocks/>
              <a:stCxn id="4" idx="2"/>
              <a:endCxn id="29" idx="1"/>
            </p:cNvCxnSpPr>
            <p:nvPr/>
          </p:nvCxnSpPr>
          <p:spPr>
            <a:xfrm rot="16200000" flipH="1">
              <a:off x="6903270" y="220653"/>
              <a:ext cx="193898" cy="1668343"/>
            </a:xfrm>
            <a:prstGeom prst="bentConnector2">
              <a:avLst/>
            </a:prstGeom>
            <a:ln w="28575">
              <a:solidFill>
                <a:schemeClr val="tx2">
                  <a:lumMod val="90000"/>
                  <a:lumOff val="10000"/>
                </a:schemeClr>
              </a:solidFill>
              <a:prstDash val="sysDash"/>
            </a:ln>
          </p:spPr>
          <p:style>
            <a:lnRef idx="2">
              <a:schemeClr val="accent1"/>
            </a:lnRef>
            <a:fillRef idx="0">
              <a:schemeClr val="accent1"/>
            </a:fillRef>
            <a:effectRef idx="1">
              <a:schemeClr val="accent1"/>
            </a:effectRef>
            <a:fontRef idx="minor">
              <a:schemeClr val="tx1"/>
            </a:fontRef>
          </p:style>
        </p:cxnSp>
        <p:cxnSp>
          <p:nvCxnSpPr>
            <p:cNvPr id="37" name="Conector: angular 36">
              <a:extLst>
                <a:ext uri="{FF2B5EF4-FFF2-40B4-BE49-F238E27FC236}">
                  <a16:creationId xmlns:a16="http://schemas.microsoft.com/office/drawing/2014/main" id="{EB273C84-CD69-B95B-9EF7-52724428F027}"/>
                </a:ext>
              </a:extLst>
            </p:cNvPr>
            <p:cNvCxnSpPr>
              <a:cxnSpLocks/>
              <a:stCxn id="4" idx="2"/>
              <a:endCxn id="28" idx="1"/>
            </p:cNvCxnSpPr>
            <p:nvPr/>
          </p:nvCxnSpPr>
          <p:spPr>
            <a:xfrm rot="16200000" flipH="1">
              <a:off x="6635888" y="488035"/>
              <a:ext cx="728663" cy="1668343"/>
            </a:xfrm>
            <a:prstGeom prst="bentConnector2">
              <a:avLst/>
            </a:prstGeom>
            <a:ln w="28575">
              <a:solidFill>
                <a:schemeClr val="tx2">
                  <a:lumMod val="90000"/>
                  <a:lumOff val="10000"/>
                </a:schemeClr>
              </a:solidFill>
              <a:prstDash val="sysDash"/>
            </a:ln>
          </p:spPr>
          <p:style>
            <a:lnRef idx="2">
              <a:schemeClr val="accent1"/>
            </a:lnRef>
            <a:fillRef idx="0">
              <a:schemeClr val="accent1"/>
            </a:fillRef>
            <a:effectRef idx="1">
              <a:schemeClr val="accent1"/>
            </a:effectRef>
            <a:fontRef idx="minor">
              <a:schemeClr val="tx1"/>
            </a:fontRef>
          </p:style>
        </p:cxnSp>
        <p:sp>
          <p:nvSpPr>
            <p:cNvPr id="46" name="Rectángulo: esquinas redondeadas 45">
              <a:extLst>
                <a:ext uri="{FF2B5EF4-FFF2-40B4-BE49-F238E27FC236}">
                  <a16:creationId xmlns:a16="http://schemas.microsoft.com/office/drawing/2014/main" id="{53E9B980-F511-C4A3-D668-B2D2BE4BF876}"/>
                </a:ext>
              </a:extLst>
            </p:cNvPr>
            <p:cNvSpPr/>
            <p:nvPr/>
          </p:nvSpPr>
          <p:spPr>
            <a:xfrm>
              <a:off x="7859834" y="2550227"/>
              <a:ext cx="1800000" cy="468000"/>
            </a:xfrm>
            <a:prstGeom prst="roundRect">
              <a:avLst/>
            </a:prstGeom>
            <a:solidFill>
              <a:schemeClr val="accent4">
                <a:lumMod val="60000"/>
                <a:lumOff val="4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tx1"/>
                  </a:solidFill>
                  <a:latin typeface="Century Gothic" panose="020B0502020202020204" pitchFamily="34" charset="0"/>
                </a:rPr>
                <a:t>DIRECCIÓN DE GESTIÓN CORPORATIVA</a:t>
              </a:r>
            </a:p>
          </p:txBody>
        </p:sp>
        <p:sp>
          <p:nvSpPr>
            <p:cNvPr id="61" name="Rectángulo: esquinas redondeadas 60">
              <a:extLst>
                <a:ext uri="{FF2B5EF4-FFF2-40B4-BE49-F238E27FC236}">
                  <a16:creationId xmlns:a16="http://schemas.microsoft.com/office/drawing/2014/main" id="{3952A353-9E66-133E-2A24-B3BD81D63865}"/>
                </a:ext>
              </a:extLst>
            </p:cNvPr>
            <p:cNvSpPr/>
            <p:nvPr/>
          </p:nvSpPr>
          <p:spPr>
            <a:xfrm>
              <a:off x="3280348" y="3715547"/>
              <a:ext cx="1800000" cy="468000"/>
            </a:xfrm>
            <a:prstGeom prst="roundRect">
              <a:avLst/>
            </a:prstGeom>
            <a:solidFill>
              <a:schemeClr val="accent3">
                <a:lumMod val="60000"/>
                <a:lumOff val="4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s-CO" sz="900" b="1" dirty="0">
                  <a:solidFill>
                    <a:schemeClr val="tx1"/>
                  </a:solidFill>
                  <a:latin typeface="Century Gothic" panose="020B0502020202020204" pitchFamily="34" charset="0"/>
                </a:rPr>
                <a:t>DIRECCIÓN DE COMPETITIVIDAD BOGOTÁ - REGIÓN</a:t>
              </a:r>
            </a:p>
          </p:txBody>
        </p:sp>
        <p:sp>
          <p:nvSpPr>
            <p:cNvPr id="62" name="Rectángulo: esquinas redondeadas 61">
              <a:extLst>
                <a:ext uri="{FF2B5EF4-FFF2-40B4-BE49-F238E27FC236}">
                  <a16:creationId xmlns:a16="http://schemas.microsoft.com/office/drawing/2014/main" id="{FB04A640-8535-433C-FB79-D0E822E4EA23}"/>
                </a:ext>
              </a:extLst>
            </p:cNvPr>
            <p:cNvSpPr/>
            <p:nvPr/>
          </p:nvSpPr>
          <p:spPr>
            <a:xfrm>
              <a:off x="6305285" y="3715633"/>
              <a:ext cx="1800000" cy="468000"/>
            </a:xfrm>
            <a:prstGeom prst="roundRect">
              <a:avLst/>
            </a:prstGeom>
            <a:solidFill>
              <a:schemeClr val="accent3">
                <a:lumMod val="60000"/>
                <a:lumOff val="4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s-CO" sz="900" b="1" dirty="0">
                  <a:solidFill>
                    <a:schemeClr val="tx1"/>
                  </a:solidFill>
                  <a:latin typeface="Century Gothic" panose="020B0502020202020204" pitchFamily="34" charset="0"/>
                </a:rPr>
                <a:t>DIRECCIÓN DE DESARROLLO EMPRESARIAL Y EMPLEO</a:t>
              </a:r>
            </a:p>
          </p:txBody>
        </p:sp>
        <p:sp>
          <p:nvSpPr>
            <p:cNvPr id="63" name="Rectángulo: esquinas redondeadas 62">
              <a:extLst>
                <a:ext uri="{FF2B5EF4-FFF2-40B4-BE49-F238E27FC236}">
                  <a16:creationId xmlns:a16="http://schemas.microsoft.com/office/drawing/2014/main" id="{B0DFC9E9-6C6A-FF90-4437-680C3430B7E2}"/>
                </a:ext>
              </a:extLst>
            </p:cNvPr>
            <p:cNvSpPr/>
            <p:nvPr/>
          </p:nvSpPr>
          <p:spPr>
            <a:xfrm>
              <a:off x="8734391" y="3715633"/>
              <a:ext cx="1800000" cy="468000"/>
            </a:xfrm>
            <a:prstGeom prst="roundRect">
              <a:avLst/>
            </a:prstGeom>
            <a:solidFill>
              <a:schemeClr val="accent3">
                <a:lumMod val="60000"/>
                <a:lumOff val="4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s-CO" sz="900" b="1" dirty="0">
                  <a:solidFill>
                    <a:schemeClr val="tx1"/>
                  </a:solidFill>
                  <a:latin typeface="Century Gothic" panose="020B0502020202020204" pitchFamily="34" charset="0"/>
                </a:rPr>
                <a:t>DIRECCIÓN DE ECONOMIA RURAL Y ABASTECIMIENTO ALIMENTARIO</a:t>
              </a:r>
            </a:p>
          </p:txBody>
        </p:sp>
        <p:cxnSp>
          <p:nvCxnSpPr>
            <p:cNvPr id="65" name="Conector: angular 64">
              <a:extLst>
                <a:ext uri="{FF2B5EF4-FFF2-40B4-BE49-F238E27FC236}">
                  <a16:creationId xmlns:a16="http://schemas.microsoft.com/office/drawing/2014/main" id="{4434A4D7-1755-5A6D-D0BF-A05758C07D2B}"/>
                </a:ext>
              </a:extLst>
            </p:cNvPr>
            <p:cNvCxnSpPr>
              <a:cxnSpLocks/>
              <a:stCxn id="4" idx="2"/>
              <a:endCxn id="46" idx="1"/>
            </p:cNvCxnSpPr>
            <p:nvPr/>
          </p:nvCxnSpPr>
          <p:spPr>
            <a:xfrm rot="16200000" flipH="1">
              <a:off x="6099766" y="1024158"/>
              <a:ext cx="1826351" cy="1693786"/>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66" name="Conector: angular 65">
              <a:extLst>
                <a:ext uri="{FF2B5EF4-FFF2-40B4-BE49-F238E27FC236}">
                  <a16:creationId xmlns:a16="http://schemas.microsoft.com/office/drawing/2014/main" id="{BFDEC923-DBEB-CFC2-891D-0AA1D8126DD3}"/>
                </a:ext>
              </a:extLst>
            </p:cNvPr>
            <p:cNvCxnSpPr>
              <a:cxnSpLocks/>
              <a:stCxn id="19" idx="2"/>
              <a:endCxn id="63" idx="0"/>
            </p:cNvCxnSpPr>
            <p:nvPr/>
          </p:nvCxnSpPr>
          <p:spPr>
            <a:xfrm rot="16200000" flipH="1">
              <a:off x="7731237" y="1812478"/>
              <a:ext cx="337965" cy="3468343"/>
            </a:xfrm>
            <a:prstGeom prst="bentConnector3">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67" name="Conector: angular 66">
              <a:extLst>
                <a:ext uri="{FF2B5EF4-FFF2-40B4-BE49-F238E27FC236}">
                  <a16:creationId xmlns:a16="http://schemas.microsoft.com/office/drawing/2014/main" id="{AE97AD75-8800-3C89-34FA-52E9B3D3E798}"/>
                </a:ext>
              </a:extLst>
            </p:cNvPr>
            <p:cNvCxnSpPr>
              <a:cxnSpLocks/>
              <a:stCxn id="19" idx="2"/>
              <a:endCxn id="26" idx="0"/>
            </p:cNvCxnSpPr>
            <p:nvPr/>
          </p:nvCxnSpPr>
          <p:spPr>
            <a:xfrm rot="5400000">
              <a:off x="3612772" y="1154826"/>
              <a:ext cx="330435" cy="4776119"/>
            </a:xfrm>
            <a:prstGeom prst="bentConnector3">
              <a:avLst>
                <a:gd name="adj1" fmla="val 50000"/>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77" name="Conector: angular 76">
              <a:extLst>
                <a:ext uri="{FF2B5EF4-FFF2-40B4-BE49-F238E27FC236}">
                  <a16:creationId xmlns:a16="http://schemas.microsoft.com/office/drawing/2014/main" id="{6D2A8C89-1FE6-A791-141A-23217FE1165D}"/>
                </a:ext>
              </a:extLst>
            </p:cNvPr>
            <p:cNvCxnSpPr>
              <a:cxnSpLocks/>
              <a:stCxn id="19" idx="2"/>
              <a:endCxn id="61" idx="0"/>
            </p:cNvCxnSpPr>
            <p:nvPr/>
          </p:nvCxnSpPr>
          <p:spPr>
            <a:xfrm rot="5400000">
              <a:off x="5004259" y="2553757"/>
              <a:ext cx="337879" cy="1985700"/>
            </a:xfrm>
            <a:prstGeom prst="bentConnector3">
              <a:avLst>
                <a:gd name="adj1" fmla="val 50000"/>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78" name="Conector: angular 77">
              <a:extLst>
                <a:ext uri="{FF2B5EF4-FFF2-40B4-BE49-F238E27FC236}">
                  <a16:creationId xmlns:a16="http://schemas.microsoft.com/office/drawing/2014/main" id="{765DF71C-1D37-AEB8-8EE4-2F0A166B5F94}"/>
                </a:ext>
              </a:extLst>
            </p:cNvPr>
            <p:cNvCxnSpPr>
              <a:cxnSpLocks/>
              <a:stCxn id="19" idx="2"/>
              <a:endCxn id="62" idx="0"/>
            </p:cNvCxnSpPr>
            <p:nvPr/>
          </p:nvCxnSpPr>
          <p:spPr>
            <a:xfrm rot="16200000" flipH="1">
              <a:off x="6516684" y="3027031"/>
              <a:ext cx="337965" cy="1039237"/>
            </a:xfrm>
            <a:prstGeom prst="bentConnector3">
              <a:avLst>
                <a:gd name="adj1" fmla="val 50000"/>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91" name="Conector: angular 90">
              <a:extLst>
                <a:ext uri="{FF2B5EF4-FFF2-40B4-BE49-F238E27FC236}">
                  <a16:creationId xmlns:a16="http://schemas.microsoft.com/office/drawing/2014/main" id="{585B5CDB-6558-000F-2067-F6FEFD789C4A}"/>
                </a:ext>
              </a:extLst>
            </p:cNvPr>
            <p:cNvCxnSpPr>
              <a:cxnSpLocks/>
              <a:stCxn id="63" idx="2"/>
              <a:endCxn id="110" idx="1"/>
            </p:cNvCxnSpPr>
            <p:nvPr/>
          </p:nvCxnSpPr>
          <p:spPr>
            <a:xfrm rot="16200000" flipH="1">
              <a:off x="9565884" y="4252140"/>
              <a:ext cx="383216" cy="246202"/>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sp>
          <p:nvSpPr>
            <p:cNvPr id="109" name="Rectángulo: esquinas redondeadas 108">
              <a:extLst>
                <a:ext uri="{FF2B5EF4-FFF2-40B4-BE49-F238E27FC236}">
                  <a16:creationId xmlns:a16="http://schemas.microsoft.com/office/drawing/2014/main" id="{16915948-16EE-0B3A-90F4-75C627329184}"/>
                </a:ext>
              </a:extLst>
            </p:cNvPr>
            <p:cNvSpPr/>
            <p:nvPr/>
          </p:nvSpPr>
          <p:spPr>
            <a:xfrm>
              <a:off x="9889749" y="4838049"/>
              <a:ext cx="1440000" cy="432000"/>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 DIRECCIÓN DE ABASTECIMIENTO ALIMENTARIO</a:t>
              </a:r>
            </a:p>
          </p:txBody>
        </p:sp>
        <p:sp>
          <p:nvSpPr>
            <p:cNvPr id="110" name="Rectángulo: esquinas redondeadas 109">
              <a:extLst>
                <a:ext uri="{FF2B5EF4-FFF2-40B4-BE49-F238E27FC236}">
                  <a16:creationId xmlns:a16="http://schemas.microsoft.com/office/drawing/2014/main" id="{12729868-B79E-0802-3DA4-275C65CB2FFE}"/>
                </a:ext>
              </a:extLst>
            </p:cNvPr>
            <p:cNvSpPr/>
            <p:nvPr/>
          </p:nvSpPr>
          <p:spPr>
            <a:xfrm>
              <a:off x="9880593" y="4350849"/>
              <a:ext cx="1440000" cy="432000"/>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SUBDIRECCIÓN DE ECONOMIA RURAL</a:t>
              </a:r>
            </a:p>
          </p:txBody>
        </p:sp>
        <p:sp>
          <p:nvSpPr>
            <p:cNvPr id="111" name="Rectángulo: esquinas redondeadas 110">
              <a:extLst>
                <a:ext uri="{FF2B5EF4-FFF2-40B4-BE49-F238E27FC236}">
                  <a16:creationId xmlns:a16="http://schemas.microsoft.com/office/drawing/2014/main" id="{6F2505C8-6D07-9E95-1B14-F7B342A799D5}"/>
                </a:ext>
              </a:extLst>
            </p:cNvPr>
            <p:cNvSpPr/>
            <p:nvPr/>
          </p:nvSpPr>
          <p:spPr>
            <a:xfrm>
              <a:off x="7423667" y="4905106"/>
              <a:ext cx="1440000" cy="432000"/>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SUBDIRECCIÓN EMPLEO Y FORMACIÓN</a:t>
              </a:r>
            </a:p>
          </p:txBody>
        </p:sp>
        <p:sp>
          <p:nvSpPr>
            <p:cNvPr id="112" name="Rectángulo: esquinas redondeadas 111">
              <a:extLst>
                <a:ext uri="{FF2B5EF4-FFF2-40B4-BE49-F238E27FC236}">
                  <a16:creationId xmlns:a16="http://schemas.microsoft.com/office/drawing/2014/main" id="{C9AEACC7-3D7B-0E68-D6C4-C1FC9A661ABD}"/>
                </a:ext>
              </a:extLst>
            </p:cNvPr>
            <p:cNvSpPr/>
            <p:nvPr/>
          </p:nvSpPr>
          <p:spPr>
            <a:xfrm>
              <a:off x="7424255" y="4347996"/>
              <a:ext cx="1440000" cy="432000"/>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SUBDIRECCIÓN DE EMPRENDIMIENTO Y NEGOCIOS</a:t>
              </a:r>
            </a:p>
          </p:txBody>
        </p:sp>
        <p:sp>
          <p:nvSpPr>
            <p:cNvPr id="113" name="Rectángulo: esquinas redondeadas 112">
              <a:extLst>
                <a:ext uri="{FF2B5EF4-FFF2-40B4-BE49-F238E27FC236}">
                  <a16:creationId xmlns:a16="http://schemas.microsoft.com/office/drawing/2014/main" id="{5622E0D8-838F-8563-6BD0-0772F9DC3D86}"/>
                </a:ext>
              </a:extLst>
            </p:cNvPr>
            <p:cNvSpPr/>
            <p:nvPr/>
          </p:nvSpPr>
          <p:spPr>
            <a:xfrm>
              <a:off x="4410145" y="4992322"/>
              <a:ext cx="1440000" cy="432000"/>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s-CO" sz="800" b="1" dirty="0">
                  <a:solidFill>
                    <a:schemeClr val="tx1"/>
                  </a:solidFill>
                  <a:latin typeface="Century Gothic" panose="020B0502020202020204" pitchFamily="34" charset="0"/>
                </a:rPr>
                <a:t>SUBDIRECCIÓN DE INTERNACIONALIZACIÓN</a:t>
              </a:r>
            </a:p>
          </p:txBody>
        </p:sp>
        <p:sp>
          <p:nvSpPr>
            <p:cNvPr id="114" name="Rectángulo: esquinas redondeadas 113">
              <a:extLst>
                <a:ext uri="{FF2B5EF4-FFF2-40B4-BE49-F238E27FC236}">
                  <a16:creationId xmlns:a16="http://schemas.microsoft.com/office/drawing/2014/main" id="{851EB3FF-E80B-8D28-EC31-70EFEC199D5E}"/>
                </a:ext>
              </a:extLst>
            </p:cNvPr>
            <p:cNvSpPr/>
            <p:nvPr/>
          </p:nvSpPr>
          <p:spPr>
            <a:xfrm>
              <a:off x="4401538" y="4351669"/>
              <a:ext cx="1440000" cy="432000"/>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SUBDIRECCIÓN DE INNOVACIÓN Y PRODUCTIVIDAD</a:t>
              </a:r>
            </a:p>
          </p:txBody>
        </p:sp>
        <p:sp>
          <p:nvSpPr>
            <p:cNvPr id="115" name="Rectángulo: esquinas redondeadas 114">
              <a:extLst>
                <a:ext uri="{FF2B5EF4-FFF2-40B4-BE49-F238E27FC236}">
                  <a16:creationId xmlns:a16="http://schemas.microsoft.com/office/drawing/2014/main" id="{865375DA-5DA7-E516-214D-08CCA0CF85E4}"/>
                </a:ext>
              </a:extLst>
            </p:cNvPr>
            <p:cNvSpPr/>
            <p:nvPr/>
          </p:nvSpPr>
          <p:spPr>
            <a:xfrm>
              <a:off x="1591354" y="4992322"/>
              <a:ext cx="1440000" cy="432000"/>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SUBDIRECCIÓN DE ESTUDIOS ESTRATÉGICOS</a:t>
              </a:r>
            </a:p>
          </p:txBody>
        </p:sp>
        <p:sp>
          <p:nvSpPr>
            <p:cNvPr id="116" name="Rectángulo: esquinas redondeadas 115">
              <a:extLst>
                <a:ext uri="{FF2B5EF4-FFF2-40B4-BE49-F238E27FC236}">
                  <a16:creationId xmlns:a16="http://schemas.microsoft.com/office/drawing/2014/main" id="{5448F3E6-2CDA-0C0E-8975-DDAD8B3C4D65}"/>
                </a:ext>
              </a:extLst>
            </p:cNvPr>
            <p:cNvSpPr/>
            <p:nvPr/>
          </p:nvSpPr>
          <p:spPr>
            <a:xfrm>
              <a:off x="1592056" y="4354234"/>
              <a:ext cx="1440000" cy="432000"/>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SUBDIRECCIÓN DE INFORMACIÓN Y EESTADÍSTICAS</a:t>
              </a:r>
            </a:p>
          </p:txBody>
        </p:sp>
        <p:cxnSp>
          <p:nvCxnSpPr>
            <p:cNvPr id="120" name="Conector: angular 119">
              <a:extLst>
                <a:ext uri="{FF2B5EF4-FFF2-40B4-BE49-F238E27FC236}">
                  <a16:creationId xmlns:a16="http://schemas.microsoft.com/office/drawing/2014/main" id="{5478811F-92AE-E81B-6408-7F0930C39423}"/>
                </a:ext>
              </a:extLst>
            </p:cNvPr>
            <p:cNvCxnSpPr>
              <a:cxnSpLocks/>
              <a:stCxn id="26" idx="2"/>
              <a:endCxn id="116" idx="1"/>
            </p:cNvCxnSpPr>
            <p:nvPr/>
          </p:nvCxnSpPr>
          <p:spPr>
            <a:xfrm rot="16200000" flipH="1">
              <a:off x="1293927" y="4272104"/>
              <a:ext cx="394131" cy="202127"/>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121" name="Conector: angular 120">
              <a:extLst>
                <a:ext uri="{FF2B5EF4-FFF2-40B4-BE49-F238E27FC236}">
                  <a16:creationId xmlns:a16="http://schemas.microsoft.com/office/drawing/2014/main" id="{C7BF8391-69AC-3CBB-A4F7-AB5E88606A88}"/>
                </a:ext>
              </a:extLst>
            </p:cNvPr>
            <p:cNvCxnSpPr>
              <a:cxnSpLocks/>
              <a:stCxn id="61" idx="2"/>
              <a:endCxn id="113" idx="1"/>
            </p:cNvCxnSpPr>
            <p:nvPr/>
          </p:nvCxnSpPr>
          <p:spPr>
            <a:xfrm rot="16200000" flipH="1">
              <a:off x="3782859" y="4581035"/>
              <a:ext cx="1024775" cy="229797"/>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122" name="Conector: angular 121">
              <a:extLst>
                <a:ext uri="{FF2B5EF4-FFF2-40B4-BE49-F238E27FC236}">
                  <a16:creationId xmlns:a16="http://schemas.microsoft.com/office/drawing/2014/main" id="{7242FECC-D910-3075-4738-7F74F0D4484E}"/>
                </a:ext>
              </a:extLst>
            </p:cNvPr>
            <p:cNvCxnSpPr>
              <a:cxnSpLocks/>
              <a:stCxn id="61" idx="2"/>
              <a:endCxn id="114" idx="1"/>
            </p:cNvCxnSpPr>
            <p:nvPr/>
          </p:nvCxnSpPr>
          <p:spPr>
            <a:xfrm rot="16200000" flipH="1">
              <a:off x="4098882" y="4265013"/>
              <a:ext cx="384122" cy="221190"/>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123" name="Conector: angular 122">
              <a:extLst>
                <a:ext uri="{FF2B5EF4-FFF2-40B4-BE49-F238E27FC236}">
                  <a16:creationId xmlns:a16="http://schemas.microsoft.com/office/drawing/2014/main" id="{25F0CD39-D85E-24A1-AC7F-3A078ED5DC8E}"/>
                </a:ext>
              </a:extLst>
            </p:cNvPr>
            <p:cNvCxnSpPr>
              <a:cxnSpLocks/>
              <a:stCxn id="62" idx="2"/>
              <a:endCxn id="111" idx="1"/>
            </p:cNvCxnSpPr>
            <p:nvPr/>
          </p:nvCxnSpPr>
          <p:spPr>
            <a:xfrm rot="16200000" flipH="1">
              <a:off x="6845740" y="4543178"/>
              <a:ext cx="937473" cy="218382"/>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124" name="Conector: angular 123">
              <a:extLst>
                <a:ext uri="{FF2B5EF4-FFF2-40B4-BE49-F238E27FC236}">
                  <a16:creationId xmlns:a16="http://schemas.microsoft.com/office/drawing/2014/main" id="{4EFDE0F9-3C75-327A-8B15-2D3E3F1DDF12}"/>
                </a:ext>
              </a:extLst>
            </p:cNvPr>
            <p:cNvCxnSpPr>
              <a:cxnSpLocks/>
              <a:stCxn id="62" idx="2"/>
              <a:endCxn id="112" idx="1"/>
            </p:cNvCxnSpPr>
            <p:nvPr/>
          </p:nvCxnSpPr>
          <p:spPr>
            <a:xfrm rot="16200000" flipH="1">
              <a:off x="7124589" y="4264329"/>
              <a:ext cx="380363" cy="218970"/>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126" name="Conector: angular 125">
              <a:extLst>
                <a:ext uri="{FF2B5EF4-FFF2-40B4-BE49-F238E27FC236}">
                  <a16:creationId xmlns:a16="http://schemas.microsoft.com/office/drawing/2014/main" id="{6E288AC3-BF96-5A4F-87D0-B940AA1E7770}"/>
                </a:ext>
              </a:extLst>
            </p:cNvPr>
            <p:cNvCxnSpPr>
              <a:cxnSpLocks/>
              <a:stCxn id="63" idx="2"/>
              <a:endCxn id="109" idx="1"/>
            </p:cNvCxnSpPr>
            <p:nvPr/>
          </p:nvCxnSpPr>
          <p:spPr>
            <a:xfrm rot="16200000" flipH="1">
              <a:off x="9326862" y="4491162"/>
              <a:ext cx="870416" cy="255358"/>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141" name="Conector: angular 140">
              <a:extLst>
                <a:ext uri="{FF2B5EF4-FFF2-40B4-BE49-F238E27FC236}">
                  <a16:creationId xmlns:a16="http://schemas.microsoft.com/office/drawing/2014/main" id="{D81DD225-DB8D-3171-D5CF-7404C6A617FC}"/>
                </a:ext>
              </a:extLst>
            </p:cNvPr>
            <p:cNvCxnSpPr>
              <a:cxnSpLocks/>
              <a:stCxn id="26" idx="2"/>
              <a:endCxn id="115" idx="1"/>
            </p:cNvCxnSpPr>
            <p:nvPr/>
          </p:nvCxnSpPr>
          <p:spPr>
            <a:xfrm rot="16200000" flipH="1">
              <a:off x="974532" y="4591499"/>
              <a:ext cx="1032219" cy="201425"/>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152" name="Conector: angular 151">
              <a:extLst>
                <a:ext uri="{FF2B5EF4-FFF2-40B4-BE49-F238E27FC236}">
                  <a16:creationId xmlns:a16="http://schemas.microsoft.com/office/drawing/2014/main" id="{3EB3542C-5F40-89C0-8061-9BEF4F2FCC92}"/>
                </a:ext>
              </a:extLst>
            </p:cNvPr>
            <p:cNvCxnSpPr>
              <a:cxnSpLocks/>
              <a:stCxn id="46" idx="3"/>
              <a:endCxn id="154" idx="1"/>
            </p:cNvCxnSpPr>
            <p:nvPr/>
          </p:nvCxnSpPr>
          <p:spPr>
            <a:xfrm>
              <a:off x="9659834" y="2784227"/>
              <a:ext cx="613786" cy="324711"/>
            </a:xfrm>
            <a:prstGeom prst="bentConnector3">
              <a:avLst>
                <a:gd name="adj1" fmla="val 50000"/>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sp>
          <p:nvSpPr>
            <p:cNvPr id="153" name="Rectángulo: esquinas redondeadas 152">
              <a:extLst>
                <a:ext uri="{FF2B5EF4-FFF2-40B4-BE49-F238E27FC236}">
                  <a16:creationId xmlns:a16="http://schemas.microsoft.com/office/drawing/2014/main" id="{97FCB857-FEB1-B9CC-1C57-B175A7BBB80C}"/>
                </a:ext>
              </a:extLst>
            </p:cNvPr>
            <p:cNvSpPr/>
            <p:nvPr/>
          </p:nvSpPr>
          <p:spPr>
            <a:xfrm>
              <a:off x="10273620" y="2335498"/>
              <a:ext cx="1440000" cy="432000"/>
            </a:xfrm>
            <a:prstGeom prst="roundRect">
              <a:avLst/>
            </a:prstGeom>
            <a:solidFill>
              <a:schemeClr val="tx2">
                <a:lumMod val="25000"/>
                <a:lumOff val="75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SUBDIRECCIÓN DE INFORMATICA Y SISTEMAS</a:t>
              </a:r>
            </a:p>
          </p:txBody>
        </p:sp>
        <p:sp>
          <p:nvSpPr>
            <p:cNvPr id="154" name="Rectángulo: esquinas redondeadas 153">
              <a:extLst>
                <a:ext uri="{FF2B5EF4-FFF2-40B4-BE49-F238E27FC236}">
                  <a16:creationId xmlns:a16="http://schemas.microsoft.com/office/drawing/2014/main" id="{1231E0A1-E693-E40A-FE73-1BC03F6612DB}"/>
                </a:ext>
              </a:extLst>
            </p:cNvPr>
            <p:cNvSpPr/>
            <p:nvPr/>
          </p:nvSpPr>
          <p:spPr>
            <a:xfrm>
              <a:off x="10273620" y="2892938"/>
              <a:ext cx="1440000" cy="432000"/>
            </a:xfrm>
            <a:prstGeom prst="roundRect">
              <a:avLst/>
            </a:prstGeom>
            <a:solidFill>
              <a:schemeClr val="accent4">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SUBDIRECCIÓN ADMINISTRATIVA Y FINANCIERA</a:t>
              </a:r>
            </a:p>
          </p:txBody>
        </p:sp>
        <p:cxnSp>
          <p:nvCxnSpPr>
            <p:cNvPr id="155" name="Conector: angular 154">
              <a:extLst>
                <a:ext uri="{FF2B5EF4-FFF2-40B4-BE49-F238E27FC236}">
                  <a16:creationId xmlns:a16="http://schemas.microsoft.com/office/drawing/2014/main" id="{B0161828-D7CE-B313-5376-198CC2728C05}"/>
                </a:ext>
              </a:extLst>
            </p:cNvPr>
            <p:cNvCxnSpPr>
              <a:cxnSpLocks/>
              <a:stCxn id="46" idx="3"/>
              <a:endCxn id="153" idx="1"/>
            </p:cNvCxnSpPr>
            <p:nvPr/>
          </p:nvCxnSpPr>
          <p:spPr>
            <a:xfrm flipV="1">
              <a:off x="9659834" y="2551498"/>
              <a:ext cx="613786" cy="232729"/>
            </a:xfrm>
            <a:prstGeom prst="bentConnector3">
              <a:avLst>
                <a:gd name="adj1" fmla="val 50000"/>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sp>
          <p:nvSpPr>
            <p:cNvPr id="163" name="Rectángulo: esquinas redondeadas 162">
              <a:extLst>
                <a:ext uri="{FF2B5EF4-FFF2-40B4-BE49-F238E27FC236}">
                  <a16:creationId xmlns:a16="http://schemas.microsoft.com/office/drawing/2014/main" id="{FD2E3845-597E-4251-A933-F65A8C4F0854}"/>
                </a:ext>
              </a:extLst>
            </p:cNvPr>
            <p:cNvSpPr/>
            <p:nvPr/>
          </p:nvSpPr>
          <p:spPr>
            <a:xfrm>
              <a:off x="7423667" y="6019326"/>
              <a:ext cx="1440000" cy="519577"/>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700" b="1" dirty="0">
                  <a:solidFill>
                    <a:schemeClr val="tx1"/>
                  </a:solidFill>
                  <a:latin typeface="Century Gothic" panose="020B0502020202020204" pitchFamily="34" charset="0"/>
                </a:rPr>
                <a:t>SUBDIRECCIÓN DE INTERMEDIACIÓN, FORMALIZACIÓN Y REGULACIÓN</a:t>
              </a:r>
            </a:p>
          </p:txBody>
        </p:sp>
        <p:sp>
          <p:nvSpPr>
            <p:cNvPr id="164" name="Rectángulo: esquinas redondeadas 163">
              <a:extLst>
                <a:ext uri="{FF2B5EF4-FFF2-40B4-BE49-F238E27FC236}">
                  <a16:creationId xmlns:a16="http://schemas.microsoft.com/office/drawing/2014/main" id="{1A34EDE3-4219-C2AE-4D15-11E849974C82}"/>
                </a:ext>
              </a:extLst>
            </p:cNvPr>
            <p:cNvSpPr/>
            <p:nvPr/>
          </p:nvSpPr>
          <p:spPr>
            <a:xfrm>
              <a:off x="7423667" y="5462216"/>
              <a:ext cx="1440000" cy="432000"/>
            </a:xfrm>
            <a:prstGeom prst="roundRect">
              <a:avLst/>
            </a:prstGeom>
            <a:solidFill>
              <a:schemeClr val="accent3">
                <a:lumMod val="20000"/>
                <a:lumOff val="80000"/>
              </a:schemeClr>
            </a:solidFill>
            <a:ln w="28575">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800" b="1" dirty="0">
                  <a:solidFill>
                    <a:schemeClr val="tx1"/>
                  </a:solidFill>
                  <a:latin typeface="Century Gothic" panose="020B0502020202020204" pitchFamily="34" charset="0"/>
                </a:rPr>
                <a:t>SUBDIRECCIÓN DE FINANCIAMIENTO E INCLUSIÓN FINANCIERA</a:t>
              </a:r>
            </a:p>
          </p:txBody>
        </p:sp>
        <p:cxnSp>
          <p:nvCxnSpPr>
            <p:cNvPr id="165" name="Conector: angular 164">
              <a:extLst>
                <a:ext uri="{FF2B5EF4-FFF2-40B4-BE49-F238E27FC236}">
                  <a16:creationId xmlns:a16="http://schemas.microsoft.com/office/drawing/2014/main" id="{6F4CF4B0-623F-C3E9-3B1E-9CBCB49A8399}"/>
                </a:ext>
              </a:extLst>
            </p:cNvPr>
            <p:cNvCxnSpPr>
              <a:cxnSpLocks/>
              <a:stCxn id="62" idx="2"/>
              <a:endCxn id="164" idx="1"/>
            </p:cNvCxnSpPr>
            <p:nvPr/>
          </p:nvCxnSpPr>
          <p:spPr>
            <a:xfrm rot="16200000" flipH="1">
              <a:off x="6567185" y="4821733"/>
              <a:ext cx="1494583" cy="218382"/>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166" name="Conector: angular 165">
              <a:extLst>
                <a:ext uri="{FF2B5EF4-FFF2-40B4-BE49-F238E27FC236}">
                  <a16:creationId xmlns:a16="http://schemas.microsoft.com/office/drawing/2014/main" id="{0E45320B-72CF-A427-8050-71271508AFBF}"/>
                </a:ext>
              </a:extLst>
            </p:cNvPr>
            <p:cNvCxnSpPr>
              <a:cxnSpLocks/>
              <a:stCxn id="62" idx="2"/>
              <a:endCxn id="163" idx="1"/>
            </p:cNvCxnSpPr>
            <p:nvPr/>
          </p:nvCxnSpPr>
          <p:spPr>
            <a:xfrm rot="16200000" flipH="1">
              <a:off x="6266735" y="5122183"/>
              <a:ext cx="2095482" cy="218382"/>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cxnSp>
          <p:nvCxnSpPr>
            <p:cNvPr id="175" name="Conector: angular 174">
              <a:extLst>
                <a:ext uri="{FF2B5EF4-FFF2-40B4-BE49-F238E27FC236}">
                  <a16:creationId xmlns:a16="http://schemas.microsoft.com/office/drawing/2014/main" id="{A58ADB6B-0AFC-5101-5CD8-098F91C4E451}"/>
                </a:ext>
              </a:extLst>
            </p:cNvPr>
            <p:cNvCxnSpPr>
              <a:cxnSpLocks/>
              <a:stCxn id="4" idx="2"/>
              <a:endCxn id="30" idx="1"/>
            </p:cNvCxnSpPr>
            <p:nvPr/>
          </p:nvCxnSpPr>
          <p:spPr>
            <a:xfrm rot="16200000" flipH="1">
              <a:off x="6362468" y="761455"/>
              <a:ext cx="1275502" cy="1668343"/>
            </a:xfrm>
            <a:prstGeom prst="bentConnector2">
              <a:avLst/>
            </a:prstGeom>
            <a:ln w="28575">
              <a:solidFill>
                <a:schemeClr val="tx2">
                  <a:lumMod val="90000"/>
                  <a:lumOff val="10000"/>
                </a:schemeClr>
              </a:solidFill>
            </a:ln>
          </p:spPr>
          <p:style>
            <a:lnRef idx="2">
              <a:schemeClr val="accent1"/>
            </a:lnRef>
            <a:fillRef idx="0">
              <a:schemeClr val="accent1"/>
            </a:fillRef>
            <a:effectRef idx="1">
              <a:schemeClr val="accent1"/>
            </a:effectRef>
            <a:fontRef idx="minor">
              <a:schemeClr val="tx1"/>
            </a:fontRef>
          </p:style>
        </p:cxnSp>
        <p:grpSp>
          <p:nvGrpSpPr>
            <p:cNvPr id="2" name="Grupo 1">
              <a:extLst>
                <a:ext uri="{FF2B5EF4-FFF2-40B4-BE49-F238E27FC236}">
                  <a16:creationId xmlns:a16="http://schemas.microsoft.com/office/drawing/2014/main" id="{654DABEC-058D-07DA-6392-E17FE12A954E}"/>
                </a:ext>
              </a:extLst>
            </p:cNvPr>
            <p:cNvGrpSpPr/>
            <p:nvPr/>
          </p:nvGrpSpPr>
          <p:grpSpPr>
            <a:xfrm>
              <a:off x="396521" y="1556163"/>
              <a:ext cx="1462283" cy="1078108"/>
              <a:chOff x="366639" y="1124415"/>
              <a:chExt cx="1462283" cy="1078108"/>
            </a:xfrm>
          </p:grpSpPr>
          <p:sp>
            <p:nvSpPr>
              <p:cNvPr id="17" name="Elipse 16">
                <a:extLst>
                  <a:ext uri="{FF2B5EF4-FFF2-40B4-BE49-F238E27FC236}">
                    <a16:creationId xmlns:a16="http://schemas.microsoft.com/office/drawing/2014/main" id="{41B5D60C-8519-08BA-0F76-ADE17D26756C}"/>
                  </a:ext>
                </a:extLst>
              </p:cNvPr>
              <p:cNvSpPr/>
              <p:nvPr/>
            </p:nvSpPr>
            <p:spPr>
              <a:xfrm>
                <a:off x="380145" y="1231743"/>
                <a:ext cx="246580" cy="15403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18" name="CuadroTexto 17">
                <a:extLst>
                  <a:ext uri="{FF2B5EF4-FFF2-40B4-BE49-F238E27FC236}">
                    <a16:creationId xmlns:a16="http://schemas.microsoft.com/office/drawing/2014/main" id="{8338573C-9A34-EC1C-5619-335F6D8A793D}"/>
                  </a:ext>
                </a:extLst>
              </p:cNvPr>
              <p:cNvSpPr txBox="1"/>
              <p:nvPr/>
            </p:nvSpPr>
            <p:spPr>
              <a:xfrm>
                <a:off x="646793" y="1124415"/>
                <a:ext cx="1170046" cy="307777"/>
              </a:xfrm>
              <a:prstGeom prst="rect">
                <a:avLst/>
              </a:prstGeom>
              <a:noFill/>
            </p:spPr>
            <p:txBody>
              <a:bodyPr wrap="square" rtlCol="0">
                <a:spAutoFit/>
              </a:bodyPr>
              <a:lstStyle/>
              <a:p>
                <a:r>
                  <a:rPr lang="es-CO" sz="1400" dirty="0"/>
                  <a:t>Estratégico</a:t>
                </a:r>
              </a:p>
            </p:txBody>
          </p:sp>
          <p:sp>
            <p:nvSpPr>
              <p:cNvPr id="20" name="Elipse 19">
                <a:extLst>
                  <a:ext uri="{FF2B5EF4-FFF2-40B4-BE49-F238E27FC236}">
                    <a16:creationId xmlns:a16="http://schemas.microsoft.com/office/drawing/2014/main" id="{6868C743-BA1A-9810-77CC-0625728A6B24}"/>
                  </a:ext>
                </a:extLst>
              </p:cNvPr>
              <p:cNvSpPr/>
              <p:nvPr/>
            </p:nvSpPr>
            <p:spPr>
              <a:xfrm>
                <a:off x="378580" y="1465743"/>
                <a:ext cx="246580" cy="154031"/>
              </a:xfrm>
              <a:prstGeom prst="ellips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3" name="CuadroTexto 22">
                <a:extLst>
                  <a:ext uri="{FF2B5EF4-FFF2-40B4-BE49-F238E27FC236}">
                    <a16:creationId xmlns:a16="http://schemas.microsoft.com/office/drawing/2014/main" id="{8CB4D897-D1D2-17A9-C7E7-FE71953F7330}"/>
                  </a:ext>
                </a:extLst>
              </p:cNvPr>
              <p:cNvSpPr txBox="1"/>
              <p:nvPr/>
            </p:nvSpPr>
            <p:spPr>
              <a:xfrm>
                <a:off x="653143" y="1361189"/>
                <a:ext cx="1170046" cy="307777"/>
              </a:xfrm>
              <a:prstGeom prst="rect">
                <a:avLst/>
              </a:prstGeom>
              <a:noFill/>
            </p:spPr>
            <p:txBody>
              <a:bodyPr wrap="square" rtlCol="0">
                <a:spAutoFit/>
              </a:bodyPr>
              <a:lstStyle/>
              <a:p>
                <a:r>
                  <a:rPr lang="es-CO" sz="1400" dirty="0"/>
                  <a:t>Misional</a:t>
                </a:r>
              </a:p>
            </p:txBody>
          </p:sp>
          <p:sp>
            <p:nvSpPr>
              <p:cNvPr id="24" name="Elipse 23">
                <a:extLst>
                  <a:ext uri="{FF2B5EF4-FFF2-40B4-BE49-F238E27FC236}">
                    <a16:creationId xmlns:a16="http://schemas.microsoft.com/office/drawing/2014/main" id="{7ADDA048-9B11-430D-5F0B-58FDA9111567}"/>
                  </a:ext>
                </a:extLst>
              </p:cNvPr>
              <p:cNvSpPr/>
              <p:nvPr/>
            </p:nvSpPr>
            <p:spPr>
              <a:xfrm>
                <a:off x="378580" y="1700307"/>
                <a:ext cx="246580" cy="154031"/>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5" name="CuadroTexto 24">
                <a:extLst>
                  <a:ext uri="{FF2B5EF4-FFF2-40B4-BE49-F238E27FC236}">
                    <a16:creationId xmlns:a16="http://schemas.microsoft.com/office/drawing/2014/main" id="{62373656-573B-91FE-4ED2-457D2A75BC36}"/>
                  </a:ext>
                </a:extLst>
              </p:cNvPr>
              <p:cNvSpPr txBox="1"/>
              <p:nvPr/>
            </p:nvSpPr>
            <p:spPr>
              <a:xfrm>
                <a:off x="658876" y="1607030"/>
                <a:ext cx="1170046" cy="307777"/>
              </a:xfrm>
              <a:prstGeom prst="rect">
                <a:avLst/>
              </a:prstGeom>
              <a:noFill/>
            </p:spPr>
            <p:txBody>
              <a:bodyPr wrap="square" rtlCol="0">
                <a:spAutoFit/>
              </a:bodyPr>
              <a:lstStyle/>
              <a:p>
                <a:r>
                  <a:rPr lang="es-CO" sz="1400" dirty="0"/>
                  <a:t>Apoyo</a:t>
                </a:r>
              </a:p>
            </p:txBody>
          </p:sp>
          <p:sp>
            <p:nvSpPr>
              <p:cNvPr id="31" name="Elipse 30">
                <a:extLst>
                  <a:ext uri="{FF2B5EF4-FFF2-40B4-BE49-F238E27FC236}">
                    <a16:creationId xmlns:a16="http://schemas.microsoft.com/office/drawing/2014/main" id="{50003DFB-00D6-09E1-8941-C76864CDF09C}"/>
                  </a:ext>
                </a:extLst>
              </p:cNvPr>
              <p:cNvSpPr/>
              <p:nvPr/>
            </p:nvSpPr>
            <p:spPr>
              <a:xfrm>
                <a:off x="366639" y="1976033"/>
                <a:ext cx="246580" cy="154031"/>
              </a:xfrm>
              <a:prstGeom prst="ellipse">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32" name="CuadroTexto 31">
                <a:extLst>
                  <a:ext uri="{FF2B5EF4-FFF2-40B4-BE49-F238E27FC236}">
                    <a16:creationId xmlns:a16="http://schemas.microsoft.com/office/drawing/2014/main" id="{E3E339D2-869F-7DA0-4792-6860AA700E2E}"/>
                  </a:ext>
                </a:extLst>
              </p:cNvPr>
              <p:cNvSpPr txBox="1"/>
              <p:nvPr/>
            </p:nvSpPr>
            <p:spPr>
              <a:xfrm>
                <a:off x="646793" y="1894746"/>
                <a:ext cx="1170046" cy="307777"/>
              </a:xfrm>
              <a:prstGeom prst="rect">
                <a:avLst/>
              </a:prstGeom>
              <a:noFill/>
            </p:spPr>
            <p:txBody>
              <a:bodyPr wrap="square" rtlCol="0">
                <a:spAutoFit/>
              </a:bodyPr>
              <a:lstStyle/>
              <a:p>
                <a:r>
                  <a:rPr lang="es-CO" sz="1400" dirty="0"/>
                  <a:t>Control</a:t>
                </a:r>
              </a:p>
            </p:txBody>
          </p:sp>
        </p:grpSp>
      </p:grpSp>
      <p:pic>
        <p:nvPicPr>
          <p:cNvPr id="3" name="Imagen 2" descr="Texto&#10;&#10;El contenido generado por IA puede ser incorrecto.">
            <a:extLst>
              <a:ext uri="{FF2B5EF4-FFF2-40B4-BE49-F238E27FC236}">
                <a16:creationId xmlns:a16="http://schemas.microsoft.com/office/drawing/2014/main" id="{8E5B1A15-E27A-E58A-5C34-16B1D1821B6D}"/>
              </a:ext>
            </a:extLst>
          </p:cNvPr>
          <p:cNvPicPr>
            <a:picLocks noChangeAspect="1"/>
          </p:cNvPicPr>
          <p:nvPr/>
        </p:nvPicPr>
        <p:blipFill>
          <a:blip r:embed="rId2"/>
          <a:stretch>
            <a:fillRect/>
          </a:stretch>
        </p:blipFill>
        <p:spPr>
          <a:xfrm>
            <a:off x="10354436" y="107993"/>
            <a:ext cx="1794008" cy="588199"/>
          </a:xfrm>
          <a:prstGeom prst="rect">
            <a:avLst/>
          </a:prstGeom>
        </p:spPr>
      </p:pic>
      <p:pic>
        <p:nvPicPr>
          <p:cNvPr id="5" name="Imagen 4" descr="Un dibujo con letras&#10;&#10;El contenido generado por IA puede ser incorrecto.">
            <a:extLst>
              <a:ext uri="{FF2B5EF4-FFF2-40B4-BE49-F238E27FC236}">
                <a16:creationId xmlns:a16="http://schemas.microsoft.com/office/drawing/2014/main" id="{C670869D-E9A5-0DB2-752E-64E949A09C95}"/>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10" name="CuadroTexto 9">
            <a:extLst>
              <a:ext uri="{FF2B5EF4-FFF2-40B4-BE49-F238E27FC236}">
                <a16:creationId xmlns:a16="http://schemas.microsoft.com/office/drawing/2014/main" id="{55B1D9A7-D295-EA00-4D47-A2F406B86365}"/>
              </a:ext>
            </a:extLst>
          </p:cNvPr>
          <p:cNvSpPr txBox="1"/>
          <p:nvPr/>
        </p:nvSpPr>
        <p:spPr>
          <a:xfrm>
            <a:off x="695972" y="32761"/>
            <a:ext cx="9630785" cy="369332"/>
          </a:xfrm>
          <a:prstGeom prst="rect">
            <a:avLst/>
          </a:prstGeom>
          <a:noFill/>
        </p:spPr>
        <p:txBody>
          <a:bodyPr wrap="square">
            <a:spAutoFit/>
          </a:bodyPr>
          <a:lstStyle/>
          <a:p>
            <a:pPr algn="ctr"/>
            <a:r>
              <a:rPr lang="es-CO" b="1" dirty="0"/>
              <a:t>6. ESTRUCTURA - MAPA DE PROCESOS – MODELO DE OPERACIÓN ACTUAL</a:t>
            </a:r>
          </a:p>
        </p:txBody>
      </p:sp>
    </p:spTree>
    <p:extLst>
      <p:ext uri="{BB962C8B-B14F-4D97-AF65-F5344CB8AC3E}">
        <p14:creationId xmlns:p14="http://schemas.microsoft.com/office/powerpoint/2010/main" val="14971106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F4511-C3CB-476C-D05D-077FDD46329B}"/>
            </a:ext>
          </a:extLst>
        </p:cNvPr>
        <p:cNvGrpSpPr/>
        <p:nvPr/>
      </p:nvGrpSpPr>
      <p:grpSpPr>
        <a:xfrm>
          <a:off x="0" y="0"/>
          <a:ext cx="0" cy="0"/>
          <a:chOff x="0" y="0"/>
          <a:chExt cx="0" cy="0"/>
        </a:xfrm>
      </p:grpSpPr>
      <p:sp>
        <p:nvSpPr>
          <p:cNvPr id="35" name="Rectángulo: esquinas redondeadas 34">
            <a:extLst>
              <a:ext uri="{FF2B5EF4-FFF2-40B4-BE49-F238E27FC236}">
                <a16:creationId xmlns:a16="http://schemas.microsoft.com/office/drawing/2014/main" id="{33DD166A-62D6-9108-58F5-0DE918721C45}"/>
              </a:ext>
            </a:extLst>
          </p:cNvPr>
          <p:cNvSpPr/>
          <p:nvPr/>
        </p:nvSpPr>
        <p:spPr>
          <a:xfrm>
            <a:off x="2973108" y="4860220"/>
            <a:ext cx="1631055" cy="360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DEL TALENTO HUMANO</a:t>
            </a:r>
          </a:p>
        </p:txBody>
      </p:sp>
      <p:sp>
        <p:nvSpPr>
          <p:cNvPr id="38" name="Rectángulo: esquinas redondeadas 37">
            <a:extLst>
              <a:ext uri="{FF2B5EF4-FFF2-40B4-BE49-F238E27FC236}">
                <a16:creationId xmlns:a16="http://schemas.microsoft.com/office/drawing/2014/main" id="{6B7E6600-D734-3B96-D887-9CE630CB806A}"/>
              </a:ext>
            </a:extLst>
          </p:cNvPr>
          <p:cNvSpPr/>
          <p:nvPr/>
        </p:nvSpPr>
        <p:spPr>
          <a:xfrm>
            <a:off x="3011411" y="5461494"/>
            <a:ext cx="1419203" cy="360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DOCUMENTAL</a:t>
            </a:r>
          </a:p>
        </p:txBody>
      </p:sp>
      <p:sp>
        <p:nvSpPr>
          <p:cNvPr id="40" name="Rectángulo: esquinas redondeadas 39">
            <a:extLst>
              <a:ext uri="{FF2B5EF4-FFF2-40B4-BE49-F238E27FC236}">
                <a16:creationId xmlns:a16="http://schemas.microsoft.com/office/drawing/2014/main" id="{8F62669C-4CD8-D2B9-A976-455A8A0CDDC1}"/>
              </a:ext>
            </a:extLst>
          </p:cNvPr>
          <p:cNvSpPr/>
          <p:nvPr/>
        </p:nvSpPr>
        <p:spPr>
          <a:xfrm>
            <a:off x="4561028" y="5476940"/>
            <a:ext cx="1386222" cy="360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JURÍDICA</a:t>
            </a:r>
          </a:p>
        </p:txBody>
      </p:sp>
      <p:sp>
        <p:nvSpPr>
          <p:cNvPr id="41" name="Rectángulo: esquinas redondeadas 40">
            <a:extLst>
              <a:ext uri="{FF2B5EF4-FFF2-40B4-BE49-F238E27FC236}">
                <a16:creationId xmlns:a16="http://schemas.microsoft.com/office/drawing/2014/main" id="{4915722A-82DD-5E58-14C7-65B5C4D8424D}"/>
              </a:ext>
            </a:extLst>
          </p:cNvPr>
          <p:cNvSpPr/>
          <p:nvPr/>
        </p:nvSpPr>
        <p:spPr>
          <a:xfrm>
            <a:off x="7812133" y="4855288"/>
            <a:ext cx="1631055" cy="360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BIENES Y SERVICIOS GENERALES</a:t>
            </a:r>
          </a:p>
        </p:txBody>
      </p:sp>
      <p:cxnSp>
        <p:nvCxnSpPr>
          <p:cNvPr id="57" name="Conector: angular 56">
            <a:extLst>
              <a:ext uri="{FF2B5EF4-FFF2-40B4-BE49-F238E27FC236}">
                <a16:creationId xmlns:a16="http://schemas.microsoft.com/office/drawing/2014/main" id="{0E88B5AA-E3AC-E033-634E-37569D2D12E2}"/>
              </a:ext>
            </a:extLst>
          </p:cNvPr>
          <p:cNvCxnSpPr>
            <a:cxnSpLocks/>
            <a:stCxn id="46" idx="1"/>
          </p:cNvCxnSpPr>
          <p:nvPr/>
        </p:nvCxnSpPr>
        <p:spPr>
          <a:xfrm rot="10800000" flipH="1" flipV="1">
            <a:off x="2611854" y="1362462"/>
            <a:ext cx="4228" cy="3921420"/>
          </a:xfrm>
          <a:prstGeom prst="bentConnector4">
            <a:avLst>
              <a:gd name="adj1" fmla="val -5406812"/>
              <a:gd name="adj2" fmla="val 100284"/>
            </a:avLst>
          </a:prstGeom>
          <a:ln w="38100">
            <a:solidFill>
              <a:schemeClr val="tx2">
                <a:lumMod val="90000"/>
                <a:lumOff val="10000"/>
              </a:schemeClr>
            </a:solidFill>
            <a:tailEnd type="triangle" w="med" len="med"/>
          </a:ln>
        </p:spPr>
        <p:style>
          <a:lnRef idx="2">
            <a:schemeClr val="accent1"/>
          </a:lnRef>
          <a:fillRef idx="0">
            <a:schemeClr val="accent1"/>
          </a:fillRef>
          <a:effectRef idx="1">
            <a:schemeClr val="accent1"/>
          </a:effectRef>
          <a:fontRef idx="minor">
            <a:schemeClr val="tx1"/>
          </a:fontRef>
        </p:style>
      </p:cxnSp>
      <p:sp>
        <p:nvSpPr>
          <p:cNvPr id="61" name="Rectángulo: esquinas redondeadas 60">
            <a:extLst>
              <a:ext uri="{FF2B5EF4-FFF2-40B4-BE49-F238E27FC236}">
                <a16:creationId xmlns:a16="http://schemas.microsoft.com/office/drawing/2014/main" id="{77761A42-2E91-ED2A-508E-E36FCE6E0C69}"/>
              </a:ext>
            </a:extLst>
          </p:cNvPr>
          <p:cNvSpPr/>
          <p:nvPr/>
        </p:nvSpPr>
        <p:spPr>
          <a:xfrm>
            <a:off x="2616198" y="4553709"/>
            <a:ext cx="7054057" cy="1502702"/>
          </a:xfrm>
          <a:prstGeom prst="roundRect">
            <a:avLst>
              <a:gd name="adj" fmla="val 23469"/>
            </a:avLst>
          </a:prstGeom>
          <a:noFill/>
          <a:ln w="3810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50" b="1" dirty="0">
              <a:solidFill>
                <a:schemeClr val="tx1"/>
              </a:solidFill>
            </a:endParaRPr>
          </a:p>
        </p:txBody>
      </p:sp>
      <p:sp>
        <p:nvSpPr>
          <p:cNvPr id="110" name="Rectángulo: esquinas redondeadas 109">
            <a:extLst>
              <a:ext uri="{FF2B5EF4-FFF2-40B4-BE49-F238E27FC236}">
                <a16:creationId xmlns:a16="http://schemas.microsoft.com/office/drawing/2014/main" id="{B772FFA8-F5DA-2CC8-6E30-22895C51029E}"/>
              </a:ext>
            </a:extLst>
          </p:cNvPr>
          <p:cNvSpPr/>
          <p:nvPr/>
        </p:nvSpPr>
        <p:spPr>
          <a:xfrm>
            <a:off x="6096000" y="1193025"/>
            <a:ext cx="1304739" cy="318572"/>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bg1"/>
                </a:solidFill>
              </a:rPr>
              <a:t>GESTIÓN TIC</a:t>
            </a:r>
          </a:p>
        </p:txBody>
      </p:sp>
      <p:sp>
        <p:nvSpPr>
          <p:cNvPr id="111" name="Rectángulo: esquinas redondeadas 110">
            <a:extLst>
              <a:ext uri="{FF2B5EF4-FFF2-40B4-BE49-F238E27FC236}">
                <a16:creationId xmlns:a16="http://schemas.microsoft.com/office/drawing/2014/main" id="{AF1B6C5D-8D0B-9B3C-19F6-BD88CE45C076}"/>
              </a:ext>
            </a:extLst>
          </p:cNvPr>
          <p:cNvSpPr/>
          <p:nvPr/>
        </p:nvSpPr>
        <p:spPr>
          <a:xfrm>
            <a:off x="4587695" y="1193025"/>
            <a:ext cx="1304739" cy="318572"/>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bg1"/>
                </a:solidFill>
              </a:rPr>
              <a:t>ATENCIÓN AL CIUDADANO</a:t>
            </a:r>
          </a:p>
        </p:txBody>
      </p:sp>
      <p:sp>
        <p:nvSpPr>
          <p:cNvPr id="112" name="Rectángulo: esquinas redondeadas 111">
            <a:extLst>
              <a:ext uri="{FF2B5EF4-FFF2-40B4-BE49-F238E27FC236}">
                <a16:creationId xmlns:a16="http://schemas.microsoft.com/office/drawing/2014/main" id="{BFF7782F-A667-1918-6964-4A1CBCA3237D}"/>
              </a:ext>
            </a:extLst>
          </p:cNvPr>
          <p:cNvSpPr/>
          <p:nvPr/>
        </p:nvSpPr>
        <p:spPr>
          <a:xfrm>
            <a:off x="7681957" y="1203175"/>
            <a:ext cx="1401570" cy="318572"/>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bg1"/>
                </a:solidFill>
              </a:rPr>
              <a:t>GESTIÓN  DE COMUNICACIONES</a:t>
            </a:r>
          </a:p>
        </p:txBody>
      </p:sp>
      <p:sp>
        <p:nvSpPr>
          <p:cNvPr id="203" name="Rectángulo: esquinas redondeadas 202">
            <a:extLst>
              <a:ext uri="{FF2B5EF4-FFF2-40B4-BE49-F238E27FC236}">
                <a16:creationId xmlns:a16="http://schemas.microsoft.com/office/drawing/2014/main" id="{4DF5E506-0D8F-01E4-9CE6-2F2D232B9FE4}"/>
              </a:ext>
            </a:extLst>
          </p:cNvPr>
          <p:cNvSpPr/>
          <p:nvPr/>
        </p:nvSpPr>
        <p:spPr>
          <a:xfrm>
            <a:off x="81946" y="2188560"/>
            <a:ext cx="1487335" cy="1982810"/>
          </a:xfrm>
          <a:prstGeom prst="roundRect">
            <a:avLst>
              <a:gd name="adj" fmla="val 23469"/>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900" b="1" dirty="0">
                <a:solidFill>
                  <a:schemeClr val="tx1"/>
                </a:solidFill>
              </a:rPr>
              <a:t>Ciudadanía</a:t>
            </a:r>
          </a:p>
          <a:p>
            <a:pPr marL="171450" indent="-171450">
              <a:buFont typeface="Arial" panose="020B0604020202020204" pitchFamily="34" charset="0"/>
              <a:buChar char="•"/>
            </a:pPr>
            <a:r>
              <a:rPr lang="es-CO" sz="900" b="1" dirty="0">
                <a:solidFill>
                  <a:schemeClr val="tx1"/>
                </a:solidFill>
              </a:rPr>
              <a:t>Emprendedores </a:t>
            </a:r>
          </a:p>
          <a:p>
            <a:pPr marL="171450" indent="-171450">
              <a:buFont typeface="Arial" panose="020B0604020202020204" pitchFamily="34" charset="0"/>
              <a:buChar char="•"/>
            </a:pPr>
            <a:r>
              <a:rPr lang="es-CO" sz="900" b="1" dirty="0">
                <a:solidFill>
                  <a:schemeClr val="tx1"/>
                </a:solidFill>
              </a:rPr>
              <a:t>Empresarios</a:t>
            </a:r>
          </a:p>
          <a:p>
            <a:pPr marL="171450" indent="-171450">
              <a:buFont typeface="Arial" panose="020B0604020202020204" pitchFamily="34" charset="0"/>
              <a:buChar char="•"/>
            </a:pPr>
            <a:r>
              <a:rPr lang="es-CO" sz="900" b="1" dirty="0">
                <a:solidFill>
                  <a:schemeClr val="tx1"/>
                </a:solidFill>
              </a:rPr>
              <a:t>Gremios</a:t>
            </a:r>
          </a:p>
          <a:p>
            <a:pPr marL="171450" indent="-171450">
              <a:buFont typeface="Arial" panose="020B0604020202020204" pitchFamily="34" charset="0"/>
              <a:buChar char="•"/>
            </a:pPr>
            <a:r>
              <a:rPr lang="es-CO" sz="900" b="1" dirty="0">
                <a:solidFill>
                  <a:schemeClr val="tx1"/>
                </a:solidFill>
              </a:rPr>
              <a:t>Organizaciones Sociales</a:t>
            </a:r>
          </a:p>
          <a:p>
            <a:pPr marL="171450" indent="-171450">
              <a:buFont typeface="Arial" panose="020B0604020202020204" pitchFamily="34" charset="0"/>
              <a:buChar char="•"/>
            </a:pPr>
            <a:r>
              <a:rPr lang="es-CO" sz="900" b="1" dirty="0">
                <a:solidFill>
                  <a:schemeClr val="tx1"/>
                </a:solidFill>
              </a:rPr>
              <a:t>Entidades distritales</a:t>
            </a:r>
          </a:p>
          <a:p>
            <a:pPr marL="171450" indent="-171450">
              <a:buFont typeface="Arial" panose="020B0604020202020204" pitchFamily="34" charset="0"/>
              <a:buChar char="•"/>
            </a:pPr>
            <a:r>
              <a:rPr lang="es-CO" sz="900" b="1" dirty="0">
                <a:solidFill>
                  <a:schemeClr val="tx1"/>
                </a:solidFill>
              </a:rPr>
              <a:t>Alcaldías Locales</a:t>
            </a:r>
          </a:p>
          <a:p>
            <a:pPr marL="171450" indent="-171450">
              <a:buFont typeface="Arial" panose="020B0604020202020204" pitchFamily="34" charset="0"/>
              <a:buChar char="•"/>
            </a:pPr>
            <a:r>
              <a:rPr lang="es-CO" sz="900" b="1" dirty="0">
                <a:solidFill>
                  <a:schemeClr val="tx1"/>
                </a:solidFill>
              </a:rPr>
              <a:t>Entidades Departamentales</a:t>
            </a:r>
          </a:p>
          <a:p>
            <a:pPr marL="171450" indent="-171450">
              <a:buFont typeface="Arial" panose="020B0604020202020204" pitchFamily="34" charset="0"/>
              <a:buChar char="•"/>
            </a:pPr>
            <a:r>
              <a:rPr lang="es-CO" sz="900" b="1" dirty="0">
                <a:solidFill>
                  <a:schemeClr val="tx1"/>
                </a:solidFill>
              </a:rPr>
              <a:t>Entidades Nacionales</a:t>
            </a:r>
          </a:p>
        </p:txBody>
      </p:sp>
      <p:sp>
        <p:nvSpPr>
          <p:cNvPr id="204" name="Rectángulo: esquinas redondeadas 203">
            <a:extLst>
              <a:ext uri="{FF2B5EF4-FFF2-40B4-BE49-F238E27FC236}">
                <a16:creationId xmlns:a16="http://schemas.microsoft.com/office/drawing/2014/main" id="{F0F15BD0-E9B3-6230-07C1-F7BDBF4366C5}"/>
              </a:ext>
            </a:extLst>
          </p:cNvPr>
          <p:cNvSpPr/>
          <p:nvPr/>
        </p:nvSpPr>
        <p:spPr>
          <a:xfrm>
            <a:off x="2656253" y="71427"/>
            <a:ext cx="6786934"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6.1. MODELO DE OPERACIÓN SDDE </a:t>
            </a:r>
            <a:r>
              <a:rPr lang="es-CO" sz="2000" b="1" dirty="0">
                <a:solidFill>
                  <a:srgbClr val="C00000"/>
                </a:solidFill>
              </a:rPr>
              <a:t>ACTUAL </a:t>
            </a:r>
            <a:r>
              <a:rPr lang="es-CO" sz="2000" b="1" dirty="0">
                <a:solidFill>
                  <a:schemeClr val="tx1"/>
                </a:solidFill>
              </a:rPr>
              <a:t>- 2025</a:t>
            </a:r>
          </a:p>
        </p:txBody>
      </p:sp>
      <p:sp>
        <p:nvSpPr>
          <p:cNvPr id="6" name="Rectángulo: esquinas redondeadas 5">
            <a:extLst>
              <a:ext uri="{FF2B5EF4-FFF2-40B4-BE49-F238E27FC236}">
                <a16:creationId xmlns:a16="http://schemas.microsoft.com/office/drawing/2014/main" id="{266CF8A5-A387-F399-ED1C-7BA7E3B101C6}"/>
              </a:ext>
            </a:extLst>
          </p:cNvPr>
          <p:cNvSpPr/>
          <p:nvPr/>
        </p:nvSpPr>
        <p:spPr>
          <a:xfrm>
            <a:off x="3100122" y="1184071"/>
            <a:ext cx="1250774" cy="318572"/>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bg1"/>
                </a:solidFill>
              </a:rPr>
              <a:t>PLANEACIÓN ESTRATÉGICA</a:t>
            </a:r>
          </a:p>
        </p:txBody>
      </p:sp>
      <p:sp>
        <p:nvSpPr>
          <p:cNvPr id="12" name="Rectángulo: esquinas redondeadas 11">
            <a:extLst>
              <a:ext uri="{FF2B5EF4-FFF2-40B4-BE49-F238E27FC236}">
                <a16:creationId xmlns:a16="http://schemas.microsoft.com/office/drawing/2014/main" id="{4E9C000A-F64D-07C1-8D42-47D28ECF2CBB}"/>
              </a:ext>
            </a:extLst>
          </p:cNvPr>
          <p:cNvSpPr/>
          <p:nvPr/>
        </p:nvSpPr>
        <p:spPr>
          <a:xfrm>
            <a:off x="5232667" y="4862312"/>
            <a:ext cx="1631055" cy="360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FINANCIERA</a:t>
            </a:r>
          </a:p>
        </p:txBody>
      </p:sp>
      <p:sp>
        <p:nvSpPr>
          <p:cNvPr id="28" name="Rectángulo: esquinas redondeadas 27">
            <a:extLst>
              <a:ext uri="{FF2B5EF4-FFF2-40B4-BE49-F238E27FC236}">
                <a16:creationId xmlns:a16="http://schemas.microsoft.com/office/drawing/2014/main" id="{DF06BBF8-D585-87C0-DAE2-09DAAEB133EE}"/>
              </a:ext>
            </a:extLst>
          </p:cNvPr>
          <p:cNvSpPr/>
          <p:nvPr/>
        </p:nvSpPr>
        <p:spPr>
          <a:xfrm>
            <a:off x="6096000" y="5484975"/>
            <a:ext cx="1631055" cy="360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CONTRACTUAL</a:t>
            </a:r>
          </a:p>
        </p:txBody>
      </p:sp>
      <p:cxnSp>
        <p:nvCxnSpPr>
          <p:cNvPr id="29" name="Conector: angular 28">
            <a:extLst>
              <a:ext uri="{FF2B5EF4-FFF2-40B4-BE49-F238E27FC236}">
                <a16:creationId xmlns:a16="http://schemas.microsoft.com/office/drawing/2014/main" id="{F6950500-7061-1BC3-F80E-BA32E092B733}"/>
              </a:ext>
            </a:extLst>
          </p:cNvPr>
          <p:cNvCxnSpPr>
            <a:cxnSpLocks/>
            <a:endCxn id="61" idx="0"/>
          </p:cNvCxnSpPr>
          <p:nvPr/>
        </p:nvCxnSpPr>
        <p:spPr>
          <a:xfrm rot="16200000" flipH="1">
            <a:off x="5925196" y="4335678"/>
            <a:ext cx="307340" cy="128722"/>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9" name="Conector: angular 38">
            <a:extLst>
              <a:ext uri="{FF2B5EF4-FFF2-40B4-BE49-F238E27FC236}">
                <a16:creationId xmlns:a16="http://schemas.microsoft.com/office/drawing/2014/main" id="{34A05FDB-EFC6-95A1-F976-AE92BE715E60}"/>
              </a:ext>
            </a:extLst>
          </p:cNvPr>
          <p:cNvCxnSpPr>
            <a:cxnSpLocks/>
          </p:cNvCxnSpPr>
          <p:nvPr/>
        </p:nvCxnSpPr>
        <p:spPr>
          <a:xfrm rot="5400000" flipH="1" flipV="1">
            <a:off x="6133071" y="4314269"/>
            <a:ext cx="328895" cy="149989"/>
          </a:xfrm>
          <a:prstGeom prst="bentConnector3">
            <a:avLst>
              <a:gd name="adj1" fmla="val 50000"/>
            </a:avLst>
          </a:prstGeom>
          <a:ln w="38100">
            <a:solidFill>
              <a:schemeClr val="accent1">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46" name="Rectángulo: esquinas redondeadas 45">
            <a:extLst>
              <a:ext uri="{FF2B5EF4-FFF2-40B4-BE49-F238E27FC236}">
                <a16:creationId xmlns:a16="http://schemas.microsoft.com/office/drawing/2014/main" id="{24A05329-1EDB-EF39-9864-BB155D3A024E}"/>
              </a:ext>
            </a:extLst>
          </p:cNvPr>
          <p:cNvSpPr/>
          <p:nvPr/>
        </p:nvSpPr>
        <p:spPr>
          <a:xfrm>
            <a:off x="2611854" y="776598"/>
            <a:ext cx="7054058" cy="1171727"/>
          </a:xfrm>
          <a:prstGeom prst="roundRect">
            <a:avLst>
              <a:gd name="adj" fmla="val 23469"/>
            </a:avLst>
          </a:prstGeom>
          <a:noFill/>
          <a:ln w="38100">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50" b="1" dirty="0">
              <a:solidFill>
                <a:schemeClr val="tx1"/>
              </a:solidFill>
            </a:endParaRPr>
          </a:p>
        </p:txBody>
      </p:sp>
      <p:sp>
        <p:nvSpPr>
          <p:cNvPr id="54" name="CuadroTexto 53">
            <a:extLst>
              <a:ext uri="{FF2B5EF4-FFF2-40B4-BE49-F238E27FC236}">
                <a16:creationId xmlns:a16="http://schemas.microsoft.com/office/drawing/2014/main" id="{011D9A08-A5A3-D0D0-9D5F-589036BF8700}"/>
              </a:ext>
            </a:extLst>
          </p:cNvPr>
          <p:cNvSpPr txBox="1"/>
          <p:nvPr/>
        </p:nvSpPr>
        <p:spPr>
          <a:xfrm rot="16200000">
            <a:off x="2372529" y="5175767"/>
            <a:ext cx="772262" cy="261610"/>
          </a:xfrm>
          <a:prstGeom prst="rect">
            <a:avLst/>
          </a:prstGeom>
          <a:noFill/>
        </p:spPr>
        <p:txBody>
          <a:bodyPr wrap="square">
            <a:spAutoFit/>
          </a:bodyPr>
          <a:lstStyle/>
          <a:p>
            <a:pPr algn="ctr"/>
            <a:r>
              <a:rPr lang="es-CO" sz="1100" b="1" dirty="0">
                <a:solidFill>
                  <a:schemeClr val="accent4">
                    <a:lumMod val="75000"/>
                  </a:schemeClr>
                </a:solidFill>
              </a:rPr>
              <a:t>APOYO</a:t>
            </a:r>
          </a:p>
        </p:txBody>
      </p:sp>
      <p:sp>
        <p:nvSpPr>
          <p:cNvPr id="56" name="CuadroTexto 55">
            <a:extLst>
              <a:ext uri="{FF2B5EF4-FFF2-40B4-BE49-F238E27FC236}">
                <a16:creationId xmlns:a16="http://schemas.microsoft.com/office/drawing/2014/main" id="{0974ADA1-C887-97D6-C173-3344A95DB844}"/>
              </a:ext>
            </a:extLst>
          </p:cNvPr>
          <p:cNvSpPr txBox="1"/>
          <p:nvPr/>
        </p:nvSpPr>
        <p:spPr>
          <a:xfrm rot="16200000">
            <a:off x="2214568" y="1199173"/>
            <a:ext cx="1144978" cy="261610"/>
          </a:xfrm>
          <a:prstGeom prst="rect">
            <a:avLst/>
          </a:prstGeom>
          <a:noFill/>
        </p:spPr>
        <p:txBody>
          <a:bodyPr wrap="square">
            <a:spAutoFit/>
          </a:bodyPr>
          <a:lstStyle/>
          <a:p>
            <a:pPr algn="ctr"/>
            <a:r>
              <a:rPr lang="es-CO" sz="1100" b="1" dirty="0">
                <a:solidFill>
                  <a:schemeClr val="tx2">
                    <a:lumMod val="90000"/>
                    <a:lumOff val="10000"/>
                  </a:schemeClr>
                </a:solidFill>
              </a:rPr>
              <a:t>ESTRATÉGICO</a:t>
            </a:r>
          </a:p>
        </p:txBody>
      </p:sp>
      <p:sp>
        <p:nvSpPr>
          <p:cNvPr id="58" name="Rectángulo: esquinas redondeadas 57">
            <a:extLst>
              <a:ext uri="{FF2B5EF4-FFF2-40B4-BE49-F238E27FC236}">
                <a16:creationId xmlns:a16="http://schemas.microsoft.com/office/drawing/2014/main" id="{3E87B688-205C-410B-CBE3-47BBCD293A98}"/>
              </a:ext>
            </a:extLst>
          </p:cNvPr>
          <p:cNvSpPr/>
          <p:nvPr/>
        </p:nvSpPr>
        <p:spPr>
          <a:xfrm>
            <a:off x="5112724" y="6395813"/>
            <a:ext cx="2288015" cy="295056"/>
          </a:xfrm>
          <a:prstGeom prst="roundRect">
            <a:avLst>
              <a:gd name="adj" fmla="val 23469"/>
            </a:avLst>
          </a:prstGeom>
          <a:solidFill>
            <a:schemeClr val="tx2">
              <a:lumMod val="50000"/>
              <a:lumOff val="5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CONTROL INTERNO DE GESTIÓN</a:t>
            </a:r>
          </a:p>
        </p:txBody>
      </p:sp>
      <p:sp>
        <p:nvSpPr>
          <p:cNvPr id="59" name="Rectángulo: esquinas redondeadas 58">
            <a:extLst>
              <a:ext uri="{FF2B5EF4-FFF2-40B4-BE49-F238E27FC236}">
                <a16:creationId xmlns:a16="http://schemas.microsoft.com/office/drawing/2014/main" id="{1D12C482-5F0D-2B0D-AAE0-701C3D10506C}"/>
              </a:ext>
            </a:extLst>
          </p:cNvPr>
          <p:cNvSpPr/>
          <p:nvPr/>
        </p:nvSpPr>
        <p:spPr>
          <a:xfrm>
            <a:off x="2608905" y="6295593"/>
            <a:ext cx="7054058" cy="467821"/>
          </a:xfrm>
          <a:prstGeom prst="roundRect">
            <a:avLst>
              <a:gd name="adj" fmla="val 23469"/>
            </a:avLst>
          </a:prstGeom>
          <a:noFill/>
          <a:ln w="3810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50" b="1" dirty="0">
              <a:solidFill>
                <a:schemeClr val="tx1"/>
              </a:solidFill>
            </a:endParaRPr>
          </a:p>
        </p:txBody>
      </p:sp>
      <p:sp>
        <p:nvSpPr>
          <p:cNvPr id="62" name="CuadroTexto 61">
            <a:extLst>
              <a:ext uri="{FF2B5EF4-FFF2-40B4-BE49-F238E27FC236}">
                <a16:creationId xmlns:a16="http://schemas.microsoft.com/office/drawing/2014/main" id="{848BEC47-17EB-BBBA-B8D1-B50F2B22056D}"/>
              </a:ext>
            </a:extLst>
          </p:cNvPr>
          <p:cNvSpPr txBox="1"/>
          <p:nvPr/>
        </p:nvSpPr>
        <p:spPr>
          <a:xfrm>
            <a:off x="2520712" y="6398698"/>
            <a:ext cx="981398" cy="261610"/>
          </a:xfrm>
          <a:prstGeom prst="rect">
            <a:avLst/>
          </a:prstGeom>
          <a:noFill/>
        </p:spPr>
        <p:txBody>
          <a:bodyPr wrap="square">
            <a:spAutoFit/>
          </a:bodyPr>
          <a:lstStyle/>
          <a:p>
            <a:pPr algn="ctr"/>
            <a:r>
              <a:rPr lang="es-CO" sz="1100" b="1" dirty="0">
                <a:solidFill>
                  <a:schemeClr val="accent1">
                    <a:lumMod val="75000"/>
                  </a:schemeClr>
                </a:solidFill>
              </a:rPr>
              <a:t>CONTROL</a:t>
            </a:r>
          </a:p>
        </p:txBody>
      </p:sp>
      <p:cxnSp>
        <p:nvCxnSpPr>
          <p:cNvPr id="65" name="Conector: angular 64">
            <a:extLst>
              <a:ext uri="{FF2B5EF4-FFF2-40B4-BE49-F238E27FC236}">
                <a16:creationId xmlns:a16="http://schemas.microsoft.com/office/drawing/2014/main" id="{651B68D2-820A-AC25-24BD-D1004A431CC3}"/>
              </a:ext>
            </a:extLst>
          </p:cNvPr>
          <p:cNvCxnSpPr>
            <a:cxnSpLocks/>
            <a:stCxn id="46" idx="1"/>
          </p:cNvCxnSpPr>
          <p:nvPr/>
        </p:nvCxnSpPr>
        <p:spPr>
          <a:xfrm rot="10800000" flipV="1">
            <a:off x="2608906" y="1362462"/>
            <a:ext cx="2949" cy="1779810"/>
          </a:xfrm>
          <a:prstGeom prst="bentConnector3">
            <a:avLst>
              <a:gd name="adj1" fmla="val 7325636"/>
            </a:avLst>
          </a:prstGeom>
          <a:ln w="38100">
            <a:solidFill>
              <a:schemeClr val="tx2">
                <a:lumMod val="90000"/>
                <a:lumOff val="10000"/>
              </a:schemeClr>
            </a:solidFill>
            <a:tailEnd type="triangle" w="med" len="med"/>
          </a:ln>
        </p:spPr>
        <p:style>
          <a:lnRef idx="2">
            <a:schemeClr val="accent1"/>
          </a:lnRef>
          <a:fillRef idx="0">
            <a:schemeClr val="accent1"/>
          </a:fillRef>
          <a:effectRef idx="1">
            <a:schemeClr val="accent1"/>
          </a:effectRef>
          <a:fontRef idx="minor">
            <a:schemeClr val="tx1"/>
          </a:fontRef>
        </p:style>
      </p:cxnSp>
      <p:sp>
        <p:nvSpPr>
          <p:cNvPr id="186" name="Flecha: pentágono 185">
            <a:extLst>
              <a:ext uri="{FF2B5EF4-FFF2-40B4-BE49-F238E27FC236}">
                <a16:creationId xmlns:a16="http://schemas.microsoft.com/office/drawing/2014/main" id="{846F62F7-0F70-372C-9CEC-D4A4BC82719F}"/>
              </a:ext>
            </a:extLst>
          </p:cNvPr>
          <p:cNvSpPr/>
          <p:nvPr/>
        </p:nvSpPr>
        <p:spPr>
          <a:xfrm>
            <a:off x="1360035" y="1545877"/>
            <a:ext cx="849244" cy="3239921"/>
          </a:xfrm>
          <a:prstGeom prst="homePlate">
            <a:avLst>
              <a:gd name="adj" fmla="val 42785"/>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s-CO" sz="1600" b="1" dirty="0">
                <a:solidFill>
                  <a:schemeClr val="tx1"/>
                </a:solidFill>
              </a:rPr>
              <a:t>NECESIDADES DE LOS </a:t>
            </a:r>
          </a:p>
          <a:p>
            <a:pPr algn="ctr"/>
            <a:r>
              <a:rPr lang="es-CO" sz="1600" b="1" dirty="0">
                <a:solidFill>
                  <a:schemeClr val="tx1"/>
                </a:solidFill>
              </a:rPr>
              <a:t>GRUPOS DE VALOR</a:t>
            </a:r>
          </a:p>
        </p:txBody>
      </p:sp>
      <p:cxnSp>
        <p:nvCxnSpPr>
          <p:cNvPr id="187" name="Conector: angular 186">
            <a:extLst>
              <a:ext uri="{FF2B5EF4-FFF2-40B4-BE49-F238E27FC236}">
                <a16:creationId xmlns:a16="http://schemas.microsoft.com/office/drawing/2014/main" id="{3CF7C751-C679-EFC9-4625-7F760326BD47}"/>
              </a:ext>
            </a:extLst>
          </p:cNvPr>
          <p:cNvCxnSpPr>
            <a:cxnSpLocks/>
            <a:stCxn id="22" idx="0"/>
          </p:cNvCxnSpPr>
          <p:nvPr/>
        </p:nvCxnSpPr>
        <p:spPr>
          <a:xfrm rot="5400000" flipH="1" flipV="1">
            <a:off x="6084594" y="2014980"/>
            <a:ext cx="296528" cy="193848"/>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91" name="Conector: angular 190">
            <a:extLst>
              <a:ext uri="{FF2B5EF4-FFF2-40B4-BE49-F238E27FC236}">
                <a16:creationId xmlns:a16="http://schemas.microsoft.com/office/drawing/2014/main" id="{1AD6EE3C-7063-9B61-80F4-E0F116BFE8CF}"/>
              </a:ext>
            </a:extLst>
          </p:cNvPr>
          <p:cNvCxnSpPr>
            <a:cxnSpLocks/>
          </p:cNvCxnSpPr>
          <p:nvPr/>
        </p:nvCxnSpPr>
        <p:spPr>
          <a:xfrm rot="16200000" flipH="1">
            <a:off x="5760144" y="2035976"/>
            <a:ext cx="318625" cy="163857"/>
          </a:xfrm>
          <a:prstGeom prst="bentConnector3">
            <a:avLst>
              <a:gd name="adj1" fmla="val 50000"/>
            </a:avLst>
          </a:prstGeom>
          <a:ln w="38100">
            <a:solidFill>
              <a:schemeClr val="tx2">
                <a:lumMod val="90000"/>
                <a:lumOff val="10000"/>
              </a:schemeClr>
            </a:solidFill>
            <a:tailEnd type="triangle" w="med" len="med"/>
          </a:ln>
        </p:spPr>
        <p:style>
          <a:lnRef idx="2">
            <a:schemeClr val="accent1"/>
          </a:lnRef>
          <a:fillRef idx="0">
            <a:schemeClr val="accent1"/>
          </a:fillRef>
          <a:effectRef idx="1">
            <a:schemeClr val="accent1"/>
          </a:effectRef>
          <a:fontRef idx="minor">
            <a:schemeClr val="tx1"/>
          </a:fontRef>
        </p:style>
      </p:cxnSp>
      <p:sp>
        <p:nvSpPr>
          <p:cNvPr id="208" name="Abrir llave 207">
            <a:extLst>
              <a:ext uri="{FF2B5EF4-FFF2-40B4-BE49-F238E27FC236}">
                <a16:creationId xmlns:a16="http://schemas.microsoft.com/office/drawing/2014/main" id="{0EB4E8BF-2ACA-B491-6F63-CA6A2DCDF645}"/>
              </a:ext>
            </a:extLst>
          </p:cNvPr>
          <p:cNvSpPr/>
          <p:nvPr/>
        </p:nvSpPr>
        <p:spPr>
          <a:xfrm rot="16200000">
            <a:off x="6055172" y="2563421"/>
            <a:ext cx="176161" cy="7245078"/>
          </a:xfrm>
          <a:prstGeom prst="leftBrace">
            <a:avLst/>
          </a:prstGeom>
          <a:ln>
            <a:solidFill>
              <a:schemeClr val="accent4">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209" name="Rectángulo: esquinas redondeadas 208">
            <a:extLst>
              <a:ext uri="{FF2B5EF4-FFF2-40B4-BE49-F238E27FC236}">
                <a16:creationId xmlns:a16="http://schemas.microsoft.com/office/drawing/2014/main" id="{1A1C7B1D-D3C2-932D-821D-2430D9B16A42}"/>
              </a:ext>
            </a:extLst>
          </p:cNvPr>
          <p:cNvSpPr/>
          <p:nvPr/>
        </p:nvSpPr>
        <p:spPr>
          <a:xfrm rot="5400000">
            <a:off x="10460607" y="2889820"/>
            <a:ext cx="1870174" cy="668280"/>
          </a:xfrm>
          <a:prstGeom prst="roundRect">
            <a:avLst>
              <a:gd name="adj" fmla="val 4730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Gestión y Servicios</a:t>
            </a:r>
          </a:p>
        </p:txBody>
      </p:sp>
      <p:sp>
        <p:nvSpPr>
          <p:cNvPr id="210" name="Rectángulo: esquinas redondeadas 209">
            <a:extLst>
              <a:ext uri="{FF2B5EF4-FFF2-40B4-BE49-F238E27FC236}">
                <a16:creationId xmlns:a16="http://schemas.microsoft.com/office/drawing/2014/main" id="{7BF9C772-5E76-713C-C294-57B4FABBAB50}"/>
              </a:ext>
            </a:extLst>
          </p:cNvPr>
          <p:cNvSpPr/>
          <p:nvPr/>
        </p:nvSpPr>
        <p:spPr>
          <a:xfrm rot="5400000">
            <a:off x="9040653" y="2703142"/>
            <a:ext cx="3453314" cy="914587"/>
          </a:xfrm>
          <a:prstGeom prst="roundRect">
            <a:avLst>
              <a:gd name="adj" fmla="val 4730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SATISFACCIÓN DE GRUPOS DE VALOR  E  IMPACTO</a:t>
            </a:r>
          </a:p>
        </p:txBody>
      </p:sp>
      <p:grpSp>
        <p:nvGrpSpPr>
          <p:cNvPr id="2" name="Grupo 1">
            <a:extLst>
              <a:ext uri="{FF2B5EF4-FFF2-40B4-BE49-F238E27FC236}">
                <a16:creationId xmlns:a16="http://schemas.microsoft.com/office/drawing/2014/main" id="{E109CD6D-B4D9-FF7D-1DA1-C4F5788D132E}"/>
              </a:ext>
            </a:extLst>
          </p:cNvPr>
          <p:cNvGrpSpPr/>
          <p:nvPr/>
        </p:nvGrpSpPr>
        <p:grpSpPr>
          <a:xfrm>
            <a:off x="311705" y="664121"/>
            <a:ext cx="1462283" cy="1078108"/>
            <a:chOff x="366639" y="1124415"/>
            <a:chExt cx="1462283" cy="1078108"/>
          </a:xfrm>
        </p:grpSpPr>
        <p:sp>
          <p:nvSpPr>
            <p:cNvPr id="3" name="Elipse 2">
              <a:extLst>
                <a:ext uri="{FF2B5EF4-FFF2-40B4-BE49-F238E27FC236}">
                  <a16:creationId xmlns:a16="http://schemas.microsoft.com/office/drawing/2014/main" id="{6FD2554D-BAAC-D62C-BA2F-3689FC70A1F1}"/>
                </a:ext>
              </a:extLst>
            </p:cNvPr>
            <p:cNvSpPr/>
            <p:nvPr/>
          </p:nvSpPr>
          <p:spPr>
            <a:xfrm>
              <a:off x="380145" y="1231743"/>
              <a:ext cx="246580" cy="15403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5" name="CuadroTexto 4">
              <a:extLst>
                <a:ext uri="{FF2B5EF4-FFF2-40B4-BE49-F238E27FC236}">
                  <a16:creationId xmlns:a16="http://schemas.microsoft.com/office/drawing/2014/main" id="{CBB90AFA-0F5A-58BE-6512-1D5AE88036B2}"/>
                </a:ext>
              </a:extLst>
            </p:cNvPr>
            <p:cNvSpPr txBox="1"/>
            <p:nvPr/>
          </p:nvSpPr>
          <p:spPr>
            <a:xfrm>
              <a:off x="646793" y="1124415"/>
              <a:ext cx="1170046" cy="307777"/>
            </a:xfrm>
            <a:prstGeom prst="rect">
              <a:avLst/>
            </a:prstGeom>
            <a:noFill/>
          </p:spPr>
          <p:txBody>
            <a:bodyPr wrap="square" rtlCol="0">
              <a:spAutoFit/>
            </a:bodyPr>
            <a:lstStyle/>
            <a:p>
              <a:r>
                <a:rPr lang="es-CO" sz="1400" dirty="0"/>
                <a:t>Estratégico</a:t>
              </a:r>
            </a:p>
          </p:txBody>
        </p:sp>
        <p:sp>
          <p:nvSpPr>
            <p:cNvPr id="7" name="Elipse 6">
              <a:extLst>
                <a:ext uri="{FF2B5EF4-FFF2-40B4-BE49-F238E27FC236}">
                  <a16:creationId xmlns:a16="http://schemas.microsoft.com/office/drawing/2014/main" id="{C0A4B1A7-61FB-C751-FF0C-A187F20E1285}"/>
                </a:ext>
              </a:extLst>
            </p:cNvPr>
            <p:cNvSpPr/>
            <p:nvPr/>
          </p:nvSpPr>
          <p:spPr>
            <a:xfrm>
              <a:off x="378580" y="1465743"/>
              <a:ext cx="246580" cy="154031"/>
            </a:xfrm>
            <a:prstGeom prst="ellips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8" name="CuadroTexto 7">
              <a:extLst>
                <a:ext uri="{FF2B5EF4-FFF2-40B4-BE49-F238E27FC236}">
                  <a16:creationId xmlns:a16="http://schemas.microsoft.com/office/drawing/2014/main" id="{7D4A0F0E-E3AA-A8C1-3C84-F1472BE19FCE}"/>
                </a:ext>
              </a:extLst>
            </p:cNvPr>
            <p:cNvSpPr txBox="1"/>
            <p:nvPr/>
          </p:nvSpPr>
          <p:spPr>
            <a:xfrm>
              <a:off x="653143" y="1361189"/>
              <a:ext cx="1170046" cy="307777"/>
            </a:xfrm>
            <a:prstGeom prst="rect">
              <a:avLst/>
            </a:prstGeom>
            <a:noFill/>
          </p:spPr>
          <p:txBody>
            <a:bodyPr wrap="square" rtlCol="0">
              <a:spAutoFit/>
            </a:bodyPr>
            <a:lstStyle/>
            <a:p>
              <a:r>
                <a:rPr lang="es-CO" sz="1400" dirty="0"/>
                <a:t>Misional</a:t>
              </a:r>
            </a:p>
          </p:txBody>
        </p:sp>
        <p:sp>
          <p:nvSpPr>
            <p:cNvPr id="9" name="Elipse 8">
              <a:extLst>
                <a:ext uri="{FF2B5EF4-FFF2-40B4-BE49-F238E27FC236}">
                  <a16:creationId xmlns:a16="http://schemas.microsoft.com/office/drawing/2014/main" id="{B8832B2F-DBF9-FB2F-1BAB-7E63E121913F}"/>
                </a:ext>
              </a:extLst>
            </p:cNvPr>
            <p:cNvSpPr/>
            <p:nvPr/>
          </p:nvSpPr>
          <p:spPr>
            <a:xfrm>
              <a:off x="378580" y="1700307"/>
              <a:ext cx="246580" cy="154031"/>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10" name="CuadroTexto 9">
              <a:extLst>
                <a:ext uri="{FF2B5EF4-FFF2-40B4-BE49-F238E27FC236}">
                  <a16:creationId xmlns:a16="http://schemas.microsoft.com/office/drawing/2014/main" id="{7D831E8F-050D-F262-2838-A6F029051D2F}"/>
                </a:ext>
              </a:extLst>
            </p:cNvPr>
            <p:cNvSpPr txBox="1"/>
            <p:nvPr/>
          </p:nvSpPr>
          <p:spPr>
            <a:xfrm>
              <a:off x="658876" y="1607030"/>
              <a:ext cx="1170046" cy="307777"/>
            </a:xfrm>
            <a:prstGeom prst="rect">
              <a:avLst/>
            </a:prstGeom>
            <a:noFill/>
          </p:spPr>
          <p:txBody>
            <a:bodyPr wrap="square" rtlCol="0">
              <a:spAutoFit/>
            </a:bodyPr>
            <a:lstStyle/>
            <a:p>
              <a:r>
                <a:rPr lang="es-CO" sz="1400" dirty="0"/>
                <a:t>Apoyo</a:t>
              </a:r>
            </a:p>
          </p:txBody>
        </p:sp>
        <p:sp>
          <p:nvSpPr>
            <p:cNvPr id="11" name="Elipse 10">
              <a:extLst>
                <a:ext uri="{FF2B5EF4-FFF2-40B4-BE49-F238E27FC236}">
                  <a16:creationId xmlns:a16="http://schemas.microsoft.com/office/drawing/2014/main" id="{1C2DAED8-0EF9-5C5B-2AC9-EE9AF52A6DBA}"/>
                </a:ext>
              </a:extLst>
            </p:cNvPr>
            <p:cNvSpPr/>
            <p:nvPr/>
          </p:nvSpPr>
          <p:spPr>
            <a:xfrm>
              <a:off x="366639" y="1976033"/>
              <a:ext cx="246580" cy="154031"/>
            </a:xfrm>
            <a:prstGeom prst="ellipse">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14" name="CuadroTexto 13">
              <a:extLst>
                <a:ext uri="{FF2B5EF4-FFF2-40B4-BE49-F238E27FC236}">
                  <a16:creationId xmlns:a16="http://schemas.microsoft.com/office/drawing/2014/main" id="{D16AE786-C0FC-7062-942E-CF4456FFC240}"/>
                </a:ext>
              </a:extLst>
            </p:cNvPr>
            <p:cNvSpPr txBox="1"/>
            <p:nvPr/>
          </p:nvSpPr>
          <p:spPr>
            <a:xfrm>
              <a:off x="646793" y="1894746"/>
              <a:ext cx="1170046" cy="307777"/>
            </a:xfrm>
            <a:prstGeom prst="rect">
              <a:avLst/>
            </a:prstGeom>
            <a:noFill/>
          </p:spPr>
          <p:txBody>
            <a:bodyPr wrap="square" rtlCol="0">
              <a:spAutoFit/>
            </a:bodyPr>
            <a:lstStyle/>
            <a:p>
              <a:r>
                <a:rPr lang="es-CO" sz="1400" dirty="0"/>
                <a:t>Control</a:t>
              </a:r>
            </a:p>
          </p:txBody>
        </p:sp>
      </p:grpSp>
      <p:sp>
        <p:nvSpPr>
          <p:cNvPr id="17" name="Rectángulo: esquinas redondeadas 16">
            <a:extLst>
              <a:ext uri="{FF2B5EF4-FFF2-40B4-BE49-F238E27FC236}">
                <a16:creationId xmlns:a16="http://schemas.microsoft.com/office/drawing/2014/main" id="{B413BB8B-3797-FD74-AF4B-11E876B61C1E}"/>
              </a:ext>
            </a:extLst>
          </p:cNvPr>
          <p:cNvSpPr/>
          <p:nvPr/>
        </p:nvSpPr>
        <p:spPr>
          <a:xfrm>
            <a:off x="7944747" y="5485943"/>
            <a:ext cx="1631055" cy="360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CONTROL DISCIPLINARIO </a:t>
            </a:r>
          </a:p>
        </p:txBody>
      </p:sp>
      <p:pic>
        <p:nvPicPr>
          <p:cNvPr id="15" name="Imagen 14" descr="Texto&#10;&#10;El contenido generado por IA puede ser incorrecto.">
            <a:extLst>
              <a:ext uri="{FF2B5EF4-FFF2-40B4-BE49-F238E27FC236}">
                <a16:creationId xmlns:a16="http://schemas.microsoft.com/office/drawing/2014/main" id="{DD5CBCDA-45A7-1043-A98C-7B6A0BE6F16D}"/>
              </a:ext>
            </a:extLst>
          </p:cNvPr>
          <p:cNvPicPr>
            <a:picLocks noChangeAspect="1"/>
          </p:cNvPicPr>
          <p:nvPr/>
        </p:nvPicPr>
        <p:blipFill>
          <a:blip r:embed="rId3"/>
          <a:stretch>
            <a:fillRect/>
          </a:stretch>
        </p:blipFill>
        <p:spPr>
          <a:xfrm>
            <a:off x="10281407" y="0"/>
            <a:ext cx="1794008" cy="588199"/>
          </a:xfrm>
          <a:prstGeom prst="rect">
            <a:avLst/>
          </a:prstGeom>
        </p:spPr>
      </p:pic>
      <p:pic>
        <p:nvPicPr>
          <p:cNvPr id="16" name="Imagen 15" descr="Un dibujo con letras&#10;&#10;El contenido generado por IA puede ser incorrecto.">
            <a:extLst>
              <a:ext uri="{FF2B5EF4-FFF2-40B4-BE49-F238E27FC236}">
                <a16:creationId xmlns:a16="http://schemas.microsoft.com/office/drawing/2014/main" id="{7B06B88D-7F6C-CB80-A29A-76240CFB3AE0}"/>
              </a:ext>
            </a:extLst>
          </p:cNvPr>
          <p:cNvPicPr>
            <a:picLocks noChangeAspect="1"/>
          </p:cNvPicPr>
          <p:nvPr/>
        </p:nvPicPr>
        <p:blipFill>
          <a:blip r:embed="rId4"/>
          <a:stretch>
            <a:fillRect/>
          </a:stretch>
        </p:blipFill>
        <p:spPr>
          <a:xfrm>
            <a:off x="11091922" y="6268479"/>
            <a:ext cx="1028843" cy="519185"/>
          </a:xfrm>
          <a:prstGeom prst="rect">
            <a:avLst/>
          </a:prstGeom>
        </p:spPr>
      </p:pic>
      <p:sp>
        <p:nvSpPr>
          <p:cNvPr id="19" name="Rectángulo: esquinas redondeadas 18">
            <a:extLst>
              <a:ext uri="{FF2B5EF4-FFF2-40B4-BE49-F238E27FC236}">
                <a16:creationId xmlns:a16="http://schemas.microsoft.com/office/drawing/2014/main" id="{E3D87D63-EEAF-F252-ABE4-EBEC4CAE5FC9}"/>
              </a:ext>
            </a:extLst>
          </p:cNvPr>
          <p:cNvSpPr/>
          <p:nvPr/>
        </p:nvSpPr>
        <p:spPr>
          <a:xfrm>
            <a:off x="2867565" y="3326323"/>
            <a:ext cx="1616122" cy="540000"/>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DEL DESARROLLO EMPRESARIAL</a:t>
            </a:r>
          </a:p>
        </p:txBody>
      </p:sp>
      <p:sp>
        <p:nvSpPr>
          <p:cNvPr id="20" name="Rectángulo: esquinas redondeadas 19">
            <a:extLst>
              <a:ext uri="{FF2B5EF4-FFF2-40B4-BE49-F238E27FC236}">
                <a16:creationId xmlns:a16="http://schemas.microsoft.com/office/drawing/2014/main" id="{A1C7B452-AE19-9239-FE15-D6742AFD2A66}"/>
              </a:ext>
            </a:extLst>
          </p:cNvPr>
          <p:cNvSpPr/>
          <p:nvPr/>
        </p:nvSpPr>
        <p:spPr>
          <a:xfrm>
            <a:off x="2880525" y="2426734"/>
            <a:ext cx="2520001" cy="540000"/>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 ESTUDIOS DE DESARROLLO ECONONOMICO </a:t>
            </a:r>
          </a:p>
        </p:txBody>
      </p:sp>
      <p:sp>
        <p:nvSpPr>
          <p:cNvPr id="21" name="Rectángulo: esquinas redondeadas 20">
            <a:extLst>
              <a:ext uri="{FF2B5EF4-FFF2-40B4-BE49-F238E27FC236}">
                <a16:creationId xmlns:a16="http://schemas.microsoft.com/office/drawing/2014/main" id="{DC8AD553-582C-8204-6993-38B609DA072B}"/>
              </a:ext>
            </a:extLst>
          </p:cNvPr>
          <p:cNvSpPr/>
          <p:nvPr/>
        </p:nvSpPr>
        <p:spPr>
          <a:xfrm>
            <a:off x="6973780" y="2388077"/>
            <a:ext cx="2186509" cy="523892"/>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 COMPETITIVIDAD</a:t>
            </a:r>
          </a:p>
        </p:txBody>
      </p:sp>
      <p:sp>
        <p:nvSpPr>
          <p:cNvPr id="22" name="Rectángulo: esquinas redondeadas 21">
            <a:extLst>
              <a:ext uri="{FF2B5EF4-FFF2-40B4-BE49-F238E27FC236}">
                <a16:creationId xmlns:a16="http://schemas.microsoft.com/office/drawing/2014/main" id="{C204F062-C303-7DBB-9E2D-563982DDEACB}"/>
              </a:ext>
            </a:extLst>
          </p:cNvPr>
          <p:cNvSpPr/>
          <p:nvPr/>
        </p:nvSpPr>
        <p:spPr>
          <a:xfrm>
            <a:off x="2608905" y="2260168"/>
            <a:ext cx="7054057" cy="1964647"/>
          </a:xfrm>
          <a:prstGeom prst="roundRect">
            <a:avLst>
              <a:gd name="adj" fmla="val 23469"/>
            </a:avLst>
          </a:prstGeom>
          <a:noFill/>
          <a:ln w="38100">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200" b="1" dirty="0">
              <a:solidFill>
                <a:schemeClr val="tx1"/>
              </a:solidFill>
            </a:endParaRPr>
          </a:p>
        </p:txBody>
      </p:sp>
      <p:sp>
        <p:nvSpPr>
          <p:cNvPr id="23" name="Rectángulo: esquinas redondeadas 22">
            <a:extLst>
              <a:ext uri="{FF2B5EF4-FFF2-40B4-BE49-F238E27FC236}">
                <a16:creationId xmlns:a16="http://schemas.microsoft.com/office/drawing/2014/main" id="{9F3C26A3-6B99-96AF-D1AA-74395712A606}"/>
              </a:ext>
            </a:extLst>
          </p:cNvPr>
          <p:cNvSpPr/>
          <p:nvPr/>
        </p:nvSpPr>
        <p:spPr>
          <a:xfrm>
            <a:off x="6973780" y="3305948"/>
            <a:ext cx="2293556" cy="540000"/>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 ECONOMIA RURAL Y ABASTECIMIENTO ALIMENTARIO</a:t>
            </a:r>
          </a:p>
        </p:txBody>
      </p:sp>
      <p:sp>
        <p:nvSpPr>
          <p:cNvPr id="24" name="Flecha: pentágono 23">
            <a:extLst>
              <a:ext uri="{FF2B5EF4-FFF2-40B4-BE49-F238E27FC236}">
                <a16:creationId xmlns:a16="http://schemas.microsoft.com/office/drawing/2014/main" id="{EF269EC7-2E32-DFBD-63F4-96A1241B6317}"/>
              </a:ext>
            </a:extLst>
          </p:cNvPr>
          <p:cNvSpPr/>
          <p:nvPr/>
        </p:nvSpPr>
        <p:spPr>
          <a:xfrm>
            <a:off x="9654800" y="2575723"/>
            <a:ext cx="592272" cy="1094899"/>
          </a:xfrm>
          <a:prstGeom prst="homePlate">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Rectángulo: esquinas redondeadas 25">
            <a:extLst>
              <a:ext uri="{FF2B5EF4-FFF2-40B4-BE49-F238E27FC236}">
                <a16:creationId xmlns:a16="http://schemas.microsoft.com/office/drawing/2014/main" id="{7248311D-2EE8-C038-4C07-F6FFD79BD29C}"/>
              </a:ext>
            </a:extLst>
          </p:cNvPr>
          <p:cNvSpPr/>
          <p:nvPr/>
        </p:nvSpPr>
        <p:spPr>
          <a:xfrm>
            <a:off x="4935628" y="3326323"/>
            <a:ext cx="1616122" cy="540000"/>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 EMPLEO Y FORMACIÓN</a:t>
            </a:r>
          </a:p>
        </p:txBody>
      </p:sp>
      <p:sp>
        <p:nvSpPr>
          <p:cNvPr id="27" name="CuadroTexto 26">
            <a:extLst>
              <a:ext uri="{FF2B5EF4-FFF2-40B4-BE49-F238E27FC236}">
                <a16:creationId xmlns:a16="http://schemas.microsoft.com/office/drawing/2014/main" id="{F2E6F2E8-AD4F-00C8-73A4-D97E1042835F}"/>
              </a:ext>
            </a:extLst>
          </p:cNvPr>
          <p:cNvSpPr txBox="1"/>
          <p:nvPr/>
        </p:nvSpPr>
        <p:spPr>
          <a:xfrm rot="16200000">
            <a:off x="2164271" y="2923847"/>
            <a:ext cx="1144978" cy="261610"/>
          </a:xfrm>
          <a:prstGeom prst="rect">
            <a:avLst/>
          </a:prstGeom>
          <a:noFill/>
        </p:spPr>
        <p:txBody>
          <a:bodyPr wrap="square">
            <a:spAutoFit/>
          </a:bodyPr>
          <a:lstStyle/>
          <a:p>
            <a:pPr algn="ctr"/>
            <a:r>
              <a:rPr lang="es-CO" sz="1100" b="1" dirty="0">
                <a:solidFill>
                  <a:srgbClr val="00B050"/>
                </a:solidFill>
              </a:rPr>
              <a:t>MISIONAL</a:t>
            </a:r>
          </a:p>
        </p:txBody>
      </p:sp>
      <p:cxnSp>
        <p:nvCxnSpPr>
          <p:cNvPr id="30" name="Conector: angular 29">
            <a:extLst>
              <a:ext uri="{FF2B5EF4-FFF2-40B4-BE49-F238E27FC236}">
                <a16:creationId xmlns:a16="http://schemas.microsoft.com/office/drawing/2014/main" id="{996769AE-8D4E-2FAD-44DE-E492754DD456}"/>
              </a:ext>
            </a:extLst>
          </p:cNvPr>
          <p:cNvCxnSpPr>
            <a:cxnSpLocks/>
          </p:cNvCxnSpPr>
          <p:nvPr/>
        </p:nvCxnSpPr>
        <p:spPr>
          <a:xfrm rot="16200000" flipH="1">
            <a:off x="4366073" y="2344946"/>
            <a:ext cx="359589" cy="1603163"/>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1" name="Conector: angular 30">
            <a:extLst>
              <a:ext uri="{FF2B5EF4-FFF2-40B4-BE49-F238E27FC236}">
                <a16:creationId xmlns:a16="http://schemas.microsoft.com/office/drawing/2014/main" id="{9DAA1A0F-CC71-F133-E800-B9912BE446E8}"/>
              </a:ext>
            </a:extLst>
          </p:cNvPr>
          <p:cNvCxnSpPr>
            <a:cxnSpLocks/>
          </p:cNvCxnSpPr>
          <p:nvPr/>
        </p:nvCxnSpPr>
        <p:spPr>
          <a:xfrm rot="5400000">
            <a:off x="3405194" y="2914078"/>
            <a:ext cx="359589" cy="464900"/>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2" name="Conector: angular 31">
            <a:extLst>
              <a:ext uri="{FF2B5EF4-FFF2-40B4-BE49-F238E27FC236}">
                <a16:creationId xmlns:a16="http://schemas.microsoft.com/office/drawing/2014/main" id="{9C3D3817-22B5-924F-A3EA-3B6B4EEC5688}"/>
              </a:ext>
            </a:extLst>
          </p:cNvPr>
          <p:cNvCxnSpPr>
            <a:cxnSpLocks/>
          </p:cNvCxnSpPr>
          <p:nvPr/>
        </p:nvCxnSpPr>
        <p:spPr>
          <a:xfrm flipV="1">
            <a:off x="5400526" y="2808519"/>
            <a:ext cx="1573254" cy="0"/>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3" name="Conector: angular 32">
            <a:extLst>
              <a:ext uri="{FF2B5EF4-FFF2-40B4-BE49-F238E27FC236}">
                <a16:creationId xmlns:a16="http://schemas.microsoft.com/office/drawing/2014/main" id="{6DB4B32A-2FF1-D291-E56D-DFCDCECC0BEF}"/>
              </a:ext>
            </a:extLst>
          </p:cNvPr>
          <p:cNvCxnSpPr>
            <a:cxnSpLocks/>
          </p:cNvCxnSpPr>
          <p:nvPr/>
        </p:nvCxnSpPr>
        <p:spPr>
          <a:xfrm rot="16200000" flipH="1">
            <a:off x="5601271" y="1146325"/>
            <a:ext cx="339214" cy="3980032"/>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4" name="Conector: angular 33">
            <a:extLst>
              <a:ext uri="{FF2B5EF4-FFF2-40B4-BE49-F238E27FC236}">
                <a16:creationId xmlns:a16="http://schemas.microsoft.com/office/drawing/2014/main" id="{480FA2B4-C444-7741-DF0D-1AD3219544AD}"/>
              </a:ext>
            </a:extLst>
          </p:cNvPr>
          <p:cNvCxnSpPr>
            <a:cxnSpLocks/>
            <a:stCxn id="19" idx="2"/>
            <a:endCxn id="23" idx="2"/>
          </p:cNvCxnSpPr>
          <p:nvPr/>
        </p:nvCxnSpPr>
        <p:spPr>
          <a:xfrm rot="5400000" flipH="1" flipV="1">
            <a:off x="5887904" y="1633670"/>
            <a:ext cx="20375" cy="4444932"/>
          </a:xfrm>
          <a:prstGeom prst="bentConnector3">
            <a:avLst>
              <a:gd name="adj1" fmla="val -1121963"/>
            </a:avLst>
          </a:prstGeom>
          <a:ln w="38100">
            <a:solidFill>
              <a:schemeClr val="accent6">
                <a:lumMod val="5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Conector: angular 35">
            <a:extLst>
              <a:ext uri="{FF2B5EF4-FFF2-40B4-BE49-F238E27FC236}">
                <a16:creationId xmlns:a16="http://schemas.microsoft.com/office/drawing/2014/main" id="{ABCCD4A7-988D-2B52-4036-FA84C9BD859D}"/>
              </a:ext>
            </a:extLst>
          </p:cNvPr>
          <p:cNvCxnSpPr>
            <a:cxnSpLocks/>
          </p:cNvCxnSpPr>
          <p:nvPr/>
        </p:nvCxnSpPr>
        <p:spPr>
          <a:xfrm rot="5400000" flipH="1" flipV="1">
            <a:off x="2936604" y="3146529"/>
            <a:ext cx="359589" cy="0"/>
          </a:xfrm>
          <a:prstGeom prst="bentConnector3">
            <a:avLst>
              <a:gd name="adj1" fmla="val 50000"/>
            </a:avLst>
          </a:prstGeom>
          <a:ln w="38100">
            <a:solidFill>
              <a:schemeClr val="accent6">
                <a:lumMod val="5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7" name="Conector: angular 36">
            <a:extLst>
              <a:ext uri="{FF2B5EF4-FFF2-40B4-BE49-F238E27FC236}">
                <a16:creationId xmlns:a16="http://schemas.microsoft.com/office/drawing/2014/main" id="{6EF51B0D-14A0-AFB6-4F34-906F135F04FC}"/>
              </a:ext>
            </a:extLst>
          </p:cNvPr>
          <p:cNvCxnSpPr>
            <a:cxnSpLocks/>
            <a:stCxn id="19" idx="2"/>
            <a:endCxn id="26" idx="2"/>
          </p:cNvCxnSpPr>
          <p:nvPr/>
        </p:nvCxnSpPr>
        <p:spPr>
          <a:xfrm rot="16200000" flipH="1">
            <a:off x="4709657" y="2832291"/>
            <a:ext cx="12700" cy="2068063"/>
          </a:xfrm>
          <a:prstGeom prst="bentConnector3">
            <a:avLst>
              <a:gd name="adj1" fmla="val 1800000"/>
            </a:avLst>
          </a:prstGeom>
          <a:ln w="38100">
            <a:solidFill>
              <a:schemeClr val="accent6">
                <a:lumMod val="5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2" name="Conector: angular 41">
            <a:extLst>
              <a:ext uri="{FF2B5EF4-FFF2-40B4-BE49-F238E27FC236}">
                <a16:creationId xmlns:a16="http://schemas.microsoft.com/office/drawing/2014/main" id="{A1E17BAE-D4D4-A226-B571-BA81FF154A1F}"/>
              </a:ext>
            </a:extLst>
          </p:cNvPr>
          <p:cNvCxnSpPr>
            <a:cxnSpLocks/>
            <a:stCxn id="19" idx="2"/>
            <a:endCxn id="21" idx="3"/>
          </p:cNvCxnSpPr>
          <p:nvPr/>
        </p:nvCxnSpPr>
        <p:spPr>
          <a:xfrm rot="5400000" flipH="1" flipV="1">
            <a:off x="5809807" y="515841"/>
            <a:ext cx="1216300" cy="5484663"/>
          </a:xfrm>
          <a:prstGeom prst="bentConnector4">
            <a:avLst>
              <a:gd name="adj1" fmla="val -18795"/>
              <a:gd name="adj2" fmla="val 104168"/>
            </a:avLst>
          </a:prstGeom>
          <a:ln w="38100">
            <a:solidFill>
              <a:schemeClr val="accent6">
                <a:lumMod val="5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3" name="Conector: angular 42">
            <a:extLst>
              <a:ext uri="{FF2B5EF4-FFF2-40B4-BE49-F238E27FC236}">
                <a16:creationId xmlns:a16="http://schemas.microsoft.com/office/drawing/2014/main" id="{E1C316A9-C816-F908-3F18-136295167ED9}"/>
              </a:ext>
            </a:extLst>
          </p:cNvPr>
          <p:cNvCxnSpPr>
            <a:cxnSpLocks/>
          </p:cNvCxnSpPr>
          <p:nvPr/>
        </p:nvCxnSpPr>
        <p:spPr>
          <a:xfrm rot="16200000" flipH="1">
            <a:off x="8418686" y="3108957"/>
            <a:ext cx="393979" cy="0"/>
          </a:xfrm>
          <a:prstGeom prst="bentConnector3">
            <a:avLst>
              <a:gd name="adj1" fmla="val 50000"/>
            </a:avLst>
          </a:prstGeom>
          <a:ln w="38100">
            <a:solidFill>
              <a:schemeClr val="accent2">
                <a:lumMod val="40000"/>
                <a:lumOff val="6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4" name="Conector: angular 43">
            <a:extLst>
              <a:ext uri="{FF2B5EF4-FFF2-40B4-BE49-F238E27FC236}">
                <a16:creationId xmlns:a16="http://schemas.microsoft.com/office/drawing/2014/main" id="{36AEA4C4-3375-6FC2-4650-0E68A34F955E}"/>
              </a:ext>
            </a:extLst>
          </p:cNvPr>
          <p:cNvCxnSpPr>
            <a:cxnSpLocks/>
          </p:cNvCxnSpPr>
          <p:nvPr/>
        </p:nvCxnSpPr>
        <p:spPr>
          <a:xfrm rot="5400000">
            <a:off x="6182314" y="923442"/>
            <a:ext cx="414354" cy="4391409"/>
          </a:xfrm>
          <a:prstGeom prst="bentConnector3">
            <a:avLst>
              <a:gd name="adj1" fmla="val 32345"/>
            </a:avLst>
          </a:prstGeom>
          <a:ln w="38100">
            <a:solidFill>
              <a:schemeClr val="accent2">
                <a:lumMod val="40000"/>
                <a:lumOff val="6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5" name="Conector: angular 44">
            <a:extLst>
              <a:ext uri="{FF2B5EF4-FFF2-40B4-BE49-F238E27FC236}">
                <a16:creationId xmlns:a16="http://schemas.microsoft.com/office/drawing/2014/main" id="{CBDDE5E6-0895-DCAE-736A-D78D696D56A4}"/>
              </a:ext>
            </a:extLst>
          </p:cNvPr>
          <p:cNvCxnSpPr>
            <a:cxnSpLocks/>
          </p:cNvCxnSpPr>
          <p:nvPr/>
        </p:nvCxnSpPr>
        <p:spPr>
          <a:xfrm rot="5400000">
            <a:off x="7283401" y="1957473"/>
            <a:ext cx="414354" cy="2323346"/>
          </a:xfrm>
          <a:prstGeom prst="bentConnector3">
            <a:avLst>
              <a:gd name="adj1" fmla="val 33817"/>
            </a:avLst>
          </a:prstGeom>
          <a:ln w="38100">
            <a:solidFill>
              <a:schemeClr val="accent2">
                <a:lumMod val="40000"/>
                <a:lumOff val="6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7" name="Conector: angular 46">
            <a:extLst>
              <a:ext uri="{FF2B5EF4-FFF2-40B4-BE49-F238E27FC236}">
                <a16:creationId xmlns:a16="http://schemas.microsoft.com/office/drawing/2014/main" id="{F2E08AD3-D78C-7331-1CF7-507493D0EC2B}"/>
              </a:ext>
            </a:extLst>
          </p:cNvPr>
          <p:cNvCxnSpPr>
            <a:cxnSpLocks/>
          </p:cNvCxnSpPr>
          <p:nvPr/>
        </p:nvCxnSpPr>
        <p:spPr>
          <a:xfrm rot="10800000" flipV="1">
            <a:off x="5400526" y="2617484"/>
            <a:ext cx="1573254" cy="0"/>
          </a:xfrm>
          <a:prstGeom prst="bentConnector3">
            <a:avLst>
              <a:gd name="adj1" fmla="val 50000"/>
            </a:avLst>
          </a:prstGeom>
          <a:ln w="38100">
            <a:solidFill>
              <a:schemeClr val="accent2">
                <a:lumMod val="40000"/>
                <a:lumOff val="6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1031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FC78E-DDB5-B4D6-8EBF-54F0601CCB2F}"/>
            </a:ext>
          </a:extLst>
        </p:cNvPr>
        <p:cNvGrpSpPr/>
        <p:nvPr/>
      </p:nvGrpSpPr>
      <p:grpSpPr>
        <a:xfrm>
          <a:off x="0" y="0"/>
          <a:ext cx="0" cy="0"/>
          <a:chOff x="0" y="0"/>
          <a:chExt cx="0" cy="0"/>
        </a:xfrm>
      </p:grpSpPr>
      <p:sp>
        <p:nvSpPr>
          <p:cNvPr id="38" name="Rectángulo: esquinas redondeadas 37">
            <a:extLst>
              <a:ext uri="{FF2B5EF4-FFF2-40B4-BE49-F238E27FC236}">
                <a16:creationId xmlns:a16="http://schemas.microsoft.com/office/drawing/2014/main" id="{212D3CE1-B155-F236-29C7-F19F70F03820}"/>
              </a:ext>
            </a:extLst>
          </p:cNvPr>
          <p:cNvSpPr/>
          <p:nvPr/>
        </p:nvSpPr>
        <p:spPr>
          <a:xfrm>
            <a:off x="6561472" y="5418779"/>
            <a:ext cx="1728000" cy="432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DOCUMENTAL</a:t>
            </a:r>
          </a:p>
        </p:txBody>
      </p:sp>
      <p:sp>
        <p:nvSpPr>
          <p:cNvPr id="40" name="Rectángulo: esquinas redondeadas 39">
            <a:extLst>
              <a:ext uri="{FF2B5EF4-FFF2-40B4-BE49-F238E27FC236}">
                <a16:creationId xmlns:a16="http://schemas.microsoft.com/office/drawing/2014/main" id="{E217179B-2B87-94DC-DE3F-FD818E851555}"/>
              </a:ext>
            </a:extLst>
          </p:cNvPr>
          <p:cNvSpPr/>
          <p:nvPr/>
        </p:nvSpPr>
        <p:spPr>
          <a:xfrm>
            <a:off x="3218992" y="4830089"/>
            <a:ext cx="1728000" cy="432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JURÍDICA</a:t>
            </a:r>
          </a:p>
        </p:txBody>
      </p:sp>
      <p:sp>
        <p:nvSpPr>
          <p:cNvPr id="41" name="Rectángulo: esquinas redondeadas 40">
            <a:extLst>
              <a:ext uri="{FF2B5EF4-FFF2-40B4-BE49-F238E27FC236}">
                <a16:creationId xmlns:a16="http://schemas.microsoft.com/office/drawing/2014/main" id="{83223042-84DB-9014-88E1-C4DEE037E3A4}"/>
              </a:ext>
            </a:extLst>
          </p:cNvPr>
          <p:cNvSpPr/>
          <p:nvPr/>
        </p:nvSpPr>
        <p:spPr>
          <a:xfrm>
            <a:off x="7645847" y="4837966"/>
            <a:ext cx="1728000" cy="432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BIENES Y SERVICIOS GENERALES</a:t>
            </a:r>
          </a:p>
        </p:txBody>
      </p:sp>
      <p:cxnSp>
        <p:nvCxnSpPr>
          <p:cNvPr id="57" name="Conector: angular 56">
            <a:extLst>
              <a:ext uri="{FF2B5EF4-FFF2-40B4-BE49-F238E27FC236}">
                <a16:creationId xmlns:a16="http://schemas.microsoft.com/office/drawing/2014/main" id="{9F5DF3D0-D00F-3768-C9FA-08EC281EB7F2}"/>
              </a:ext>
            </a:extLst>
          </p:cNvPr>
          <p:cNvCxnSpPr>
            <a:cxnSpLocks/>
            <a:stCxn id="46" idx="1"/>
          </p:cNvCxnSpPr>
          <p:nvPr/>
        </p:nvCxnSpPr>
        <p:spPr>
          <a:xfrm rot="10800000" flipH="1" flipV="1">
            <a:off x="2611854" y="1362462"/>
            <a:ext cx="4228" cy="3921420"/>
          </a:xfrm>
          <a:prstGeom prst="bentConnector4">
            <a:avLst>
              <a:gd name="adj1" fmla="val -5406812"/>
              <a:gd name="adj2" fmla="val 100284"/>
            </a:avLst>
          </a:prstGeom>
          <a:ln w="38100">
            <a:solidFill>
              <a:schemeClr val="tx2">
                <a:lumMod val="90000"/>
                <a:lumOff val="10000"/>
              </a:schemeClr>
            </a:solidFill>
            <a:tailEnd type="triangle" w="med" len="med"/>
          </a:ln>
        </p:spPr>
        <p:style>
          <a:lnRef idx="2">
            <a:schemeClr val="accent1"/>
          </a:lnRef>
          <a:fillRef idx="0">
            <a:schemeClr val="accent1"/>
          </a:fillRef>
          <a:effectRef idx="1">
            <a:schemeClr val="accent1"/>
          </a:effectRef>
          <a:fontRef idx="minor">
            <a:schemeClr val="tx1"/>
          </a:fontRef>
        </p:style>
      </p:cxnSp>
      <p:sp>
        <p:nvSpPr>
          <p:cNvPr id="61" name="Rectángulo: esquinas redondeadas 60">
            <a:extLst>
              <a:ext uri="{FF2B5EF4-FFF2-40B4-BE49-F238E27FC236}">
                <a16:creationId xmlns:a16="http://schemas.microsoft.com/office/drawing/2014/main" id="{32FC1093-09C0-D075-255B-6D89FA5DFF91}"/>
              </a:ext>
            </a:extLst>
          </p:cNvPr>
          <p:cNvSpPr/>
          <p:nvPr/>
        </p:nvSpPr>
        <p:spPr>
          <a:xfrm>
            <a:off x="2616198" y="4553709"/>
            <a:ext cx="7054057" cy="1502702"/>
          </a:xfrm>
          <a:prstGeom prst="roundRect">
            <a:avLst>
              <a:gd name="adj" fmla="val 23469"/>
            </a:avLst>
          </a:prstGeom>
          <a:noFill/>
          <a:ln w="3810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50" b="1" dirty="0">
              <a:solidFill>
                <a:schemeClr val="tx1"/>
              </a:solidFill>
            </a:endParaRPr>
          </a:p>
        </p:txBody>
      </p:sp>
      <p:sp>
        <p:nvSpPr>
          <p:cNvPr id="110" name="Rectángulo: esquinas redondeadas 109">
            <a:extLst>
              <a:ext uri="{FF2B5EF4-FFF2-40B4-BE49-F238E27FC236}">
                <a16:creationId xmlns:a16="http://schemas.microsoft.com/office/drawing/2014/main" id="{26C7C852-A472-C787-DB27-EFF5B4A7768C}"/>
              </a:ext>
            </a:extLst>
          </p:cNvPr>
          <p:cNvSpPr/>
          <p:nvPr/>
        </p:nvSpPr>
        <p:spPr>
          <a:xfrm>
            <a:off x="5251804" y="926513"/>
            <a:ext cx="1872000" cy="432000"/>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bg1"/>
                </a:solidFill>
              </a:rPr>
              <a:t>GESTIÓN TIC</a:t>
            </a:r>
          </a:p>
        </p:txBody>
      </p:sp>
      <p:sp>
        <p:nvSpPr>
          <p:cNvPr id="111" name="Rectángulo: esquinas redondeadas 110">
            <a:extLst>
              <a:ext uri="{FF2B5EF4-FFF2-40B4-BE49-F238E27FC236}">
                <a16:creationId xmlns:a16="http://schemas.microsoft.com/office/drawing/2014/main" id="{B5FE5E7F-11D2-F3C5-1DD6-9CAE72FD1491}"/>
              </a:ext>
            </a:extLst>
          </p:cNvPr>
          <p:cNvSpPr/>
          <p:nvPr/>
        </p:nvSpPr>
        <p:spPr>
          <a:xfrm>
            <a:off x="3205722" y="1435443"/>
            <a:ext cx="1872000" cy="432000"/>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rgbClr val="FFFF00"/>
                </a:solidFill>
              </a:rPr>
              <a:t>RELACIONAMIENTO</a:t>
            </a:r>
            <a:r>
              <a:rPr lang="es-CO" sz="1000" b="1" dirty="0">
                <a:solidFill>
                  <a:schemeClr val="bg1"/>
                </a:solidFill>
              </a:rPr>
              <a:t> CON EL CIUDADANO</a:t>
            </a:r>
          </a:p>
        </p:txBody>
      </p:sp>
      <p:sp>
        <p:nvSpPr>
          <p:cNvPr id="112" name="Rectángulo: esquinas redondeadas 111">
            <a:extLst>
              <a:ext uri="{FF2B5EF4-FFF2-40B4-BE49-F238E27FC236}">
                <a16:creationId xmlns:a16="http://schemas.microsoft.com/office/drawing/2014/main" id="{7707C191-4C7D-683A-0677-D4D6E5919D21}"/>
              </a:ext>
            </a:extLst>
          </p:cNvPr>
          <p:cNvSpPr/>
          <p:nvPr/>
        </p:nvSpPr>
        <p:spPr>
          <a:xfrm>
            <a:off x="7319853" y="904892"/>
            <a:ext cx="1872000" cy="432000"/>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bg1"/>
                </a:solidFill>
              </a:rPr>
              <a:t>G. COMUNICACIONES Y </a:t>
            </a:r>
            <a:r>
              <a:rPr lang="es-CO" sz="1000" b="1" dirty="0">
                <a:solidFill>
                  <a:srgbClr val="FFFF00"/>
                </a:solidFill>
              </a:rPr>
              <a:t>POSICIONAMIENTO</a:t>
            </a:r>
          </a:p>
        </p:txBody>
      </p:sp>
      <p:sp>
        <p:nvSpPr>
          <p:cNvPr id="203" name="Rectángulo: esquinas redondeadas 202">
            <a:extLst>
              <a:ext uri="{FF2B5EF4-FFF2-40B4-BE49-F238E27FC236}">
                <a16:creationId xmlns:a16="http://schemas.microsoft.com/office/drawing/2014/main" id="{8D369394-15DB-69A1-CDC8-016765E47976}"/>
              </a:ext>
            </a:extLst>
          </p:cNvPr>
          <p:cNvSpPr/>
          <p:nvPr/>
        </p:nvSpPr>
        <p:spPr>
          <a:xfrm>
            <a:off x="81946" y="2188560"/>
            <a:ext cx="1487335" cy="1982810"/>
          </a:xfrm>
          <a:prstGeom prst="roundRect">
            <a:avLst>
              <a:gd name="adj" fmla="val 23469"/>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900" b="1" dirty="0">
                <a:solidFill>
                  <a:schemeClr val="tx1"/>
                </a:solidFill>
              </a:rPr>
              <a:t>Ciudadanía</a:t>
            </a:r>
          </a:p>
          <a:p>
            <a:pPr marL="171450" indent="-171450">
              <a:buFont typeface="Arial" panose="020B0604020202020204" pitchFamily="34" charset="0"/>
              <a:buChar char="•"/>
            </a:pPr>
            <a:r>
              <a:rPr lang="es-CO" sz="900" b="1" dirty="0">
                <a:solidFill>
                  <a:schemeClr val="tx1"/>
                </a:solidFill>
              </a:rPr>
              <a:t>Empresarios</a:t>
            </a:r>
          </a:p>
          <a:p>
            <a:pPr marL="171450" indent="-171450">
              <a:buFont typeface="Arial" panose="020B0604020202020204" pitchFamily="34" charset="0"/>
              <a:buChar char="•"/>
            </a:pPr>
            <a:r>
              <a:rPr lang="es-CO" sz="900" b="1" dirty="0">
                <a:solidFill>
                  <a:schemeClr val="tx1"/>
                </a:solidFill>
              </a:rPr>
              <a:t>Academia</a:t>
            </a:r>
          </a:p>
          <a:p>
            <a:pPr marL="171450" indent="-171450">
              <a:buFont typeface="Arial" panose="020B0604020202020204" pitchFamily="34" charset="0"/>
              <a:buChar char="•"/>
            </a:pPr>
            <a:r>
              <a:rPr lang="es-CO" sz="900" b="1" dirty="0">
                <a:solidFill>
                  <a:schemeClr val="tx1"/>
                </a:solidFill>
              </a:rPr>
              <a:t>Gremios y asociaciones</a:t>
            </a:r>
          </a:p>
          <a:p>
            <a:pPr marL="171450" indent="-171450">
              <a:buFont typeface="Arial" panose="020B0604020202020204" pitchFamily="34" charset="0"/>
              <a:buChar char="•"/>
            </a:pPr>
            <a:r>
              <a:rPr lang="es-CO" sz="900" b="1" dirty="0">
                <a:solidFill>
                  <a:schemeClr val="tx1"/>
                </a:solidFill>
              </a:rPr>
              <a:t>Actores Comunitarios</a:t>
            </a:r>
          </a:p>
          <a:p>
            <a:pPr marL="171450" indent="-171450">
              <a:buFont typeface="Arial" panose="020B0604020202020204" pitchFamily="34" charset="0"/>
              <a:buChar char="•"/>
            </a:pPr>
            <a:r>
              <a:rPr lang="es-CO" sz="900" b="1" dirty="0">
                <a:solidFill>
                  <a:schemeClr val="tx1"/>
                </a:solidFill>
              </a:rPr>
              <a:t>Entidades públicas</a:t>
            </a:r>
          </a:p>
          <a:p>
            <a:pPr marL="171450" indent="-171450">
              <a:buFont typeface="Arial" panose="020B0604020202020204" pitchFamily="34" charset="0"/>
              <a:buChar char="•"/>
            </a:pPr>
            <a:r>
              <a:rPr lang="es-CO" sz="900" b="1" dirty="0">
                <a:solidFill>
                  <a:schemeClr val="tx1"/>
                </a:solidFill>
              </a:rPr>
              <a:t>Cooperación Internacional</a:t>
            </a:r>
          </a:p>
        </p:txBody>
      </p:sp>
      <p:sp>
        <p:nvSpPr>
          <p:cNvPr id="204" name="Rectángulo: esquinas redondeadas 203">
            <a:extLst>
              <a:ext uri="{FF2B5EF4-FFF2-40B4-BE49-F238E27FC236}">
                <a16:creationId xmlns:a16="http://schemas.microsoft.com/office/drawing/2014/main" id="{51AC2BED-9B73-7D31-E338-779A5717FDE5}"/>
              </a:ext>
            </a:extLst>
          </p:cNvPr>
          <p:cNvSpPr/>
          <p:nvPr/>
        </p:nvSpPr>
        <p:spPr>
          <a:xfrm>
            <a:off x="1664208" y="71427"/>
            <a:ext cx="8293607"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7. MODELO DE OPERACIÓN Y MAPA DE PROCESOS SDDE </a:t>
            </a:r>
            <a:r>
              <a:rPr lang="es-CO" sz="2000" b="1" dirty="0">
                <a:solidFill>
                  <a:srgbClr val="C00000"/>
                </a:solidFill>
              </a:rPr>
              <a:t>RECOMENDACIONES INICIALES </a:t>
            </a:r>
            <a:r>
              <a:rPr lang="es-CO" sz="2000" b="1" dirty="0">
                <a:solidFill>
                  <a:schemeClr val="tx1"/>
                </a:solidFill>
              </a:rPr>
              <a:t>- 2025</a:t>
            </a:r>
          </a:p>
        </p:txBody>
      </p:sp>
      <p:sp>
        <p:nvSpPr>
          <p:cNvPr id="6" name="Rectángulo: esquinas redondeadas 5">
            <a:extLst>
              <a:ext uri="{FF2B5EF4-FFF2-40B4-BE49-F238E27FC236}">
                <a16:creationId xmlns:a16="http://schemas.microsoft.com/office/drawing/2014/main" id="{2DC93B7D-C1D7-C5E8-691A-A29E02B3C92D}"/>
              </a:ext>
            </a:extLst>
          </p:cNvPr>
          <p:cNvSpPr/>
          <p:nvPr/>
        </p:nvSpPr>
        <p:spPr>
          <a:xfrm>
            <a:off x="3205440" y="912024"/>
            <a:ext cx="1872000" cy="450397"/>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rgbClr val="FFFF00"/>
                </a:solidFill>
              </a:rPr>
              <a:t>DIRECCIONAMIENTO</a:t>
            </a:r>
            <a:r>
              <a:rPr lang="es-CO" sz="1000" b="1" dirty="0">
                <a:solidFill>
                  <a:schemeClr val="bg1"/>
                </a:solidFill>
              </a:rPr>
              <a:t> ESTRATÉGICO</a:t>
            </a:r>
          </a:p>
        </p:txBody>
      </p:sp>
      <p:sp>
        <p:nvSpPr>
          <p:cNvPr id="12" name="Rectángulo: esquinas redondeadas 11">
            <a:extLst>
              <a:ext uri="{FF2B5EF4-FFF2-40B4-BE49-F238E27FC236}">
                <a16:creationId xmlns:a16="http://schemas.microsoft.com/office/drawing/2014/main" id="{D7844E75-5BAD-B0A4-72E5-273DC88E1D18}"/>
              </a:ext>
            </a:extLst>
          </p:cNvPr>
          <p:cNvSpPr/>
          <p:nvPr/>
        </p:nvSpPr>
        <p:spPr>
          <a:xfrm>
            <a:off x="5439142" y="4832816"/>
            <a:ext cx="1728000" cy="432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FINANCIERA</a:t>
            </a:r>
          </a:p>
        </p:txBody>
      </p:sp>
      <p:sp>
        <p:nvSpPr>
          <p:cNvPr id="28" name="Rectángulo: esquinas redondeadas 27">
            <a:extLst>
              <a:ext uri="{FF2B5EF4-FFF2-40B4-BE49-F238E27FC236}">
                <a16:creationId xmlns:a16="http://schemas.microsoft.com/office/drawing/2014/main" id="{BDAE6BD8-9F94-3CC0-9EA4-2A621E8B693A}"/>
              </a:ext>
            </a:extLst>
          </p:cNvPr>
          <p:cNvSpPr/>
          <p:nvPr/>
        </p:nvSpPr>
        <p:spPr>
          <a:xfrm>
            <a:off x="4328100" y="5418779"/>
            <a:ext cx="1728000" cy="432000"/>
          </a:xfrm>
          <a:prstGeom prst="roundRect">
            <a:avLst>
              <a:gd name="adj" fmla="val 23469"/>
            </a:avLst>
          </a:prstGeom>
          <a:solidFill>
            <a:schemeClr val="accent4">
              <a:lumMod val="60000"/>
              <a:lumOff val="4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CONTRACTUAL</a:t>
            </a:r>
          </a:p>
        </p:txBody>
      </p:sp>
      <p:cxnSp>
        <p:nvCxnSpPr>
          <p:cNvPr id="29" name="Conector: angular 28">
            <a:extLst>
              <a:ext uri="{FF2B5EF4-FFF2-40B4-BE49-F238E27FC236}">
                <a16:creationId xmlns:a16="http://schemas.microsoft.com/office/drawing/2014/main" id="{08CD24A0-E931-FB00-88FF-8D4085B1BB57}"/>
              </a:ext>
            </a:extLst>
          </p:cNvPr>
          <p:cNvCxnSpPr>
            <a:cxnSpLocks/>
            <a:endCxn id="61" idx="0"/>
          </p:cNvCxnSpPr>
          <p:nvPr/>
        </p:nvCxnSpPr>
        <p:spPr>
          <a:xfrm rot="16200000" flipH="1">
            <a:off x="5891907" y="4302389"/>
            <a:ext cx="328892" cy="173748"/>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9" name="Conector: angular 38">
            <a:extLst>
              <a:ext uri="{FF2B5EF4-FFF2-40B4-BE49-F238E27FC236}">
                <a16:creationId xmlns:a16="http://schemas.microsoft.com/office/drawing/2014/main" id="{DF38D9B9-5BF4-13BF-FA6E-909C99005257}"/>
              </a:ext>
            </a:extLst>
          </p:cNvPr>
          <p:cNvCxnSpPr>
            <a:cxnSpLocks/>
          </p:cNvCxnSpPr>
          <p:nvPr/>
        </p:nvCxnSpPr>
        <p:spPr>
          <a:xfrm rot="5400000" flipH="1" flipV="1">
            <a:off x="6152533" y="4294807"/>
            <a:ext cx="328895" cy="188912"/>
          </a:xfrm>
          <a:prstGeom prst="bentConnector3">
            <a:avLst>
              <a:gd name="adj1" fmla="val 50000"/>
            </a:avLst>
          </a:prstGeom>
          <a:ln w="38100">
            <a:solidFill>
              <a:schemeClr val="accent1">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46" name="Rectángulo: esquinas redondeadas 45">
            <a:extLst>
              <a:ext uri="{FF2B5EF4-FFF2-40B4-BE49-F238E27FC236}">
                <a16:creationId xmlns:a16="http://schemas.microsoft.com/office/drawing/2014/main" id="{D645564D-E5FC-940B-31DD-0CB604B4916B}"/>
              </a:ext>
            </a:extLst>
          </p:cNvPr>
          <p:cNvSpPr/>
          <p:nvPr/>
        </p:nvSpPr>
        <p:spPr>
          <a:xfrm>
            <a:off x="2611854" y="776598"/>
            <a:ext cx="7054058" cy="1171727"/>
          </a:xfrm>
          <a:prstGeom prst="roundRect">
            <a:avLst>
              <a:gd name="adj" fmla="val 23469"/>
            </a:avLst>
          </a:prstGeom>
          <a:noFill/>
          <a:ln w="38100">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50" b="1" dirty="0">
              <a:solidFill>
                <a:schemeClr val="tx1"/>
              </a:solidFill>
            </a:endParaRPr>
          </a:p>
        </p:txBody>
      </p:sp>
      <p:sp>
        <p:nvSpPr>
          <p:cNvPr id="54" name="CuadroTexto 53">
            <a:extLst>
              <a:ext uri="{FF2B5EF4-FFF2-40B4-BE49-F238E27FC236}">
                <a16:creationId xmlns:a16="http://schemas.microsoft.com/office/drawing/2014/main" id="{BD536C9E-EF1F-C639-1507-F6F3E9ADF467}"/>
              </a:ext>
            </a:extLst>
          </p:cNvPr>
          <p:cNvSpPr txBox="1"/>
          <p:nvPr/>
        </p:nvSpPr>
        <p:spPr>
          <a:xfrm rot="16200000">
            <a:off x="2372529" y="5175767"/>
            <a:ext cx="772262" cy="261610"/>
          </a:xfrm>
          <a:prstGeom prst="rect">
            <a:avLst/>
          </a:prstGeom>
          <a:noFill/>
        </p:spPr>
        <p:txBody>
          <a:bodyPr wrap="square">
            <a:spAutoFit/>
          </a:bodyPr>
          <a:lstStyle/>
          <a:p>
            <a:pPr algn="ctr"/>
            <a:r>
              <a:rPr lang="es-CO" sz="1100" b="1" dirty="0">
                <a:solidFill>
                  <a:schemeClr val="accent4">
                    <a:lumMod val="75000"/>
                  </a:schemeClr>
                </a:solidFill>
              </a:rPr>
              <a:t>APOYO</a:t>
            </a:r>
          </a:p>
        </p:txBody>
      </p:sp>
      <p:sp>
        <p:nvSpPr>
          <p:cNvPr id="56" name="CuadroTexto 55">
            <a:extLst>
              <a:ext uri="{FF2B5EF4-FFF2-40B4-BE49-F238E27FC236}">
                <a16:creationId xmlns:a16="http://schemas.microsoft.com/office/drawing/2014/main" id="{D927181A-F8C8-3632-FCB9-43A047702A05}"/>
              </a:ext>
            </a:extLst>
          </p:cNvPr>
          <p:cNvSpPr txBox="1"/>
          <p:nvPr/>
        </p:nvSpPr>
        <p:spPr>
          <a:xfrm rot="16200000">
            <a:off x="2214568" y="1199173"/>
            <a:ext cx="1144978" cy="261610"/>
          </a:xfrm>
          <a:prstGeom prst="rect">
            <a:avLst/>
          </a:prstGeom>
          <a:noFill/>
        </p:spPr>
        <p:txBody>
          <a:bodyPr wrap="square">
            <a:spAutoFit/>
          </a:bodyPr>
          <a:lstStyle/>
          <a:p>
            <a:pPr algn="ctr"/>
            <a:r>
              <a:rPr lang="es-CO" sz="1100" b="1" dirty="0">
                <a:solidFill>
                  <a:schemeClr val="tx2">
                    <a:lumMod val="90000"/>
                    <a:lumOff val="10000"/>
                  </a:schemeClr>
                </a:solidFill>
              </a:rPr>
              <a:t>ESTRATÉGICO</a:t>
            </a:r>
          </a:p>
        </p:txBody>
      </p:sp>
      <p:sp>
        <p:nvSpPr>
          <p:cNvPr id="58" name="Rectángulo: esquinas redondeadas 57">
            <a:extLst>
              <a:ext uri="{FF2B5EF4-FFF2-40B4-BE49-F238E27FC236}">
                <a16:creationId xmlns:a16="http://schemas.microsoft.com/office/drawing/2014/main" id="{74DDCE5E-CE83-43B1-2D56-A496710C4EA1}"/>
              </a:ext>
            </a:extLst>
          </p:cNvPr>
          <p:cNvSpPr/>
          <p:nvPr/>
        </p:nvSpPr>
        <p:spPr>
          <a:xfrm>
            <a:off x="3934509" y="6381975"/>
            <a:ext cx="2288015" cy="295056"/>
          </a:xfrm>
          <a:prstGeom prst="roundRect">
            <a:avLst>
              <a:gd name="adj" fmla="val 23469"/>
            </a:avLst>
          </a:prstGeom>
          <a:solidFill>
            <a:schemeClr val="tx2">
              <a:lumMod val="50000"/>
              <a:lumOff val="5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CONTROL DE GESTIÓN </a:t>
            </a:r>
            <a:r>
              <a:rPr lang="es-CO" sz="1050" b="1" dirty="0">
                <a:solidFill>
                  <a:srgbClr val="FFFF00"/>
                </a:solidFill>
              </a:rPr>
              <a:t>Y MEJORAMIENTO</a:t>
            </a:r>
          </a:p>
        </p:txBody>
      </p:sp>
      <p:sp>
        <p:nvSpPr>
          <p:cNvPr id="59" name="Rectángulo: esquinas redondeadas 58">
            <a:extLst>
              <a:ext uri="{FF2B5EF4-FFF2-40B4-BE49-F238E27FC236}">
                <a16:creationId xmlns:a16="http://schemas.microsoft.com/office/drawing/2014/main" id="{EEB712DE-B09D-84C8-073A-7C13B5397880}"/>
              </a:ext>
            </a:extLst>
          </p:cNvPr>
          <p:cNvSpPr/>
          <p:nvPr/>
        </p:nvSpPr>
        <p:spPr>
          <a:xfrm>
            <a:off x="2608905" y="6295593"/>
            <a:ext cx="7054058" cy="467821"/>
          </a:xfrm>
          <a:prstGeom prst="roundRect">
            <a:avLst>
              <a:gd name="adj" fmla="val 23469"/>
            </a:avLst>
          </a:prstGeom>
          <a:noFill/>
          <a:ln w="3810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50" b="1" dirty="0">
              <a:solidFill>
                <a:schemeClr val="tx1"/>
              </a:solidFill>
            </a:endParaRPr>
          </a:p>
        </p:txBody>
      </p:sp>
      <p:sp>
        <p:nvSpPr>
          <p:cNvPr id="60" name="Rectángulo: esquinas redondeadas 59">
            <a:extLst>
              <a:ext uri="{FF2B5EF4-FFF2-40B4-BE49-F238E27FC236}">
                <a16:creationId xmlns:a16="http://schemas.microsoft.com/office/drawing/2014/main" id="{5BC0C10F-E7AE-37A7-5E2A-88378A5423BF}"/>
              </a:ext>
            </a:extLst>
          </p:cNvPr>
          <p:cNvSpPr/>
          <p:nvPr/>
        </p:nvSpPr>
        <p:spPr>
          <a:xfrm>
            <a:off x="6765715" y="6400651"/>
            <a:ext cx="2397524" cy="276380"/>
          </a:xfrm>
          <a:prstGeom prst="roundRect">
            <a:avLst>
              <a:gd name="adj" fmla="val 23469"/>
            </a:avLst>
          </a:prstGeom>
          <a:solidFill>
            <a:schemeClr val="tx2">
              <a:lumMod val="50000"/>
              <a:lumOff val="50000"/>
            </a:schemeClr>
          </a:solid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rgbClr val="FFFF00"/>
                </a:solidFill>
              </a:rPr>
              <a:t>CONTROL DISCIPLINARIO</a:t>
            </a:r>
          </a:p>
        </p:txBody>
      </p:sp>
      <p:sp>
        <p:nvSpPr>
          <p:cNvPr id="62" name="CuadroTexto 61">
            <a:extLst>
              <a:ext uri="{FF2B5EF4-FFF2-40B4-BE49-F238E27FC236}">
                <a16:creationId xmlns:a16="http://schemas.microsoft.com/office/drawing/2014/main" id="{3EDE4CEE-3026-71BE-ADC0-69605E34C371}"/>
              </a:ext>
            </a:extLst>
          </p:cNvPr>
          <p:cNvSpPr txBox="1"/>
          <p:nvPr/>
        </p:nvSpPr>
        <p:spPr>
          <a:xfrm>
            <a:off x="2520712" y="6398698"/>
            <a:ext cx="981398" cy="261610"/>
          </a:xfrm>
          <a:prstGeom prst="rect">
            <a:avLst/>
          </a:prstGeom>
          <a:noFill/>
        </p:spPr>
        <p:txBody>
          <a:bodyPr wrap="square">
            <a:spAutoFit/>
          </a:bodyPr>
          <a:lstStyle/>
          <a:p>
            <a:pPr algn="ctr"/>
            <a:r>
              <a:rPr lang="es-CO" sz="1100" b="1" dirty="0">
                <a:solidFill>
                  <a:schemeClr val="accent1">
                    <a:lumMod val="75000"/>
                  </a:schemeClr>
                </a:solidFill>
              </a:rPr>
              <a:t>CONTROL</a:t>
            </a:r>
          </a:p>
        </p:txBody>
      </p:sp>
      <p:cxnSp>
        <p:nvCxnSpPr>
          <p:cNvPr id="65" name="Conector: angular 64">
            <a:extLst>
              <a:ext uri="{FF2B5EF4-FFF2-40B4-BE49-F238E27FC236}">
                <a16:creationId xmlns:a16="http://schemas.microsoft.com/office/drawing/2014/main" id="{06094E59-0FE0-4C66-A143-80B94E12FC4D}"/>
              </a:ext>
            </a:extLst>
          </p:cNvPr>
          <p:cNvCxnSpPr>
            <a:cxnSpLocks/>
            <a:stCxn id="46" idx="1"/>
          </p:cNvCxnSpPr>
          <p:nvPr/>
        </p:nvCxnSpPr>
        <p:spPr>
          <a:xfrm rot="10800000" flipV="1">
            <a:off x="2608906" y="1362462"/>
            <a:ext cx="2949" cy="1779810"/>
          </a:xfrm>
          <a:prstGeom prst="bentConnector3">
            <a:avLst>
              <a:gd name="adj1" fmla="val 7325636"/>
            </a:avLst>
          </a:prstGeom>
          <a:ln w="38100">
            <a:solidFill>
              <a:schemeClr val="tx2">
                <a:lumMod val="90000"/>
                <a:lumOff val="10000"/>
              </a:schemeClr>
            </a:solidFill>
            <a:tailEnd type="triangle" w="med" len="med"/>
          </a:ln>
        </p:spPr>
        <p:style>
          <a:lnRef idx="2">
            <a:schemeClr val="accent1"/>
          </a:lnRef>
          <a:fillRef idx="0">
            <a:schemeClr val="accent1"/>
          </a:fillRef>
          <a:effectRef idx="1">
            <a:schemeClr val="accent1"/>
          </a:effectRef>
          <a:fontRef idx="minor">
            <a:schemeClr val="tx1"/>
          </a:fontRef>
        </p:style>
      </p:cxnSp>
      <p:sp>
        <p:nvSpPr>
          <p:cNvPr id="186" name="Flecha: pentágono 185">
            <a:extLst>
              <a:ext uri="{FF2B5EF4-FFF2-40B4-BE49-F238E27FC236}">
                <a16:creationId xmlns:a16="http://schemas.microsoft.com/office/drawing/2014/main" id="{36A7397C-0538-C0BE-FF06-FAA88DE0FB0D}"/>
              </a:ext>
            </a:extLst>
          </p:cNvPr>
          <p:cNvSpPr/>
          <p:nvPr/>
        </p:nvSpPr>
        <p:spPr>
          <a:xfrm>
            <a:off x="1360035" y="1545877"/>
            <a:ext cx="849244" cy="3239921"/>
          </a:xfrm>
          <a:prstGeom prst="homePlate">
            <a:avLst>
              <a:gd name="adj" fmla="val 42785"/>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s-CO" sz="1600" b="1" dirty="0">
                <a:solidFill>
                  <a:schemeClr val="tx1"/>
                </a:solidFill>
              </a:rPr>
              <a:t>NECESIDADES DE LOS </a:t>
            </a:r>
          </a:p>
          <a:p>
            <a:pPr algn="ctr"/>
            <a:r>
              <a:rPr lang="es-CO" sz="1600" b="1" dirty="0">
                <a:solidFill>
                  <a:schemeClr val="tx1"/>
                </a:solidFill>
              </a:rPr>
              <a:t>GRUPOS DE VALOR</a:t>
            </a:r>
          </a:p>
        </p:txBody>
      </p:sp>
      <p:cxnSp>
        <p:nvCxnSpPr>
          <p:cNvPr id="187" name="Conector: angular 186">
            <a:extLst>
              <a:ext uri="{FF2B5EF4-FFF2-40B4-BE49-F238E27FC236}">
                <a16:creationId xmlns:a16="http://schemas.microsoft.com/office/drawing/2014/main" id="{06409856-7B75-7460-D4A1-3C4EBED1E0DF}"/>
              </a:ext>
            </a:extLst>
          </p:cNvPr>
          <p:cNvCxnSpPr>
            <a:cxnSpLocks/>
            <a:stCxn id="24" idx="0"/>
          </p:cNvCxnSpPr>
          <p:nvPr/>
        </p:nvCxnSpPr>
        <p:spPr>
          <a:xfrm rot="5400000" flipH="1" flipV="1">
            <a:off x="6084594" y="2014980"/>
            <a:ext cx="296528" cy="193848"/>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91" name="Conector: angular 190">
            <a:extLst>
              <a:ext uri="{FF2B5EF4-FFF2-40B4-BE49-F238E27FC236}">
                <a16:creationId xmlns:a16="http://schemas.microsoft.com/office/drawing/2014/main" id="{D2B9B73B-BA12-1D61-1674-F9AF107C5A87}"/>
              </a:ext>
            </a:extLst>
          </p:cNvPr>
          <p:cNvCxnSpPr>
            <a:cxnSpLocks/>
          </p:cNvCxnSpPr>
          <p:nvPr/>
        </p:nvCxnSpPr>
        <p:spPr>
          <a:xfrm rot="16200000" flipH="1">
            <a:off x="5759982" y="2036142"/>
            <a:ext cx="330280" cy="175185"/>
          </a:xfrm>
          <a:prstGeom prst="bentConnector3">
            <a:avLst>
              <a:gd name="adj1" fmla="val 50000"/>
            </a:avLst>
          </a:prstGeom>
          <a:ln w="38100">
            <a:solidFill>
              <a:schemeClr val="tx2">
                <a:lumMod val="90000"/>
                <a:lumOff val="10000"/>
              </a:schemeClr>
            </a:solidFill>
            <a:tailEnd type="triangle" w="med" len="med"/>
          </a:ln>
        </p:spPr>
        <p:style>
          <a:lnRef idx="2">
            <a:schemeClr val="accent1"/>
          </a:lnRef>
          <a:fillRef idx="0">
            <a:schemeClr val="accent1"/>
          </a:fillRef>
          <a:effectRef idx="1">
            <a:schemeClr val="accent1"/>
          </a:effectRef>
          <a:fontRef idx="minor">
            <a:schemeClr val="tx1"/>
          </a:fontRef>
        </p:style>
      </p:cxnSp>
      <p:sp>
        <p:nvSpPr>
          <p:cNvPr id="208" name="Abrir llave 207">
            <a:extLst>
              <a:ext uri="{FF2B5EF4-FFF2-40B4-BE49-F238E27FC236}">
                <a16:creationId xmlns:a16="http://schemas.microsoft.com/office/drawing/2014/main" id="{0C465A8C-C9F3-8C30-953F-85FF2109FBB4}"/>
              </a:ext>
            </a:extLst>
          </p:cNvPr>
          <p:cNvSpPr/>
          <p:nvPr/>
        </p:nvSpPr>
        <p:spPr>
          <a:xfrm rot="16200000">
            <a:off x="6055172" y="2563421"/>
            <a:ext cx="176161" cy="7245078"/>
          </a:xfrm>
          <a:prstGeom prst="leftBrace">
            <a:avLst/>
          </a:prstGeom>
          <a:ln>
            <a:solidFill>
              <a:schemeClr val="accent4">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209" name="Rectángulo: esquinas redondeadas 208">
            <a:extLst>
              <a:ext uri="{FF2B5EF4-FFF2-40B4-BE49-F238E27FC236}">
                <a16:creationId xmlns:a16="http://schemas.microsoft.com/office/drawing/2014/main" id="{1881D578-E7D5-A281-7D99-13F514261CFD}"/>
              </a:ext>
            </a:extLst>
          </p:cNvPr>
          <p:cNvSpPr/>
          <p:nvPr/>
        </p:nvSpPr>
        <p:spPr>
          <a:xfrm rot="5400000">
            <a:off x="10460607" y="2889820"/>
            <a:ext cx="1870174" cy="668280"/>
          </a:xfrm>
          <a:prstGeom prst="roundRect">
            <a:avLst>
              <a:gd name="adj" fmla="val 4730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Gestión y Servicios</a:t>
            </a:r>
          </a:p>
        </p:txBody>
      </p:sp>
      <p:sp>
        <p:nvSpPr>
          <p:cNvPr id="210" name="Rectángulo: esquinas redondeadas 209">
            <a:extLst>
              <a:ext uri="{FF2B5EF4-FFF2-40B4-BE49-F238E27FC236}">
                <a16:creationId xmlns:a16="http://schemas.microsoft.com/office/drawing/2014/main" id="{8FF62580-E279-A323-FB35-56B27932356E}"/>
              </a:ext>
            </a:extLst>
          </p:cNvPr>
          <p:cNvSpPr/>
          <p:nvPr/>
        </p:nvSpPr>
        <p:spPr>
          <a:xfrm rot="5400000">
            <a:off x="9040653" y="2703142"/>
            <a:ext cx="3453314" cy="914587"/>
          </a:xfrm>
          <a:prstGeom prst="roundRect">
            <a:avLst>
              <a:gd name="adj" fmla="val 4730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SATISFACCIÓN DE GRUPOS DE VALOR  E  IMPACTO</a:t>
            </a:r>
          </a:p>
        </p:txBody>
      </p:sp>
      <p:grpSp>
        <p:nvGrpSpPr>
          <p:cNvPr id="2" name="Grupo 1">
            <a:extLst>
              <a:ext uri="{FF2B5EF4-FFF2-40B4-BE49-F238E27FC236}">
                <a16:creationId xmlns:a16="http://schemas.microsoft.com/office/drawing/2014/main" id="{EA546980-6C6A-35A3-576B-98F7B86FECF8}"/>
              </a:ext>
            </a:extLst>
          </p:cNvPr>
          <p:cNvGrpSpPr/>
          <p:nvPr/>
        </p:nvGrpSpPr>
        <p:grpSpPr>
          <a:xfrm>
            <a:off x="317456" y="658535"/>
            <a:ext cx="1462283" cy="1078108"/>
            <a:chOff x="366639" y="1124415"/>
            <a:chExt cx="1462283" cy="1078108"/>
          </a:xfrm>
        </p:grpSpPr>
        <p:sp>
          <p:nvSpPr>
            <p:cNvPr id="3" name="Elipse 2">
              <a:extLst>
                <a:ext uri="{FF2B5EF4-FFF2-40B4-BE49-F238E27FC236}">
                  <a16:creationId xmlns:a16="http://schemas.microsoft.com/office/drawing/2014/main" id="{3BAE1879-05DE-33E8-8568-8D750619D50C}"/>
                </a:ext>
              </a:extLst>
            </p:cNvPr>
            <p:cNvSpPr/>
            <p:nvPr/>
          </p:nvSpPr>
          <p:spPr>
            <a:xfrm>
              <a:off x="380145" y="1231743"/>
              <a:ext cx="246580" cy="15403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5" name="CuadroTexto 4">
              <a:extLst>
                <a:ext uri="{FF2B5EF4-FFF2-40B4-BE49-F238E27FC236}">
                  <a16:creationId xmlns:a16="http://schemas.microsoft.com/office/drawing/2014/main" id="{1299398D-3B39-48AC-5D24-04D39A2B98C9}"/>
                </a:ext>
              </a:extLst>
            </p:cNvPr>
            <p:cNvSpPr txBox="1"/>
            <p:nvPr/>
          </p:nvSpPr>
          <p:spPr>
            <a:xfrm>
              <a:off x="646793" y="1124415"/>
              <a:ext cx="1170046" cy="307777"/>
            </a:xfrm>
            <a:prstGeom prst="rect">
              <a:avLst/>
            </a:prstGeom>
            <a:noFill/>
          </p:spPr>
          <p:txBody>
            <a:bodyPr wrap="square" rtlCol="0">
              <a:spAutoFit/>
            </a:bodyPr>
            <a:lstStyle/>
            <a:p>
              <a:r>
                <a:rPr lang="es-CO" sz="1400" dirty="0"/>
                <a:t>Estratégico</a:t>
              </a:r>
            </a:p>
          </p:txBody>
        </p:sp>
        <p:sp>
          <p:nvSpPr>
            <p:cNvPr id="7" name="Elipse 6">
              <a:extLst>
                <a:ext uri="{FF2B5EF4-FFF2-40B4-BE49-F238E27FC236}">
                  <a16:creationId xmlns:a16="http://schemas.microsoft.com/office/drawing/2014/main" id="{75909DDE-D408-1616-C01E-0A917E0D1B5B}"/>
                </a:ext>
              </a:extLst>
            </p:cNvPr>
            <p:cNvSpPr/>
            <p:nvPr/>
          </p:nvSpPr>
          <p:spPr>
            <a:xfrm>
              <a:off x="378580" y="1465743"/>
              <a:ext cx="246580" cy="154031"/>
            </a:xfrm>
            <a:prstGeom prst="ellips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8" name="CuadroTexto 7">
              <a:extLst>
                <a:ext uri="{FF2B5EF4-FFF2-40B4-BE49-F238E27FC236}">
                  <a16:creationId xmlns:a16="http://schemas.microsoft.com/office/drawing/2014/main" id="{DDA0B408-2A0A-53FB-46B5-3DF05BAC56F0}"/>
                </a:ext>
              </a:extLst>
            </p:cNvPr>
            <p:cNvSpPr txBox="1"/>
            <p:nvPr/>
          </p:nvSpPr>
          <p:spPr>
            <a:xfrm>
              <a:off x="653143" y="1361189"/>
              <a:ext cx="1170046" cy="307777"/>
            </a:xfrm>
            <a:prstGeom prst="rect">
              <a:avLst/>
            </a:prstGeom>
            <a:noFill/>
          </p:spPr>
          <p:txBody>
            <a:bodyPr wrap="square" rtlCol="0">
              <a:spAutoFit/>
            </a:bodyPr>
            <a:lstStyle/>
            <a:p>
              <a:r>
                <a:rPr lang="es-CO" sz="1400" dirty="0"/>
                <a:t>Misional</a:t>
              </a:r>
            </a:p>
          </p:txBody>
        </p:sp>
        <p:sp>
          <p:nvSpPr>
            <p:cNvPr id="9" name="Elipse 8">
              <a:extLst>
                <a:ext uri="{FF2B5EF4-FFF2-40B4-BE49-F238E27FC236}">
                  <a16:creationId xmlns:a16="http://schemas.microsoft.com/office/drawing/2014/main" id="{ABB24319-3135-FEFF-867C-0E90A90068B9}"/>
                </a:ext>
              </a:extLst>
            </p:cNvPr>
            <p:cNvSpPr/>
            <p:nvPr/>
          </p:nvSpPr>
          <p:spPr>
            <a:xfrm>
              <a:off x="378580" y="1700307"/>
              <a:ext cx="246580" cy="154031"/>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10" name="CuadroTexto 9">
              <a:extLst>
                <a:ext uri="{FF2B5EF4-FFF2-40B4-BE49-F238E27FC236}">
                  <a16:creationId xmlns:a16="http://schemas.microsoft.com/office/drawing/2014/main" id="{3D5E17DA-E8BD-FC4F-EA43-A4FA0DBDE87D}"/>
                </a:ext>
              </a:extLst>
            </p:cNvPr>
            <p:cNvSpPr txBox="1"/>
            <p:nvPr/>
          </p:nvSpPr>
          <p:spPr>
            <a:xfrm>
              <a:off x="658876" y="1607030"/>
              <a:ext cx="1170046" cy="307777"/>
            </a:xfrm>
            <a:prstGeom prst="rect">
              <a:avLst/>
            </a:prstGeom>
            <a:noFill/>
          </p:spPr>
          <p:txBody>
            <a:bodyPr wrap="square" rtlCol="0">
              <a:spAutoFit/>
            </a:bodyPr>
            <a:lstStyle/>
            <a:p>
              <a:r>
                <a:rPr lang="es-CO" sz="1400" dirty="0"/>
                <a:t>Apoyo</a:t>
              </a:r>
            </a:p>
          </p:txBody>
        </p:sp>
        <p:sp>
          <p:nvSpPr>
            <p:cNvPr id="11" name="Elipse 10">
              <a:extLst>
                <a:ext uri="{FF2B5EF4-FFF2-40B4-BE49-F238E27FC236}">
                  <a16:creationId xmlns:a16="http://schemas.microsoft.com/office/drawing/2014/main" id="{2EFAAB02-CCBC-8E0A-E71A-8F454737E067}"/>
                </a:ext>
              </a:extLst>
            </p:cNvPr>
            <p:cNvSpPr/>
            <p:nvPr/>
          </p:nvSpPr>
          <p:spPr>
            <a:xfrm>
              <a:off x="366639" y="1976033"/>
              <a:ext cx="246580" cy="154031"/>
            </a:xfrm>
            <a:prstGeom prst="ellipse">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14" name="CuadroTexto 13">
              <a:extLst>
                <a:ext uri="{FF2B5EF4-FFF2-40B4-BE49-F238E27FC236}">
                  <a16:creationId xmlns:a16="http://schemas.microsoft.com/office/drawing/2014/main" id="{2EB4D1E0-1EEA-981B-94C1-156020BB32C2}"/>
                </a:ext>
              </a:extLst>
            </p:cNvPr>
            <p:cNvSpPr txBox="1"/>
            <p:nvPr/>
          </p:nvSpPr>
          <p:spPr>
            <a:xfrm>
              <a:off x="646793" y="1894746"/>
              <a:ext cx="1170046" cy="307777"/>
            </a:xfrm>
            <a:prstGeom prst="rect">
              <a:avLst/>
            </a:prstGeom>
            <a:noFill/>
          </p:spPr>
          <p:txBody>
            <a:bodyPr wrap="square" rtlCol="0">
              <a:spAutoFit/>
            </a:bodyPr>
            <a:lstStyle/>
            <a:p>
              <a:r>
                <a:rPr lang="es-CO" sz="1400" dirty="0"/>
                <a:t>Control</a:t>
              </a:r>
            </a:p>
          </p:txBody>
        </p:sp>
      </p:grpSp>
      <p:sp>
        <p:nvSpPr>
          <p:cNvPr id="15" name="Rectángulo: esquinas redondeadas 14">
            <a:extLst>
              <a:ext uri="{FF2B5EF4-FFF2-40B4-BE49-F238E27FC236}">
                <a16:creationId xmlns:a16="http://schemas.microsoft.com/office/drawing/2014/main" id="{31147718-85DE-1BCC-BCAB-1809B58871C5}"/>
              </a:ext>
            </a:extLst>
          </p:cNvPr>
          <p:cNvSpPr/>
          <p:nvPr/>
        </p:nvSpPr>
        <p:spPr>
          <a:xfrm>
            <a:off x="5247492" y="1417094"/>
            <a:ext cx="1872000" cy="432000"/>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rgbClr val="FFFF00"/>
                </a:solidFill>
              </a:rPr>
              <a:t>GESTIÓN ESTRATÉGICA DE TALENTO HUMANO</a:t>
            </a:r>
          </a:p>
        </p:txBody>
      </p:sp>
      <p:sp>
        <p:nvSpPr>
          <p:cNvPr id="16" name="CuadroTexto 15">
            <a:extLst>
              <a:ext uri="{FF2B5EF4-FFF2-40B4-BE49-F238E27FC236}">
                <a16:creationId xmlns:a16="http://schemas.microsoft.com/office/drawing/2014/main" id="{F6B443BB-F83D-4A3B-4CCA-84CD03C85155}"/>
              </a:ext>
            </a:extLst>
          </p:cNvPr>
          <p:cNvSpPr txBox="1"/>
          <p:nvPr/>
        </p:nvSpPr>
        <p:spPr>
          <a:xfrm>
            <a:off x="81946" y="4901837"/>
            <a:ext cx="2275474" cy="1815882"/>
          </a:xfrm>
          <a:prstGeom prst="rect">
            <a:avLst/>
          </a:prstGeom>
          <a:noFill/>
        </p:spPr>
        <p:txBody>
          <a:bodyPr wrap="square" rtlCol="0">
            <a:spAutoFit/>
          </a:bodyPr>
          <a:lstStyle/>
          <a:p>
            <a:r>
              <a:rPr lang="es-CO" sz="800" dirty="0"/>
              <a:t>Cambios:</a:t>
            </a:r>
          </a:p>
          <a:p>
            <a:pPr marL="228600" indent="-228600">
              <a:buFont typeface="+mj-lt"/>
              <a:buAutoNum type="arabicPeriod"/>
            </a:pPr>
            <a:r>
              <a:rPr lang="es-CO" sz="800" dirty="0"/>
              <a:t>Identificación de necesidades y servicios</a:t>
            </a:r>
          </a:p>
          <a:p>
            <a:pPr marL="228600" indent="-228600">
              <a:buFont typeface="+mj-lt"/>
              <a:buAutoNum type="arabicPeriod"/>
            </a:pPr>
            <a:r>
              <a:rPr lang="es-CO" sz="800" dirty="0"/>
              <a:t>Planeación Estratégica a Direccionamiento Estratégico</a:t>
            </a:r>
          </a:p>
          <a:p>
            <a:pPr marL="228600" indent="-228600">
              <a:buFont typeface="+mj-lt"/>
              <a:buAutoNum type="arabicPeriod"/>
            </a:pPr>
            <a:r>
              <a:rPr lang="es-CO" sz="800" dirty="0"/>
              <a:t>Comunicaciones se precisa y Posicionamiento o Estratégica</a:t>
            </a:r>
          </a:p>
          <a:p>
            <a:pPr marL="228600" indent="-228600">
              <a:buFont typeface="+mj-lt"/>
              <a:buAutoNum type="arabicPeriod"/>
            </a:pPr>
            <a:r>
              <a:rPr lang="es-CO" sz="800" dirty="0"/>
              <a:t>Atención al ciudadano se propone mas amplio mediante relacionamiento</a:t>
            </a:r>
          </a:p>
          <a:p>
            <a:pPr marL="228600" indent="-228600">
              <a:buFont typeface="+mj-lt"/>
              <a:buAutoNum type="arabicPeriod"/>
            </a:pPr>
            <a:r>
              <a:rPr lang="es-CO" sz="800" dirty="0"/>
              <a:t>G. E. TH pasa de control a estratégico.</a:t>
            </a:r>
          </a:p>
          <a:p>
            <a:pPr marL="228600" indent="-228600">
              <a:buFont typeface="+mj-lt"/>
              <a:buAutoNum type="arabicPeriod"/>
            </a:pPr>
            <a:r>
              <a:rPr lang="es-CO" sz="800" dirty="0"/>
              <a:t>Se Propone la creación de Gestión de la calidad e innovación institucional</a:t>
            </a:r>
          </a:p>
          <a:p>
            <a:pPr marL="228600" indent="-228600">
              <a:buFont typeface="+mj-lt"/>
              <a:buAutoNum type="arabicPeriod"/>
            </a:pPr>
            <a:r>
              <a:rPr lang="es-CO" sz="800" dirty="0"/>
              <a:t>Cambio de control disciplinario a Control</a:t>
            </a:r>
          </a:p>
          <a:p>
            <a:pPr marL="228600" indent="-228600">
              <a:buFont typeface="+mj-lt"/>
              <a:buAutoNum type="arabicPeriod"/>
            </a:pPr>
            <a:r>
              <a:rPr lang="es-CO" sz="800" dirty="0"/>
              <a:t>Complementar control de gestión con mejoramiento</a:t>
            </a:r>
          </a:p>
        </p:txBody>
      </p:sp>
      <p:sp>
        <p:nvSpPr>
          <p:cNvPr id="17" name="Rectángulo: esquinas redondeadas 16">
            <a:extLst>
              <a:ext uri="{FF2B5EF4-FFF2-40B4-BE49-F238E27FC236}">
                <a16:creationId xmlns:a16="http://schemas.microsoft.com/office/drawing/2014/main" id="{68080B0D-9269-2FF1-9B5B-81CEF884FAE0}"/>
              </a:ext>
            </a:extLst>
          </p:cNvPr>
          <p:cNvSpPr/>
          <p:nvPr/>
        </p:nvSpPr>
        <p:spPr>
          <a:xfrm>
            <a:off x="7311026" y="1410554"/>
            <a:ext cx="1872000" cy="432000"/>
          </a:xfrm>
          <a:prstGeom prst="roundRect">
            <a:avLst>
              <a:gd name="adj" fmla="val 23469"/>
            </a:avLst>
          </a:prstGeom>
          <a:solidFill>
            <a:schemeClr val="tx2">
              <a:lumMod val="75000"/>
              <a:lumOff val="25000"/>
            </a:schemeClr>
          </a:solid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rgbClr val="FFFF00"/>
                </a:solidFill>
              </a:rPr>
              <a:t>GESTIÓN DE  LA CALIDAD </a:t>
            </a:r>
          </a:p>
          <a:p>
            <a:pPr algn="ctr"/>
            <a:r>
              <a:rPr lang="es-CO" sz="1000" b="1" dirty="0">
                <a:solidFill>
                  <a:srgbClr val="FFFF00"/>
                </a:solidFill>
              </a:rPr>
              <a:t>E INNOVACIÓN INSTITUCIONAL</a:t>
            </a:r>
          </a:p>
        </p:txBody>
      </p:sp>
      <p:pic>
        <p:nvPicPr>
          <p:cNvPr id="19" name="Imagen 18" descr="Texto&#10;&#10;El contenido generado por IA puede ser incorrecto.">
            <a:extLst>
              <a:ext uri="{FF2B5EF4-FFF2-40B4-BE49-F238E27FC236}">
                <a16:creationId xmlns:a16="http://schemas.microsoft.com/office/drawing/2014/main" id="{0FE719C7-8DA5-6A54-CE1A-2A1E93A8CCE7}"/>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20" name="Imagen 19" descr="Un dibujo con letras&#10;&#10;El contenido generado por IA puede ser incorrecto.">
            <a:extLst>
              <a:ext uri="{FF2B5EF4-FFF2-40B4-BE49-F238E27FC236}">
                <a16:creationId xmlns:a16="http://schemas.microsoft.com/office/drawing/2014/main" id="{4CBEF17F-24BB-AB73-1F3F-A2CD2A59642A}"/>
              </a:ext>
            </a:extLst>
          </p:cNvPr>
          <p:cNvPicPr>
            <a:picLocks noChangeAspect="1"/>
          </p:cNvPicPr>
          <p:nvPr/>
        </p:nvPicPr>
        <p:blipFill>
          <a:blip r:embed="rId4"/>
          <a:stretch>
            <a:fillRect/>
          </a:stretch>
        </p:blipFill>
        <p:spPr>
          <a:xfrm>
            <a:off x="11091922" y="6268479"/>
            <a:ext cx="1028843" cy="519185"/>
          </a:xfrm>
          <a:prstGeom prst="rect">
            <a:avLst/>
          </a:prstGeom>
        </p:spPr>
      </p:pic>
      <p:sp>
        <p:nvSpPr>
          <p:cNvPr id="21" name="Rectángulo: esquinas redondeadas 20">
            <a:extLst>
              <a:ext uri="{FF2B5EF4-FFF2-40B4-BE49-F238E27FC236}">
                <a16:creationId xmlns:a16="http://schemas.microsoft.com/office/drawing/2014/main" id="{8E2B259A-D0A0-0FE8-A433-C180135534AD}"/>
              </a:ext>
            </a:extLst>
          </p:cNvPr>
          <p:cNvSpPr/>
          <p:nvPr/>
        </p:nvSpPr>
        <p:spPr>
          <a:xfrm>
            <a:off x="2867565" y="3326323"/>
            <a:ext cx="1616122" cy="540000"/>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DEL DESARROLLO EMPRESARIAL</a:t>
            </a:r>
          </a:p>
        </p:txBody>
      </p:sp>
      <p:sp>
        <p:nvSpPr>
          <p:cNvPr id="22" name="Rectángulo: esquinas redondeadas 21">
            <a:extLst>
              <a:ext uri="{FF2B5EF4-FFF2-40B4-BE49-F238E27FC236}">
                <a16:creationId xmlns:a16="http://schemas.microsoft.com/office/drawing/2014/main" id="{CDBD4FEE-B6B5-37BB-A3F7-85DCCDE14066}"/>
              </a:ext>
            </a:extLst>
          </p:cNvPr>
          <p:cNvSpPr/>
          <p:nvPr/>
        </p:nvSpPr>
        <p:spPr>
          <a:xfrm>
            <a:off x="2880525" y="2426734"/>
            <a:ext cx="2520001" cy="540000"/>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 ESTUDIOS DE DESARROLLO ECONONOMICO </a:t>
            </a:r>
          </a:p>
        </p:txBody>
      </p:sp>
      <p:sp>
        <p:nvSpPr>
          <p:cNvPr id="23" name="Rectángulo: esquinas redondeadas 22">
            <a:extLst>
              <a:ext uri="{FF2B5EF4-FFF2-40B4-BE49-F238E27FC236}">
                <a16:creationId xmlns:a16="http://schemas.microsoft.com/office/drawing/2014/main" id="{67F8EBD3-B7D7-35AF-27AF-ECCD83B6CD0A}"/>
              </a:ext>
            </a:extLst>
          </p:cNvPr>
          <p:cNvSpPr/>
          <p:nvPr/>
        </p:nvSpPr>
        <p:spPr>
          <a:xfrm>
            <a:off x="6973780" y="2388077"/>
            <a:ext cx="2186509" cy="523892"/>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 COMPETITIVIDAD</a:t>
            </a:r>
          </a:p>
        </p:txBody>
      </p:sp>
      <p:sp>
        <p:nvSpPr>
          <p:cNvPr id="24" name="Rectángulo: esquinas redondeadas 23">
            <a:extLst>
              <a:ext uri="{FF2B5EF4-FFF2-40B4-BE49-F238E27FC236}">
                <a16:creationId xmlns:a16="http://schemas.microsoft.com/office/drawing/2014/main" id="{17A1599D-7477-AB80-703C-97739BCF89F1}"/>
              </a:ext>
            </a:extLst>
          </p:cNvPr>
          <p:cNvSpPr/>
          <p:nvPr/>
        </p:nvSpPr>
        <p:spPr>
          <a:xfrm>
            <a:off x="2608905" y="2260168"/>
            <a:ext cx="7054057" cy="1964647"/>
          </a:xfrm>
          <a:prstGeom prst="roundRect">
            <a:avLst>
              <a:gd name="adj" fmla="val 23469"/>
            </a:avLst>
          </a:prstGeom>
          <a:noFill/>
          <a:ln w="38100">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200" b="1" dirty="0">
              <a:solidFill>
                <a:schemeClr val="tx1"/>
              </a:solidFill>
            </a:endParaRPr>
          </a:p>
        </p:txBody>
      </p:sp>
      <p:sp>
        <p:nvSpPr>
          <p:cNvPr id="26" name="Rectángulo: esquinas redondeadas 25">
            <a:extLst>
              <a:ext uri="{FF2B5EF4-FFF2-40B4-BE49-F238E27FC236}">
                <a16:creationId xmlns:a16="http://schemas.microsoft.com/office/drawing/2014/main" id="{00C3E4E7-726D-3069-2F52-7F8C023E245F}"/>
              </a:ext>
            </a:extLst>
          </p:cNvPr>
          <p:cNvSpPr/>
          <p:nvPr/>
        </p:nvSpPr>
        <p:spPr>
          <a:xfrm>
            <a:off x="6973780" y="3305948"/>
            <a:ext cx="2293556" cy="540000"/>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 ECONOMIA RURAL Y ABASTECIMIENTO ALIMENTARIO</a:t>
            </a:r>
          </a:p>
        </p:txBody>
      </p:sp>
      <p:sp>
        <p:nvSpPr>
          <p:cNvPr id="27" name="Flecha: pentágono 26">
            <a:extLst>
              <a:ext uri="{FF2B5EF4-FFF2-40B4-BE49-F238E27FC236}">
                <a16:creationId xmlns:a16="http://schemas.microsoft.com/office/drawing/2014/main" id="{C0B82C3B-74FA-FB24-9B1B-B78697405344}"/>
              </a:ext>
            </a:extLst>
          </p:cNvPr>
          <p:cNvSpPr/>
          <p:nvPr/>
        </p:nvSpPr>
        <p:spPr>
          <a:xfrm>
            <a:off x="9654800" y="2575723"/>
            <a:ext cx="592272" cy="1094899"/>
          </a:xfrm>
          <a:prstGeom prst="homePlate">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Rectángulo: esquinas redondeadas 29">
            <a:extLst>
              <a:ext uri="{FF2B5EF4-FFF2-40B4-BE49-F238E27FC236}">
                <a16:creationId xmlns:a16="http://schemas.microsoft.com/office/drawing/2014/main" id="{DAD87FFD-A147-E5AA-A993-8CF383878B7C}"/>
              </a:ext>
            </a:extLst>
          </p:cNvPr>
          <p:cNvSpPr/>
          <p:nvPr/>
        </p:nvSpPr>
        <p:spPr>
          <a:xfrm>
            <a:off x="4935628" y="3326323"/>
            <a:ext cx="1616122" cy="540000"/>
          </a:xfrm>
          <a:prstGeom prst="roundRect">
            <a:avLst>
              <a:gd name="adj" fmla="val 23469"/>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GESTIÓN DE EMPLEO Y FORMACIÓN</a:t>
            </a:r>
          </a:p>
        </p:txBody>
      </p:sp>
      <p:sp>
        <p:nvSpPr>
          <p:cNvPr id="31" name="CuadroTexto 30">
            <a:extLst>
              <a:ext uri="{FF2B5EF4-FFF2-40B4-BE49-F238E27FC236}">
                <a16:creationId xmlns:a16="http://schemas.microsoft.com/office/drawing/2014/main" id="{B4D7C7FA-524D-44D5-165F-4CE9245FC108}"/>
              </a:ext>
            </a:extLst>
          </p:cNvPr>
          <p:cNvSpPr txBox="1"/>
          <p:nvPr/>
        </p:nvSpPr>
        <p:spPr>
          <a:xfrm rot="16200000">
            <a:off x="2164271" y="2923847"/>
            <a:ext cx="1144978" cy="261610"/>
          </a:xfrm>
          <a:prstGeom prst="rect">
            <a:avLst/>
          </a:prstGeom>
          <a:noFill/>
        </p:spPr>
        <p:txBody>
          <a:bodyPr wrap="square">
            <a:spAutoFit/>
          </a:bodyPr>
          <a:lstStyle/>
          <a:p>
            <a:pPr algn="ctr"/>
            <a:r>
              <a:rPr lang="es-CO" sz="1100" b="1" dirty="0">
                <a:solidFill>
                  <a:srgbClr val="00B050"/>
                </a:solidFill>
              </a:rPr>
              <a:t>MISIONAL</a:t>
            </a:r>
          </a:p>
        </p:txBody>
      </p:sp>
      <p:cxnSp>
        <p:nvCxnSpPr>
          <p:cNvPr id="32" name="Conector: angular 31">
            <a:extLst>
              <a:ext uri="{FF2B5EF4-FFF2-40B4-BE49-F238E27FC236}">
                <a16:creationId xmlns:a16="http://schemas.microsoft.com/office/drawing/2014/main" id="{63754512-AA1E-B3CE-13DD-794038684C34}"/>
              </a:ext>
            </a:extLst>
          </p:cNvPr>
          <p:cNvCxnSpPr>
            <a:cxnSpLocks/>
          </p:cNvCxnSpPr>
          <p:nvPr/>
        </p:nvCxnSpPr>
        <p:spPr>
          <a:xfrm rot="16200000" flipH="1">
            <a:off x="4366073" y="2344946"/>
            <a:ext cx="359589" cy="1603163"/>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3" name="Conector: angular 32">
            <a:extLst>
              <a:ext uri="{FF2B5EF4-FFF2-40B4-BE49-F238E27FC236}">
                <a16:creationId xmlns:a16="http://schemas.microsoft.com/office/drawing/2014/main" id="{12AD81CB-9196-BF72-E680-B78F2CD3B837}"/>
              </a:ext>
            </a:extLst>
          </p:cNvPr>
          <p:cNvCxnSpPr>
            <a:cxnSpLocks/>
          </p:cNvCxnSpPr>
          <p:nvPr/>
        </p:nvCxnSpPr>
        <p:spPr>
          <a:xfrm rot="5400000">
            <a:off x="3405194" y="2914078"/>
            <a:ext cx="359589" cy="464900"/>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4" name="Conector: angular 33">
            <a:extLst>
              <a:ext uri="{FF2B5EF4-FFF2-40B4-BE49-F238E27FC236}">
                <a16:creationId xmlns:a16="http://schemas.microsoft.com/office/drawing/2014/main" id="{2FA0CEB5-FADA-C76E-1568-F0C793444FCB}"/>
              </a:ext>
            </a:extLst>
          </p:cNvPr>
          <p:cNvCxnSpPr>
            <a:cxnSpLocks/>
          </p:cNvCxnSpPr>
          <p:nvPr/>
        </p:nvCxnSpPr>
        <p:spPr>
          <a:xfrm flipV="1">
            <a:off x="5400526" y="2808519"/>
            <a:ext cx="1573254" cy="0"/>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5" name="Conector: angular 34">
            <a:extLst>
              <a:ext uri="{FF2B5EF4-FFF2-40B4-BE49-F238E27FC236}">
                <a16:creationId xmlns:a16="http://schemas.microsoft.com/office/drawing/2014/main" id="{04E5027D-2134-789A-7283-D84DACAE730E}"/>
              </a:ext>
            </a:extLst>
          </p:cNvPr>
          <p:cNvCxnSpPr>
            <a:cxnSpLocks/>
          </p:cNvCxnSpPr>
          <p:nvPr/>
        </p:nvCxnSpPr>
        <p:spPr>
          <a:xfrm rot="16200000" flipH="1">
            <a:off x="5601271" y="1146325"/>
            <a:ext cx="339214" cy="3980032"/>
          </a:xfrm>
          <a:prstGeom prst="bentConnector3">
            <a:avLst>
              <a:gd name="adj1" fmla="val 50000"/>
            </a:avLst>
          </a:prstGeom>
          <a:ln w="38100">
            <a:solidFill>
              <a:schemeClr val="accent3">
                <a:lumMod val="60000"/>
                <a:lumOff val="4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Conector: angular 35">
            <a:extLst>
              <a:ext uri="{FF2B5EF4-FFF2-40B4-BE49-F238E27FC236}">
                <a16:creationId xmlns:a16="http://schemas.microsoft.com/office/drawing/2014/main" id="{BFEBE7C9-3CAC-18FC-41B6-C0FF054F6111}"/>
              </a:ext>
            </a:extLst>
          </p:cNvPr>
          <p:cNvCxnSpPr>
            <a:cxnSpLocks/>
            <a:stCxn id="21" idx="2"/>
            <a:endCxn id="26" idx="2"/>
          </p:cNvCxnSpPr>
          <p:nvPr/>
        </p:nvCxnSpPr>
        <p:spPr>
          <a:xfrm rot="5400000" flipH="1" flipV="1">
            <a:off x="5887904" y="1633670"/>
            <a:ext cx="20375" cy="4444932"/>
          </a:xfrm>
          <a:prstGeom prst="bentConnector3">
            <a:avLst>
              <a:gd name="adj1" fmla="val -1121963"/>
            </a:avLst>
          </a:prstGeom>
          <a:ln w="38100">
            <a:solidFill>
              <a:schemeClr val="accent6">
                <a:lumMod val="5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7" name="Conector: angular 36">
            <a:extLst>
              <a:ext uri="{FF2B5EF4-FFF2-40B4-BE49-F238E27FC236}">
                <a16:creationId xmlns:a16="http://schemas.microsoft.com/office/drawing/2014/main" id="{AC96C947-0C82-A8C7-221B-CD366749A7E6}"/>
              </a:ext>
            </a:extLst>
          </p:cNvPr>
          <p:cNvCxnSpPr>
            <a:cxnSpLocks/>
          </p:cNvCxnSpPr>
          <p:nvPr/>
        </p:nvCxnSpPr>
        <p:spPr>
          <a:xfrm rot="5400000" flipH="1" flipV="1">
            <a:off x="2936604" y="3146529"/>
            <a:ext cx="359589" cy="0"/>
          </a:xfrm>
          <a:prstGeom prst="bentConnector3">
            <a:avLst>
              <a:gd name="adj1" fmla="val 50000"/>
            </a:avLst>
          </a:prstGeom>
          <a:ln w="38100">
            <a:solidFill>
              <a:schemeClr val="accent6">
                <a:lumMod val="5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2" name="Conector: angular 41">
            <a:extLst>
              <a:ext uri="{FF2B5EF4-FFF2-40B4-BE49-F238E27FC236}">
                <a16:creationId xmlns:a16="http://schemas.microsoft.com/office/drawing/2014/main" id="{1251ADF2-24FE-AB21-094B-349FB4FDBBD6}"/>
              </a:ext>
            </a:extLst>
          </p:cNvPr>
          <p:cNvCxnSpPr>
            <a:cxnSpLocks/>
            <a:stCxn id="21" idx="2"/>
            <a:endCxn id="30" idx="2"/>
          </p:cNvCxnSpPr>
          <p:nvPr/>
        </p:nvCxnSpPr>
        <p:spPr>
          <a:xfrm rot="16200000" flipH="1">
            <a:off x="4709657" y="2832291"/>
            <a:ext cx="12700" cy="2068063"/>
          </a:xfrm>
          <a:prstGeom prst="bentConnector3">
            <a:avLst>
              <a:gd name="adj1" fmla="val 1800000"/>
            </a:avLst>
          </a:prstGeom>
          <a:ln w="38100">
            <a:solidFill>
              <a:schemeClr val="accent6">
                <a:lumMod val="5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3" name="Conector: angular 42">
            <a:extLst>
              <a:ext uri="{FF2B5EF4-FFF2-40B4-BE49-F238E27FC236}">
                <a16:creationId xmlns:a16="http://schemas.microsoft.com/office/drawing/2014/main" id="{BCA00C7C-36E7-B6A8-E40B-C9170874D8B4}"/>
              </a:ext>
            </a:extLst>
          </p:cNvPr>
          <p:cNvCxnSpPr>
            <a:cxnSpLocks/>
            <a:stCxn id="21" idx="2"/>
            <a:endCxn id="23" idx="3"/>
          </p:cNvCxnSpPr>
          <p:nvPr/>
        </p:nvCxnSpPr>
        <p:spPr>
          <a:xfrm rot="5400000" flipH="1" flipV="1">
            <a:off x="5809807" y="515841"/>
            <a:ext cx="1216300" cy="5484663"/>
          </a:xfrm>
          <a:prstGeom prst="bentConnector4">
            <a:avLst>
              <a:gd name="adj1" fmla="val -18795"/>
              <a:gd name="adj2" fmla="val 104168"/>
            </a:avLst>
          </a:prstGeom>
          <a:ln w="38100">
            <a:solidFill>
              <a:schemeClr val="accent6">
                <a:lumMod val="5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4" name="Conector: angular 43">
            <a:extLst>
              <a:ext uri="{FF2B5EF4-FFF2-40B4-BE49-F238E27FC236}">
                <a16:creationId xmlns:a16="http://schemas.microsoft.com/office/drawing/2014/main" id="{DA9652A8-5ED6-7ADF-4E8E-46916F1F74D2}"/>
              </a:ext>
            </a:extLst>
          </p:cNvPr>
          <p:cNvCxnSpPr>
            <a:cxnSpLocks/>
          </p:cNvCxnSpPr>
          <p:nvPr/>
        </p:nvCxnSpPr>
        <p:spPr>
          <a:xfrm rot="16200000" flipH="1">
            <a:off x="8418686" y="3108957"/>
            <a:ext cx="393979" cy="0"/>
          </a:xfrm>
          <a:prstGeom prst="bentConnector3">
            <a:avLst>
              <a:gd name="adj1" fmla="val 50000"/>
            </a:avLst>
          </a:prstGeom>
          <a:ln w="38100">
            <a:solidFill>
              <a:schemeClr val="accent2">
                <a:lumMod val="40000"/>
                <a:lumOff val="6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5" name="Conector: angular 44">
            <a:extLst>
              <a:ext uri="{FF2B5EF4-FFF2-40B4-BE49-F238E27FC236}">
                <a16:creationId xmlns:a16="http://schemas.microsoft.com/office/drawing/2014/main" id="{7960B8AA-E654-7A3C-FA8B-A166905B13B8}"/>
              </a:ext>
            </a:extLst>
          </p:cNvPr>
          <p:cNvCxnSpPr>
            <a:cxnSpLocks/>
          </p:cNvCxnSpPr>
          <p:nvPr/>
        </p:nvCxnSpPr>
        <p:spPr>
          <a:xfrm rot="5400000">
            <a:off x="6182314" y="923442"/>
            <a:ext cx="414354" cy="4391409"/>
          </a:xfrm>
          <a:prstGeom prst="bentConnector3">
            <a:avLst>
              <a:gd name="adj1" fmla="val 32345"/>
            </a:avLst>
          </a:prstGeom>
          <a:ln w="38100">
            <a:solidFill>
              <a:schemeClr val="accent2">
                <a:lumMod val="40000"/>
                <a:lumOff val="6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7" name="Conector: angular 46">
            <a:extLst>
              <a:ext uri="{FF2B5EF4-FFF2-40B4-BE49-F238E27FC236}">
                <a16:creationId xmlns:a16="http://schemas.microsoft.com/office/drawing/2014/main" id="{FE6A442F-2634-F1D9-CD96-997E73890BB7}"/>
              </a:ext>
            </a:extLst>
          </p:cNvPr>
          <p:cNvCxnSpPr>
            <a:cxnSpLocks/>
          </p:cNvCxnSpPr>
          <p:nvPr/>
        </p:nvCxnSpPr>
        <p:spPr>
          <a:xfrm rot="5400000">
            <a:off x="7283401" y="1957473"/>
            <a:ext cx="414354" cy="2323346"/>
          </a:xfrm>
          <a:prstGeom prst="bentConnector3">
            <a:avLst>
              <a:gd name="adj1" fmla="val 33817"/>
            </a:avLst>
          </a:prstGeom>
          <a:ln w="38100">
            <a:solidFill>
              <a:schemeClr val="accent2">
                <a:lumMod val="40000"/>
                <a:lumOff val="6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8" name="Conector: angular 47">
            <a:extLst>
              <a:ext uri="{FF2B5EF4-FFF2-40B4-BE49-F238E27FC236}">
                <a16:creationId xmlns:a16="http://schemas.microsoft.com/office/drawing/2014/main" id="{267F607C-35E8-713E-F64C-EE82AF6C654C}"/>
              </a:ext>
            </a:extLst>
          </p:cNvPr>
          <p:cNvCxnSpPr>
            <a:cxnSpLocks/>
          </p:cNvCxnSpPr>
          <p:nvPr/>
        </p:nvCxnSpPr>
        <p:spPr>
          <a:xfrm rot="10800000" flipV="1">
            <a:off x="5400526" y="2617484"/>
            <a:ext cx="1573254" cy="0"/>
          </a:xfrm>
          <a:prstGeom prst="bentConnector3">
            <a:avLst>
              <a:gd name="adj1" fmla="val 50000"/>
            </a:avLst>
          </a:prstGeom>
          <a:ln w="38100">
            <a:solidFill>
              <a:schemeClr val="accent2">
                <a:lumMod val="40000"/>
                <a:lumOff val="60000"/>
              </a:schemeClr>
            </a:solidFill>
            <a:beve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72797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3"/>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5"/>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47"/>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5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5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5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6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62"/>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2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41" grpId="0" animBg="1"/>
      <p:bldP spid="61" grpId="0" animBg="1"/>
      <p:bldP spid="110" grpId="0" animBg="1"/>
      <p:bldP spid="111" grpId="0" animBg="1"/>
      <p:bldP spid="112" grpId="0" animBg="1"/>
      <p:bldP spid="6" grpId="0" animBg="1"/>
      <p:bldP spid="12" grpId="0" animBg="1"/>
      <p:bldP spid="28" grpId="0" animBg="1"/>
      <p:bldP spid="46" grpId="0" animBg="1"/>
      <p:bldP spid="54" grpId="0"/>
      <p:bldP spid="56" grpId="0"/>
      <p:bldP spid="58" grpId="0" animBg="1"/>
      <p:bldP spid="59" grpId="0" animBg="1"/>
      <p:bldP spid="60" grpId="0" animBg="1"/>
      <p:bldP spid="62" grpId="0"/>
      <p:bldP spid="208" grpId="0" animBg="1"/>
      <p:bldP spid="15" grpId="0" animBg="1"/>
      <p:bldP spid="17" grpId="0" animBg="1"/>
      <p:bldP spid="21" grpId="0" animBg="1"/>
      <p:bldP spid="22" grpId="0" animBg="1"/>
      <p:bldP spid="23" grpId="0" animBg="1"/>
      <p:bldP spid="24" grpId="0" animBg="1"/>
      <p:bldP spid="26" grpId="0" animBg="1"/>
      <p:bldP spid="27" grpId="0" animBg="1"/>
      <p:bldP spid="30" grpId="0" animBg="1"/>
      <p:bldP spid="3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B78E1F-2B01-D894-4A8F-70EC69729330}"/>
              </a:ext>
            </a:extLst>
          </p:cNvPr>
          <p:cNvSpPr txBox="1"/>
          <p:nvPr/>
        </p:nvSpPr>
        <p:spPr>
          <a:xfrm>
            <a:off x="2342810" y="578588"/>
            <a:ext cx="6097978" cy="369332"/>
          </a:xfrm>
          <a:prstGeom prst="rect">
            <a:avLst/>
          </a:prstGeom>
          <a:noFill/>
        </p:spPr>
        <p:txBody>
          <a:bodyPr wrap="square">
            <a:spAutoFit/>
          </a:bodyPr>
          <a:lstStyle/>
          <a:p>
            <a:pPr algn="ctr"/>
            <a:r>
              <a:rPr lang="es-CO" sz="1600" b="1" dirty="0">
                <a:ln w="0"/>
                <a:solidFill>
                  <a:schemeClr val="accent1"/>
                </a:solidFill>
                <a:effectLst>
                  <a:outerShdw blurRad="38100" dist="25400" dir="5400000" algn="ctr" rotWithShape="0">
                    <a:srgbClr val="6E747A">
                      <a:alpha val="43000"/>
                    </a:srgbClr>
                  </a:outerShdw>
                </a:effectLst>
              </a:rPr>
              <a:t>MAPA DE PROCESOS SDDE </a:t>
            </a:r>
            <a:r>
              <a:rPr lang="es-CO" sz="1800" b="1" dirty="0">
                <a:solidFill>
                  <a:srgbClr val="000000"/>
                </a:solidFill>
                <a:effectLst/>
                <a:latin typeface="Calibri" panose="020F0502020204030204" pitchFamily="34" charset="0"/>
                <a:ea typeface="Calibri" panose="020F0502020204030204" pitchFamily="34" charset="0"/>
              </a:rPr>
              <a:t>– </a:t>
            </a:r>
            <a:r>
              <a:rPr lang="es-CO" sz="1600" b="1" dirty="0">
                <a:solidFill>
                  <a:srgbClr val="C00000"/>
                </a:solidFill>
                <a:effectLst/>
                <a:latin typeface="Calibri" panose="020F0502020204030204" pitchFamily="34" charset="0"/>
                <a:ea typeface="Calibri" panose="020F0502020204030204" pitchFamily="34" charset="0"/>
              </a:rPr>
              <a:t>RECOMENDACIONES INICIALES</a:t>
            </a:r>
            <a:r>
              <a:rPr lang="es-CO" sz="1600" b="1" dirty="0">
                <a:solidFill>
                  <a:srgbClr val="000000"/>
                </a:solidFill>
                <a:effectLst/>
                <a:latin typeface="Calibri" panose="020F0502020204030204" pitchFamily="34" charset="0"/>
                <a:ea typeface="Calibri" panose="020F0502020204030204" pitchFamily="34" charset="0"/>
              </a:rPr>
              <a:t> </a:t>
            </a:r>
            <a:r>
              <a:rPr lang="es-CO" sz="1600" b="1" dirty="0">
                <a:ln w="0"/>
                <a:solidFill>
                  <a:schemeClr val="accent1"/>
                </a:solidFill>
                <a:effectLst>
                  <a:outerShdw blurRad="38100" dist="25400" dir="5400000" algn="ctr" rotWithShape="0">
                    <a:srgbClr val="6E747A">
                      <a:alpha val="43000"/>
                    </a:srgbClr>
                  </a:outerShdw>
                </a:effectLst>
              </a:rPr>
              <a:t>2025</a:t>
            </a:r>
          </a:p>
        </p:txBody>
      </p:sp>
      <p:pic>
        <p:nvPicPr>
          <p:cNvPr id="4" name="image4.jpg" descr="A diagram of a circular structure&#10;&#10;AI-generated content may be incorrect.">
            <a:extLst>
              <a:ext uri="{FF2B5EF4-FFF2-40B4-BE49-F238E27FC236}">
                <a16:creationId xmlns:a16="http://schemas.microsoft.com/office/drawing/2014/main" id="{F52FA94E-A8DB-DE4A-E846-26587043E75F}"/>
              </a:ext>
            </a:extLst>
          </p:cNvPr>
          <p:cNvPicPr/>
          <p:nvPr/>
        </p:nvPicPr>
        <p:blipFill>
          <a:blip r:embed="rId2"/>
          <a:srcRect/>
          <a:stretch>
            <a:fillRect/>
          </a:stretch>
        </p:blipFill>
        <p:spPr>
          <a:xfrm>
            <a:off x="2846559" y="1238981"/>
            <a:ext cx="5865348" cy="5317799"/>
          </a:xfrm>
          <a:prstGeom prst="rect">
            <a:avLst/>
          </a:prstGeom>
          <a:ln/>
        </p:spPr>
      </p:pic>
      <p:grpSp>
        <p:nvGrpSpPr>
          <p:cNvPr id="2" name="Grupo 1">
            <a:extLst>
              <a:ext uri="{FF2B5EF4-FFF2-40B4-BE49-F238E27FC236}">
                <a16:creationId xmlns:a16="http://schemas.microsoft.com/office/drawing/2014/main" id="{3ED3ECFB-995B-CF67-01F2-1D41CBFC4D88}"/>
              </a:ext>
            </a:extLst>
          </p:cNvPr>
          <p:cNvGrpSpPr/>
          <p:nvPr/>
        </p:nvGrpSpPr>
        <p:grpSpPr>
          <a:xfrm>
            <a:off x="746174" y="1412532"/>
            <a:ext cx="1462283" cy="1078108"/>
            <a:chOff x="366639" y="1124415"/>
            <a:chExt cx="1462283" cy="1078108"/>
          </a:xfrm>
        </p:grpSpPr>
        <p:sp>
          <p:nvSpPr>
            <p:cNvPr id="22" name="Elipse 21">
              <a:extLst>
                <a:ext uri="{FF2B5EF4-FFF2-40B4-BE49-F238E27FC236}">
                  <a16:creationId xmlns:a16="http://schemas.microsoft.com/office/drawing/2014/main" id="{9A278E03-53F9-79B6-B18A-CBC6E9FB3B1E}"/>
                </a:ext>
              </a:extLst>
            </p:cNvPr>
            <p:cNvSpPr/>
            <p:nvPr/>
          </p:nvSpPr>
          <p:spPr>
            <a:xfrm>
              <a:off x="380145" y="1231743"/>
              <a:ext cx="246580" cy="15403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3" name="CuadroTexto 22">
              <a:extLst>
                <a:ext uri="{FF2B5EF4-FFF2-40B4-BE49-F238E27FC236}">
                  <a16:creationId xmlns:a16="http://schemas.microsoft.com/office/drawing/2014/main" id="{CC652462-0B61-117B-374A-100CD8DFFCB6}"/>
                </a:ext>
              </a:extLst>
            </p:cNvPr>
            <p:cNvSpPr txBox="1"/>
            <p:nvPr/>
          </p:nvSpPr>
          <p:spPr>
            <a:xfrm>
              <a:off x="646793" y="1124415"/>
              <a:ext cx="1170046" cy="307777"/>
            </a:xfrm>
            <a:prstGeom prst="rect">
              <a:avLst/>
            </a:prstGeom>
            <a:noFill/>
          </p:spPr>
          <p:txBody>
            <a:bodyPr wrap="square" rtlCol="0">
              <a:spAutoFit/>
            </a:bodyPr>
            <a:lstStyle/>
            <a:p>
              <a:r>
                <a:rPr lang="es-CO" sz="1400" dirty="0"/>
                <a:t>Estratégico</a:t>
              </a:r>
            </a:p>
          </p:txBody>
        </p:sp>
        <p:sp>
          <p:nvSpPr>
            <p:cNvPr id="24" name="Elipse 23">
              <a:extLst>
                <a:ext uri="{FF2B5EF4-FFF2-40B4-BE49-F238E27FC236}">
                  <a16:creationId xmlns:a16="http://schemas.microsoft.com/office/drawing/2014/main" id="{E30EA433-AB4B-96BB-9AE0-32EC7512884A}"/>
                </a:ext>
              </a:extLst>
            </p:cNvPr>
            <p:cNvSpPr/>
            <p:nvPr/>
          </p:nvSpPr>
          <p:spPr>
            <a:xfrm>
              <a:off x="378580" y="1465743"/>
              <a:ext cx="246580" cy="154031"/>
            </a:xfrm>
            <a:prstGeom prst="ellips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5" name="CuadroTexto 24">
              <a:extLst>
                <a:ext uri="{FF2B5EF4-FFF2-40B4-BE49-F238E27FC236}">
                  <a16:creationId xmlns:a16="http://schemas.microsoft.com/office/drawing/2014/main" id="{FDE6E681-2298-F072-A475-ABFF10991DD9}"/>
                </a:ext>
              </a:extLst>
            </p:cNvPr>
            <p:cNvSpPr txBox="1"/>
            <p:nvPr/>
          </p:nvSpPr>
          <p:spPr>
            <a:xfrm>
              <a:off x="653143" y="1361189"/>
              <a:ext cx="1170046" cy="307777"/>
            </a:xfrm>
            <a:prstGeom prst="rect">
              <a:avLst/>
            </a:prstGeom>
            <a:noFill/>
          </p:spPr>
          <p:txBody>
            <a:bodyPr wrap="square" rtlCol="0">
              <a:spAutoFit/>
            </a:bodyPr>
            <a:lstStyle/>
            <a:p>
              <a:r>
                <a:rPr lang="es-CO" sz="1400" dirty="0"/>
                <a:t>Misional</a:t>
              </a:r>
            </a:p>
          </p:txBody>
        </p:sp>
        <p:sp>
          <p:nvSpPr>
            <p:cNvPr id="26" name="Elipse 25">
              <a:extLst>
                <a:ext uri="{FF2B5EF4-FFF2-40B4-BE49-F238E27FC236}">
                  <a16:creationId xmlns:a16="http://schemas.microsoft.com/office/drawing/2014/main" id="{5AED65D0-775F-91FD-6C18-4300F838C917}"/>
                </a:ext>
              </a:extLst>
            </p:cNvPr>
            <p:cNvSpPr/>
            <p:nvPr/>
          </p:nvSpPr>
          <p:spPr>
            <a:xfrm>
              <a:off x="378580" y="1700307"/>
              <a:ext cx="246580" cy="154031"/>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7" name="CuadroTexto 26">
              <a:extLst>
                <a:ext uri="{FF2B5EF4-FFF2-40B4-BE49-F238E27FC236}">
                  <a16:creationId xmlns:a16="http://schemas.microsoft.com/office/drawing/2014/main" id="{047D429A-EC21-4473-842A-181842AC5986}"/>
                </a:ext>
              </a:extLst>
            </p:cNvPr>
            <p:cNvSpPr txBox="1"/>
            <p:nvPr/>
          </p:nvSpPr>
          <p:spPr>
            <a:xfrm>
              <a:off x="658876" y="1607030"/>
              <a:ext cx="1170046" cy="307777"/>
            </a:xfrm>
            <a:prstGeom prst="rect">
              <a:avLst/>
            </a:prstGeom>
            <a:noFill/>
          </p:spPr>
          <p:txBody>
            <a:bodyPr wrap="square" rtlCol="0">
              <a:spAutoFit/>
            </a:bodyPr>
            <a:lstStyle/>
            <a:p>
              <a:r>
                <a:rPr lang="es-CO" sz="1400" dirty="0"/>
                <a:t>Apoyo</a:t>
              </a:r>
            </a:p>
          </p:txBody>
        </p:sp>
        <p:sp>
          <p:nvSpPr>
            <p:cNvPr id="28" name="Elipse 27">
              <a:extLst>
                <a:ext uri="{FF2B5EF4-FFF2-40B4-BE49-F238E27FC236}">
                  <a16:creationId xmlns:a16="http://schemas.microsoft.com/office/drawing/2014/main" id="{42C5902D-4C77-78EB-399F-FAAF6328E6AC}"/>
                </a:ext>
              </a:extLst>
            </p:cNvPr>
            <p:cNvSpPr/>
            <p:nvPr/>
          </p:nvSpPr>
          <p:spPr>
            <a:xfrm>
              <a:off x="366639" y="1976033"/>
              <a:ext cx="246580" cy="154031"/>
            </a:xfrm>
            <a:prstGeom prst="ellipse">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29" name="CuadroTexto 28">
              <a:extLst>
                <a:ext uri="{FF2B5EF4-FFF2-40B4-BE49-F238E27FC236}">
                  <a16:creationId xmlns:a16="http://schemas.microsoft.com/office/drawing/2014/main" id="{563CADDE-5B03-DBFC-C245-7AF0077C095F}"/>
                </a:ext>
              </a:extLst>
            </p:cNvPr>
            <p:cNvSpPr txBox="1"/>
            <p:nvPr/>
          </p:nvSpPr>
          <p:spPr>
            <a:xfrm>
              <a:off x="646793" y="1894746"/>
              <a:ext cx="1170046" cy="307777"/>
            </a:xfrm>
            <a:prstGeom prst="rect">
              <a:avLst/>
            </a:prstGeom>
            <a:noFill/>
          </p:spPr>
          <p:txBody>
            <a:bodyPr wrap="square" rtlCol="0">
              <a:spAutoFit/>
            </a:bodyPr>
            <a:lstStyle/>
            <a:p>
              <a:r>
                <a:rPr lang="es-CO" sz="1400" dirty="0"/>
                <a:t>Control</a:t>
              </a:r>
            </a:p>
          </p:txBody>
        </p:sp>
      </p:grpSp>
      <p:pic>
        <p:nvPicPr>
          <p:cNvPr id="30" name="Imagen 29" descr="Texto&#10;&#10;El contenido generado por IA puede ser incorrecto.">
            <a:extLst>
              <a:ext uri="{FF2B5EF4-FFF2-40B4-BE49-F238E27FC236}">
                <a16:creationId xmlns:a16="http://schemas.microsoft.com/office/drawing/2014/main" id="{4FAAB268-3FAE-FDE0-9449-3ED98C3A87F4}"/>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31" name="Imagen 30" descr="Un dibujo con letras&#10;&#10;El contenido generado por IA puede ser incorrecto.">
            <a:extLst>
              <a:ext uri="{FF2B5EF4-FFF2-40B4-BE49-F238E27FC236}">
                <a16:creationId xmlns:a16="http://schemas.microsoft.com/office/drawing/2014/main" id="{7E271D9C-87FF-20FE-5C14-A36BE5BF42E2}"/>
              </a:ext>
            </a:extLst>
          </p:cNvPr>
          <p:cNvPicPr>
            <a:picLocks noChangeAspect="1"/>
          </p:cNvPicPr>
          <p:nvPr/>
        </p:nvPicPr>
        <p:blipFill>
          <a:blip r:embed="rId4"/>
          <a:stretch>
            <a:fillRect/>
          </a:stretch>
        </p:blipFill>
        <p:spPr>
          <a:xfrm>
            <a:off x="11091922" y="6268479"/>
            <a:ext cx="1028843" cy="519185"/>
          </a:xfrm>
          <a:prstGeom prst="rect">
            <a:avLst/>
          </a:prstGeom>
        </p:spPr>
      </p:pic>
      <p:sp>
        <p:nvSpPr>
          <p:cNvPr id="33" name="CuadroTexto 32">
            <a:extLst>
              <a:ext uri="{FF2B5EF4-FFF2-40B4-BE49-F238E27FC236}">
                <a16:creationId xmlns:a16="http://schemas.microsoft.com/office/drawing/2014/main" id="{39D874A1-5572-481A-17AF-68D116E653DE}"/>
              </a:ext>
            </a:extLst>
          </p:cNvPr>
          <p:cNvSpPr txBox="1"/>
          <p:nvPr/>
        </p:nvSpPr>
        <p:spPr>
          <a:xfrm>
            <a:off x="695972" y="32761"/>
            <a:ext cx="9630785" cy="369332"/>
          </a:xfrm>
          <a:prstGeom prst="rect">
            <a:avLst/>
          </a:prstGeom>
          <a:noFill/>
        </p:spPr>
        <p:txBody>
          <a:bodyPr wrap="square">
            <a:spAutoFit/>
          </a:bodyPr>
          <a:lstStyle/>
          <a:p>
            <a:pPr algn="ctr"/>
            <a:r>
              <a:rPr lang="es-CO" b="1" dirty="0"/>
              <a:t>7. MODELO DE OPERACIÓN Y MAPA DE PROCESOS SDDE – PROPUESTA PRELIMINAR</a:t>
            </a:r>
          </a:p>
        </p:txBody>
      </p:sp>
      <p:cxnSp>
        <p:nvCxnSpPr>
          <p:cNvPr id="32" name="Conector recto de flecha 31">
            <a:extLst>
              <a:ext uri="{FF2B5EF4-FFF2-40B4-BE49-F238E27FC236}">
                <a16:creationId xmlns:a16="http://schemas.microsoft.com/office/drawing/2014/main" id="{688C5D78-0C94-8098-D155-882AF7008859}"/>
              </a:ext>
            </a:extLst>
          </p:cNvPr>
          <p:cNvCxnSpPr>
            <a:cxnSpLocks/>
          </p:cNvCxnSpPr>
          <p:nvPr/>
        </p:nvCxnSpPr>
        <p:spPr>
          <a:xfrm flipH="1">
            <a:off x="2287904" y="4767943"/>
            <a:ext cx="1338943"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4" name="CuadroTexto 33">
            <a:extLst>
              <a:ext uri="{FF2B5EF4-FFF2-40B4-BE49-F238E27FC236}">
                <a16:creationId xmlns:a16="http://schemas.microsoft.com/office/drawing/2014/main" id="{43BE89BE-6591-344D-8619-BDEFCF1750C9}"/>
              </a:ext>
            </a:extLst>
          </p:cNvPr>
          <p:cNvSpPr txBox="1"/>
          <p:nvPr/>
        </p:nvSpPr>
        <p:spPr>
          <a:xfrm>
            <a:off x="746174" y="4382356"/>
            <a:ext cx="2100385" cy="954107"/>
          </a:xfrm>
          <a:prstGeom prst="rect">
            <a:avLst/>
          </a:prstGeom>
          <a:noFill/>
        </p:spPr>
        <p:txBody>
          <a:bodyPr wrap="square" rtlCol="0">
            <a:spAutoFit/>
          </a:bodyPr>
          <a:lstStyle/>
          <a:p>
            <a:r>
              <a:rPr lang="es-CO" sz="1400" dirty="0"/>
              <a:t>BIFURCARLO EN:</a:t>
            </a:r>
          </a:p>
          <a:p>
            <a:pPr marL="342900" indent="-342900">
              <a:buAutoNum type="arabicPeriod"/>
            </a:pPr>
            <a:endParaRPr lang="es-CO" sz="1400" dirty="0"/>
          </a:p>
          <a:p>
            <a:r>
              <a:rPr lang="es-CO" sz="1400" dirty="0"/>
              <a:t>1. Direccionamiento Estratégico</a:t>
            </a:r>
          </a:p>
        </p:txBody>
      </p:sp>
      <p:cxnSp>
        <p:nvCxnSpPr>
          <p:cNvPr id="35" name="Conector recto de flecha 34">
            <a:extLst>
              <a:ext uri="{FF2B5EF4-FFF2-40B4-BE49-F238E27FC236}">
                <a16:creationId xmlns:a16="http://schemas.microsoft.com/office/drawing/2014/main" id="{4B23BF87-CF62-5FD0-4C74-63A01FF59BB2}"/>
              </a:ext>
            </a:extLst>
          </p:cNvPr>
          <p:cNvCxnSpPr>
            <a:cxnSpLocks/>
            <a:endCxn id="36" idx="1"/>
          </p:cNvCxnSpPr>
          <p:nvPr/>
        </p:nvCxnSpPr>
        <p:spPr>
          <a:xfrm flipV="1">
            <a:off x="7109343" y="2620413"/>
            <a:ext cx="2334866" cy="1025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6" name="CuadroTexto 35">
            <a:extLst>
              <a:ext uri="{FF2B5EF4-FFF2-40B4-BE49-F238E27FC236}">
                <a16:creationId xmlns:a16="http://schemas.microsoft.com/office/drawing/2014/main" id="{2E4C3F0C-AF35-D9DF-35B1-1F6EC6E416CA}"/>
              </a:ext>
            </a:extLst>
          </p:cNvPr>
          <p:cNvSpPr txBox="1"/>
          <p:nvPr/>
        </p:nvSpPr>
        <p:spPr>
          <a:xfrm>
            <a:off x="9444209" y="2358803"/>
            <a:ext cx="1630407" cy="523220"/>
          </a:xfrm>
          <a:prstGeom prst="rect">
            <a:avLst/>
          </a:prstGeom>
          <a:noFill/>
        </p:spPr>
        <p:txBody>
          <a:bodyPr wrap="square" rtlCol="0">
            <a:spAutoFit/>
          </a:bodyPr>
          <a:lstStyle/>
          <a:p>
            <a:r>
              <a:rPr lang="es-CO" sz="1400" dirty="0"/>
              <a:t>Establecerlo como</a:t>
            </a:r>
          </a:p>
          <a:p>
            <a:r>
              <a:rPr lang="es-CO" sz="1400" dirty="0"/>
              <a:t>Estratégico</a:t>
            </a:r>
          </a:p>
        </p:txBody>
      </p:sp>
      <p:cxnSp>
        <p:nvCxnSpPr>
          <p:cNvPr id="37" name="Conector recto de flecha 36">
            <a:extLst>
              <a:ext uri="{FF2B5EF4-FFF2-40B4-BE49-F238E27FC236}">
                <a16:creationId xmlns:a16="http://schemas.microsoft.com/office/drawing/2014/main" id="{B76DB92F-031A-9811-E335-CD672F9B4384}"/>
              </a:ext>
            </a:extLst>
          </p:cNvPr>
          <p:cNvCxnSpPr>
            <a:cxnSpLocks/>
            <a:endCxn id="38" idx="1"/>
          </p:cNvCxnSpPr>
          <p:nvPr/>
        </p:nvCxnSpPr>
        <p:spPr>
          <a:xfrm flipV="1">
            <a:off x="6362700" y="5560057"/>
            <a:ext cx="2480856" cy="5896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8" name="CuadroTexto 37">
            <a:extLst>
              <a:ext uri="{FF2B5EF4-FFF2-40B4-BE49-F238E27FC236}">
                <a16:creationId xmlns:a16="http://schemas.microsoft.com/office/drawing/2014/main" id="{E9868304-22D5-70E0-D12E-9134495F75D9}"/>
              </a:ext>
            </a:extLst>
          </p:cNvPr>
          <p:cNvSpPr txBox="1"/>
          <p:nvPr/>
        </p:nvSpPr>
        <p:spPr>
          <a:xfrm>
            <a:off x="8843556" y="5298447"/>
            <a:ext cx="1731700" cy="523220"/>
          </a:xfrm>
          <a:prstGeom prst="rect">
            <a:avLst/>
          </a:prstGeom>
          <a:noFill/>
        </p:spPr>
        <p:txBody>
          <a:bodyPr wrap="square" rtlCol="0">
            <a:spAutoFit/>
          </a:bodyPr>
          <a:lstStyle/>
          <a:p>
            <a:r>
              <a:rPr lang="es-CO" sz="1400" dirty="0"/>
              <a:t>Establecerlo como</a:t>
            </a:r>
          </a:p>
          <a:p>
            <a:r>
              <a:rPr lang="es-CO" sz="1400" dirty="0"/>
              <a:t>de Control </a:t>
            </a:r>
          </a:p>
        </p:txBody>
      </p:sp>
      <p:cxnSp>
        <p:nvCxnSpPr>
          <p:cNvPr id="5" name="Conector recto de flecha 4">
            <a:extLst>
              <a:ext uri="{FF2B5EF4-FFF2-40B4-BE49-F238E27FC236}">
                <a16:creationId xmlns:a16="http://schemas.microsoft.com/office/drawing/2014/main" id="{68CA8B5E-619E-79EC-B20D-9C0614C1915B}"/>
              </a:ext>
            </a:extLst>
          </p:cNvPr>
          <p:cNvCxnSpPr>
            <a:cxnSpLocks/>
          </p:cNvCxnSpPr>
          <p:nvPr/>
        </p:nvCxnSpPr>
        <p:spPr>
          <a:xfrm flipV="1">
            <a:off x="6927674" y="1793069"/>
            <a:ext cx="2516535" cy="2170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6" name="CuadroTexto 5">
            <a:extLst>
              <a:ext uri="{FF2B5EF4-FFF2-40B4-BE49-F238E27FC236}">
                <a16:creationId xmlns:a16="http://schemas.microsoft.com/office/drawing/2014/main" id="{E37DC069-5A9A-4E78-F791-792CFB04DF7E}"/>
              </a:ext>
            </a:extLst>
          </p:cNvPr>
          <p:cNvSpPr txBox="1"/>
          <p:nvPr/>
        </p:nvSpPr>
        <p:spPr>
          <a:xfrm>
            <a:off x="9461515" y="1385774"/>
            <a:ext cx="1630407" cy="738664"/>
          </a:xfrm>
          <a:prstGeom prst="rect">
            <a:avLst/>
          </a:prstGeom>
          <a:noFill/>
        </p:spPr>
        <p:txBody>
          <a:bodyPr wrap="square" rtlCol="0">
            <a:spAutoFit/>
          </a:bodyPr>
          <a:lstStyle/>
          <a:p>
            <a:r>
              <a:rPr lang="es-CO" sz="1400" dirty="0"/>
              <a:t>Ajustar a Gestión Comunicaciones y posicionamiento</a:t>
            </a:r>
          </a:p>
        </p:txBody>
      </p:sp>
      <p:cxnSp>
        <p:nvCxnSpPr>
          <p:cNvPr id="7" name="Conector recto de flecha 6">
            <a:extLst>
              <a:ext uri="{FF2B5EF4-FFF2-40B4-BE49-F238E27FC236}">
                <a16:creationId xmlns:a16="http://schemas.microsoft.com/office/drawing/2014/main" id="{E0421AA9-CE67-49F3-F700-1AF7F655B46F}"/>
              </a:ext>
            </a:extLst>
          </p:cNvPr>
          <p:cNvCxnSpPr>
            <a:cxnSpLocks/>
            <a:endCxn id="8" idx="1"/>
          </p:cNvCxnSpPr>
          <p:nvPr/>
        </p:nvCxnSpPr>
        <p:spPr>
          <a:xfrm>
            <a:off x="6832600" y="6268479"/>
            <a:ext cx="1879307" cy="11790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8" name="CuadroTexto 7">
            <a:extLst>
              <a:ext uri="{FF2B5EF4-FFF2-40B4-BE49-F238E27FC236}">
                <a16:creationId xmlns:a16="http://schemas.microsoft.com/office/drawing/2014/main" id="{03C0D5D1-8C5D-049D-E8B7-CEFE033246BA}"/>
              </a:ext>
            </a:extLst>
          </p:cNvPr>
          <p:cNvSpPr txBox="1"/>
          <p:nvPr/>
        </p:nvSpPr>
        <p:spPr>
          <a:xfrm>
            <a:off x="8711907" y="6017055"/>
            <a:ext cx="1630407" cy="738664"/>
          </a:xfrm>
          <a:prstGeom prst="rect">
            <a:avLst/>
          </a:prstGeom>
          <a:noFill/>
        </p:spPr>
        <p:txBody>
          <a:bodyPr wrap="square" rtlCol="0">
            <a:spAutoFit/>
          </a:bodyPr>
          <a:lstStyle/>
          <a:p>
            <a:r>
              <a:rPr lang="es-CO" sz="1400" dirty="0"/>
              <a:t>Ajustar a Control de Gestión y Mejoramiento</a:t>
            </a:r>
          </a:p>
        </p:txBody>
      </p:sp>
      <p:cxnSp>
        <p:nvCxnSpPr>
          <p:cNvPr id="9" name="Conector recto de flecha 8">
            <a:extLst>
              <a:ext uri="{FF2B5EF4-FFF2-40B4-BE49-F238E27FC236}">
                <a16:creationId xmlns:a16="http://schemas.microsoft.com/office/drawing/2014/main" id="{87FA510B-67D0-AE29-AFBB-C2057F99A248}"/>
              </a:ext>
            </a:extLst>
          </p:cNvPr>
          <p:cNvCxnSpPr>
            <a:cxnSpLocks/>
          </p:cNvCxnSpPr>
          <p:nvPr/>
        </p:nvCxnSpPr>
        <p:spPr>
          <a:xfrm flipH="1">
            <a:off x="3073400" y="5880100"/>
            <a:ext cx="1828800" cy="11548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0" name="CuadroTexto 9">
            <a:extLst>
              <a:ext uri="{FF2B5EF4-FFF2-40B4-BE49-F238E27FC236}">
                <a16:creationId xmlns:a16="http://schemas.microsoft.com/office/drawing/2014/main" id="{4C74E315-E40C-0502-9D50-AC5A444BCF9A}"/>
              </a:ext>
            </a:extLst>
          </p:cNvPr>
          <p:cNvSpPr txBox="1"/>
          <p:nvPr/>
        </p:nvSpPr>
        <p:spPr>
          <a:xfrm>
            <a:off x="983210" y="5626257"/>
            <a:ext cx="2079995" cy="738664"/>
          </a:xfrm>
          <a:prstGeom prst="rect">
            <a:avLst/>
          </a:prstGeom>
          <a:noFill/>
        </p:spPr>
        <p:txBody>
          <a:bodyPr wrap="square" rtlCol="0">
            <a:spAutoFit/>
          </a:bodyPr>
          <a:lstStyle/>
          <a:p>
            <a:r>
              <a:rPr lang="es-CO" sz="1400" dirty="0"/>
              <a:t>2. Gestión de la Calidad e Innovación Institucional </a:t>
            </a:r>
          </a:p>
        </p:txBody>
      </p:sp>
      <p:cxnSp>
        <p:nvCxnSpPr>
          <p:cNvPr id="11" name="Conector recto de flecha 10">
            <a:extLst>
              <a:ext uri="{FF2B5EF4-FFF2-40B4-BE49-F238E27FC236}">
                <a16:creationId xmlns:a16="http://schemas.microsoft.com/office/drawing/2014/main" id="{639B9136-9C71-D839-4197-8A30F1E8744B}"/>
              </a:ext>
            </a:extLst>
          </p:cNvPr>
          <p:cNvCxnSpPr>
            <a:cxnSpLocks/>
            <a:endCxn id="12" idx="1"/>
          </p:cNvCxnSpPr>
          <p:nvPr/>
        </p:nvCxnSpPr>
        <p:spPr>
          <a:xfrm flipV="1">
            <a:off x="7759700" y="4531079"/>
            <a:ext cx="1714728" cy="30765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2" name="CuadroTexto 11">
            <a:extLst>
              <a:ext uri="{FF2B5EF4-FFF2-40B4-BE49-F238E27FC236}">
                <a16:creationId xmlns:a16="http://schemas.microsoft.com/office/drawing/2014/main" id="{C95F0989-0436-EDF8-5955-EB917ECFDAE8}"/>
              </a:ext>
            </a:extLst>
          </p:cNvPr>
          <p:cNvSpPr txBox="1"/>
          <p:nvPr/>
        </p:nvSpPr>
        <p:spPr>
          <a:xfrm>
            <a:off x="9474428" y="4161747"/>
            <a:ext cx="1971398" cy="738664"/>
          </a:xfrm>
          <a:prstGeom prst="rect">
            <a:avLst/>
          </a:prstGeom>
          <a:noFill/>
        </p:spPr>
        <p:txBody>
          <a:bodyPr wrap="square" rtlCol="0">
            <a:spAutoFit/>
          </a:bodyPr>
          <a:lstStyle/>
          <a:p>
            <a:r>
              <a:rPr lang="es-CO" sz="1400" dirty="0"/>
              <a:t>Ajustar a Relacionamiento con el Ciudadano</a:t>
            </a:r>
          </a:p>
        </p:txBody>
      </p:sp>
    </p:spTree>
    <p:extLst>
      <p:ext uri="{BB962C8B-B14F-4D97-AF65-F5344CB8AC3E}">
        <p14:creationId xmlns:p14="http://schemas.microsoft.com/office/powerpoint/2010/main" val="4955294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a:extLst>
              <a:ext uri="{FF2B5EF4-FFF2-40B4-BE49-F238E27FC236}">
                <a16:creationId xmlns:a16="http://schemas.microsoft.com/office/drawing/2014/main" id="{9E7D30C8-8E68-F22A-6C7C-23946E4CFAE2}"/>
              </a:ext>
            </a:extLst>
          </p:cNvPr>
          <p:cNvGrpSpPr/>
          <p:nvPr/>
        </p:nvGrpSpPr>
        <p:grpSpPr>
          <a:xfrm>
            <a:off x="2841950" y="1077686"/>
            <a:ext cx="4832479" cy="5916857"/>
            <a:chOff x="2079950" y="-343221"/>
            <a:chExt cx="4159791" cy="5371385"/>
          </a:xfrm>
        </p:grpSpPr>
        <p:grpSp>
          <p:nvGrpSpPr>
            <p:cNvPr id="5" name="Grupo 4">
              <a:extLst>
                <a:ext uri="{FF2B5EF4-FFF2-40B4-BE49-F238E27FC236}">
                  <a16:creationId xmlns:a16="http://schemas.microsoft.com/office/drawing/2014/main" id="{86BD0832-ED24-9E2C-E39F-248A79E06DC0}"/>
                </a:ext>
              </a:extLst>
            </p:cNvPr>
            <p:cNvGrpSpPr/>
            <p:nvPr/>
          </p:nvGrpSpPr>
          <p:grpSpPr>
            <a:xfrm>
              <a:off x="2079950" y="-343221"/>
              <a:ext cx="4159791" cy="2797572"/>
              <a:chOff x="4291704" y="1172964"/>
              <a:chExt cx="4159791" cy="2797572"/>
            </a:xfrm>
          </p:grpSpPr>
          <p:grpSp>
            <p:nvGrpSpPr>
              <p:cNvPr id="68" name="Google Shape;57;p15">
                <a:extLst>
                  <a:ext uri="{FF2B5EF4-FFF2-40B4-BE49-F238E27FC236}">
                    <a16:creationId xmlns:a16="http://schemas.microsoft.com/office/drawing/2014/main" id="{0B4D03CD-E143-3430-EB30-D9ED5C7A9E96}"/>
                  </a:ext>
                </a:extLst>
              </p:cNvPr>
              <p:cNvGrpSpPr/>
              <p:nvPr/>
            </p:nvGrpSpPr>
            <p:grpSpPr>
              <a:xfrm>
                <a:off x="4353574" y="1172964"/>
                <a:ext cx="3974549" cy="2797572"/>
                <a:chOff x="4354079" y="1172964"/>
                <a:chExt cx="3974549" cy="2797572"/>
              </a:xfrm>
            </p:grpSpPr>
            <p:sp>
              <p:nvSpPr>
                <p:cNvPr id="75" name="Google Shape;58;p15">
                  <a:extLst>
                    <a:ext uri="{FF2B5EF4-FFF2-40B4-BE49-F238E27FC236}">
                      <a16:creationId xmlns:a16="http://schemas.microsoft.com/office/drawing/2014/main" id="{59372040-5470-EB7E-6869-7923A7E747E4}"/>
                    </a:ext>
                  </a:extLst>
                </p:cNvPr>
                <p:cNvSpPr/>
                <p:nvPr/>
              </p:nvSpPr>
              <p:spPr>
                <a:xfrm>
                  <a:off x="4354079" y="3145666"/>
                  <a:ext cx="2315949" cy="824870"/>
                </a:xfrm>
                <a:custGeom>
                  <a:avLst/>
                  <a:gdLst/>
                  <a:ahLst/>
                  <a:cxnLst/>
                  <a:rect l="l" t="t" r="r" b="b"/>
                  <a:pathLst>
                    <a:path w="102193" h="36398" extrusionOk="0">
                      <a:moveTo>
                        <a:pt x="18194" y="0"/>
                      </a:moveTo>
                      <a:cubicBezTo>
                        <a:pt x="8145" y="0"/>
                        <a:pt x="1" y="8144"/>
                        <a:pt x="1" y="18193"/>
                      </a:cubicBezTo>
                      <a:cubicBezTo>
                        <a:pt x="1" y="28242"/>
                        <a:pt x="8145" y="36397"/>
                        <a:pt x="18194" y="36397"/>
                      </a:cubicBezTo>
                      <a:lnTo>
                        <a:pt x="102192" y="36397"/>
                      </a:lnTo>
                      <a:cubicBezTo>
                        <a:pt x="92143" y="36397"/>
                        <a:pt x="83999" y="28242"/>
                        <a:pt x="83999" y="18193"/>
                      </a:cubicBezTo>
                      <a:cubicBezTo>
                        <a:pt x="83999" y="8144"/>
                        <a:pt x="92143" y="0"/>
                        <a:pt x="102192" y="0"/>
                      </a:cubicBezTo>
                      <a:close/>
                    </a:path>
                  </a:pathLst>
                </a:custGeom>
                <a:solidFill>
                  <a:srgbClr val="FCBD24"/>
                </a:solidFill>
                <a:ln>
                  <a:noFill/>
                </a:ln>
              </p:spPr>
              <p:txBody>
                <a:bodyPr spcFirstLastPara="1" wrap="square" lIns="457200" tIns="91425" rIns="731500" bIns="91425" anchor="ctr" anchorCtr="0">
                  <a:noAutofit/>
                </a:bodyPr>
                <a:lstStyle/>
                <a:p>
                  <a:pPr marL="0" lvl="0" indent="0" algn="ctr" rtl="0">
                    <a:spcBef>
                      <a:spcPts val="0"/>
                    </a:spcBef>
                    <a:spcAft>
                      <a:spcPts val="0"/>
                    </a:spcAft>
                    <a:buClr>
                      <a:schemeClr val="dk1"/>
                    </a:buClr>
                    <a:buSzPts val="1100"/>
                    <a:buFont typeface="Arial"/>
                    <a:buNone/>
                  </a:pPr>
                  <a:endParaRPr>
                    <a:solidFill>
                      <a:srgbClr val="FFFFFF"/>
                    </a:solidFill>
                    <a:latin typeface="Roboto"/>
                    <a:ea typeface="Roboto"/>
                    <a:cs typeface="Roboto"/>
                    <a:sym typeface="Roboto"/>
                  </a:endParaRPr>
                </a:p>
              </p:txBody>
            </p:sp>
            <p:sp>
              <p:nvSpPr>
                <p:cNvPr id="76" name="Google Shape;59;p15">
                  <a:extLst>
                    <a:ext uri="{FF2B5EF4-FFF2-40B4-BE49-F238E27FC236}">
                      <a16:creationId xmlns:a16="http://schemas.microsoft.com/office/drawing/2014/main" id="{B1B3E744-9E21-3F46-0A26-89F3F1CC1F87}"/>
                    </a:ext>
                  </a:extLst>
                </p:cNvPr>
                <p:cNvSpPr/>
                <p:nvPr/>
              </p:nvSpPr>
              <p:spPr>
                <a:xfrm>
                  <a:off x="6253922" y="3145666"/>
                  <a:ext cx="824892" cy="824870"/>
                </a:xfrm>
                <a:custGeom>
                  <a:avLst/>
                  <a:gdLst/>
                  <a:ahLst/>
                  <a:cxnLst/>
                  <a:rect l="l" t="t" r="r" b="b"/>
                  <a:pathLst>
                    <a:path w="36399" h="36398" extrusionOk="0">
                      <a:moveTo>
                        <a:pt x="18194" y="0"/>
                      </a:moveTo>
                      <a:cubicBezTo>
                        <a:pt x="8145" y="0"/>
                        <a:pt x="1" y="8144"/>
                        <a:pt x="1" y="18193"/>
                      </a:cubicBezTo>
                      <a:cubicBezTo>
                        <a:pt x="1" y="28242"/>
                        <a:pt x="8145" y="36397"/>
                        <a:pt x="18194" y="36397"/>
                      </a:cubicBezTo>
                      <a:cubicBezTo>
                        <a:pt x="28254" y="36397"/>
                        <a:pt x="36398" y="28242"/>
                        <a:pt x="36398" y="18193"/>
                      </a:cubicBezTo>
                      <a:cubicBezTo>
                        <a:pt x="36398" y="8144"/>
                        <a:pt x="28254" y="0"/>
                        <a:pt x="18194" y="0"/>
                      </a:cubicBezTo>
                      <a:close/>
                    </a:path>
                  </a:pathLst>
                </a:custGeom>
                <a:solidFill>
                  <a:srgbClr val="FCBD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60;p15">
                  <a:extLst>
                    <a:ext uri="{FF2B5EF4-FFF2-40B4-BE49-F238E27FC236}">
                      <a16:creationId xmlns:a16="http://schemas.microsoft.com/office/drawing/2014/main" id="{CF9DB449-DFB1-4D6F-CEB0-4E72335D6C58}"/>
                    </a:ext>
                  </a:extLst>
                </p:cNvPr>
                <p:cNvSpPr/>
                <p:nvPr/>
              </p:nvSpPr>
              <p:spPr>
                <a:xfrm>
                  <a:off x="6012702" y="2475944"/>
                  <a:ext cx="2315926" cy="824892"/>
                </a:xfrm>
                <a:custGeom>
                  <a:avLst/>
                  <a:gdLst/>
                  <a:ahLst/>
                  <a:cxnLst/>
                  <a:rect l="l" t="t" r="r" b="b"/>
                  <a:pathLst>
                    <a:path w="102192" h="36399" extrusionOk="0">
                      <a:moveTo>
                        <a:pt x="1" y="1"/>
                      </a:moveTo>
                      <a:cubicBezTo>
                        <a:pt x="10049" y="1"/>
                        <a:pt x="18193" y="8145"/>
                        <a:pt x="18193" y="18194"/>
                      </a:cubicBezTo>
                      <a:cubicBezTo>
                        <a:pt x="18193" y="28242"/>
                        <a:pt x="10049" y="36398"/>
                        <a:pt x="1" y="36398"/>
                      </a:cubicBezTo>
                      <a:lnTo>
                        <a:pt x="83999" y="36398"/>
                      </a:lnTo>
                      <a:cubicBezTo>
                        <a:pt x="94048" y="36398"/>
                        <a:pt x="102192" y="28242"/>
                        <a:pt x="102192" y="18194"/>
                      </a:cubicBezTo>
                      <a:cubicBezTo>
                        <a:pt x="102192" y="8145"/>
                        <a:pt x="94048" y="1"/>
                        <a:pt x="83999" y="1"/>
                      </a:cubicBezTo>
                      <a:close/>
                    </a:path>
                  </a:pathLst>
                </a:custGeom>
                <a:solidFill>
                  <a:srgbClr val="EC3A3B"/>
                </a:solidFill>
                <a:ln>
                  <a:noFill/>
                </a:ln>
              </p:spPr>
              <p:txBody>
                <a:bodyPr spcFirstLastPara="1" wrap="square" lIns="731500" tIns="91425" rIns="457200" bIns="91425" anchor="ctr" anchorCtr="0">
                  <a:noAutofit/>
                </a:bodyPr>
                <a:lstStyle/>
                <a:p>
                  <a:pPr marL="0" lvl="0" indent="0" algn="ctr" rtl="0">
                    <a:spcBef>
                      <a:spcPts val="0"/>
                    </a:spcBef>
                    <a:spcAft>
                      <a:spcPts val="0"/>
                    </a:spcAft>
                    <a:buClr>
                      <a:schemeClr val="dk1"/>
                    </a:buClr>
                    <a:buSzPts val="1100"/>
                    <a:buFont typeface="Arial"/>
                    <a:buNone/>
                  </a:pPr>
                  <a:endParaRPr>
                    <a:solidFill>
                      <a:srgbClr val="FFFFFF"/>
                    </a:solidFill>
                    <a:latin typeface="Roboto"/>
                    <a:ea typeface="Roboto"/>
                    <a:cs typeface="Roboto"/>
                    <a:sym typeface="Roboto"/>
                  </a:endParaRPr>
                </a:p>
              </p:txBody>
            </p:sp>
            <p:sp>
              <p:nvSpPr>
                <p:cNvPr id="78" name="Google Shape;61;p15">
                  <a:extLst>
                    <a:ext uri="{FF2B5EF4-FFF2-40B4-BE49-F238E27FC236}">
                      <a16:creationId xmlns:a16="http://schemas.microsoft.com/office/drawing/2014/main" id="{29D189BC-D018-B17C-336C-D55A83B37841}"/>
                    </a:ext>
                  </a:extLst>
                </p:cNvPr>
                <p:cNvSpPr/>
                <p:nvPr/>
              </p:nvSpPr>
              <p:spPr>
                <a:xfrm>
                  <a:off x="5603644" y="2475944"/>
                  <a:ext cx="824892" cy="824892"/>
                </a:xfrm>
                <a:custGeom>
                  <a:avLst/>
                  <a:gdLst/>
                  <a:ahLst/>
                  <a:cxnLst/>
                  <a:rect l="l" t="t" r="r" b="b"/>
                  <a:pathLst>
                    <a:path w="36399" h="36399" extrusionOk="0">
                      <a:moveTo>
                        <a:pt x="18193" y="1"/>
                      </a:moveTo>
                      <a:cubicBezTo>
                        <a:pt x="8145" y="1"/>
                        <a:pt x="1" y="8145"/>
                        <a:pt x="1" y="18194"/>
                      </a:cubicBezTo>
                      <a:cubicBezTo>
                        <a:pt x="1" y="28242"/>
                        <a:pt x="8145" y="36398"/>
                        <a:pt x="18193" y="36398"/>
                      </a:cubicBezTo>
                      <a:cubicBezTo>
                        <a:pt x="28242" y="36398"/>
                        <a:pt x="36398" y="28242"/>
                        <a:pt x="36398" y="18194"/>
                      </a:cubicBezTo>
                      <a:cubicBezTo>
                        <a:pt x="36398" y="8145"/>
                        <a:pt x="28242" y="1"/>
                        <a:pt x="18193" y="1"/>
                      </a:cubicBezTo>
                      <a:close/>
                    </a:path>
                  </a:pathLst>
                </a:custGeom>
                <a:solidFill>
                  <a:srgbClr val="EC3A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62;p15">
                  <a:extLst>
                    <a:ext uri="{FF2B5EF4-FFF2-40B4-BE49-F238E27FC236}">
                      <a16:creationId xmlns:a16="http://schemas.microsoft.com/office/drawing/2014/main" id="{574C1A05-46F7-633A-5217-D6BF900ADD34}"/>
                    </a:ext>
                  </a:extLst>
                </p:cNvPr>
                <p:cNvSpPr/>
                <p:nvPr/>
              </p:nvSpPr>
              <p:spPr>
                <a:xfrm>
                  <a:off x="6012702" y="1172964"/>
                  <a:ext cx="2315926" cy="824870"/>
                </a:xfrm>
                <a:custGeom>
                  <a:avLst/>
                  <a:gdLst/>
                  <a:ahLst/>
                  <a:cxnLst/>
                  <a:rect l="l" t="t" r="r" b="b"/>
                  <a:pathLst>
                    <a:path w="102192" h="36398" extrusionOk="0">
                      <a:moveTo>
                        <a:pt x="1" y="1"/>
                      </a:moveTo>
                      <a:cubicBezTo>
                        <a:pt x="10049" y="1"/>
                        <a:pt x="18193" y="8145"/>
                        <a:pt x="18193" y="18193"/>
                      </a:cubicBezTo>
                      <a:cubicBezTo>
                        <a:pt x="18193" y="28242"/>
                        <a:pt x="10049" y="36398"/>
                        <a:pt x="1" y="36398"/>
                      </a:cubicBezTo>
                      <a:lnTo>
                        <a:pt x="83999" y="36398"/>
                      </a:lnTo>
                      <a:cubicBezTo>
                        <a:pt x="94048" y="36398"/>
                        <a:pt x="102192" y="28242"/>
                        <a:pt x="102192" y="18193"/>
                      </a:cubicBezTo>
                      <a:cubicBezTo>
                        <a:pt x="102192" y="8145"/>
                        <a:pt x="94048" y="1"/>
                        <a:pt x="83999" y="1"/>
                      </a:cubicBezTo>
                      <a:close/>
                    </a:path>
                  </a:pathLst>
                </a:custGeom>
                <a:solidFill>
                  <a:srgbClr val="5EB2FC"/>
                </a:solidFill>
                <a:ln>
                  <a:noFill/>
                </a:ln>
              </p:spPr>
              <p:txBody>
                <a:bodyPr spcFirstLastPara="1" wrap="square" lIns="731500" tIns="91425" rIns="457200" bIns="91425" anchor="ctr" anchorCtr="0">
                  <a:noAutofit/>
                </a:bodyPr>
                <a:lstStyle/>
                <a:p>
                  <a:pPr marL="0" lvl="0" indent="0" algn="ctr" rtl="0">
                    <a:spcBef>
                      <a:spcPts val="0"/>
                    </a:spcBef>
                    <a:spcAft>
                      <a:spcPts val="0"/>
                    </a:spcAft>
                    <a:buClr>
                      <a:schemeClr val="dk1"/>
                    </a:buClr>
                    <a:buSzPts val="1100"/>
                    <a:buFont typeface="Arial"/>
                    <a:buNone/>
                  </a:pPr>
                  <a:endParaRPr>
                    <a:solidFill>
                      <a:srgbClr val="FFFFFF"/>
                    </a:solidFill>
                    <a:latin typeface="Roboto"/>
                    <a:ea typeface="Roboto"/>
                    <a:cs typeface="Roboto"/>
                    <a:sym typeface="Roboto"/>
                  </a:endParaRPr>
                </a:p>
              </p:txBody>
            </p:sp>
            <p:sp>
              <p:nvSpPr>
                <p:cNvPr id="80" name="Google Shape;63;p15">
                  <a:extLst>
                    <a:ext uri="{FF2B5EF4-FFF2-40B4-BE49-F238E27FC236}">
                      <a16:creationId xmlns:a16="http://schemas.microsoft.com/office/drawing/2014/main" id="{8042125A-EF09-E43D-ED66-AEC1EB4B1F3B}"/>
                    </a:ext>
                  </a:extLst>
                </p:cNvPr>
                <p:cNvSpPr/>
                <p:nvPr/>
              </p:nvSpPr>
              <p:spPr>
                <a:xfrm>
                  <a:off x="5603644" y="1172964"/>
                  <a:ext cx="824892" cy="824870"/>
                </a:xfrm>
                <a:custGeom>
                  <a:avLst/>
                  <a:gdLst/>
                  <a:ahLst/>
                  <a:cxnLst/>
                  <a:rect l="l" t="t" r="r" b="b"/>
                  <a:pathLst>
                    <a:path w="36399" h="36398" extrusionOk="0">
                      <a:moveTo>
                        <a:pt x="18193" y="1"/>
                      </a:moveTo>
                      <a:cubicBezTo>
                        <a:pt x="8145" y="1"/>
                        <a:pt x="1" y="8145"/>
                        <a:pt x="1" y="18193"/>
                      </a:cubicBezTo>
                      <a:cubicBezTo>
                        <a:pt x="1" y="28242"/>
                        <a:pt x="8145" y="36398"/>
                        <a:pt x="18193" y="36398"/>
                      </a:cubicBezTo>
                      <a:cubicBezTo>
                        <a:pt x="28242" y="36398"/>
                        <a:pt x="36398" y="28242"/>
                        <a:pt x="36398" y="18193"/>
                      </a:cubicBezTo>
                      <a:cubicBezTo>
                        <a:pt x="36398" y="8145"/>
                        <a:pt x="28242" y="1"/>
                        <a:pt x="18193" y="1"/>
                      </a:cubicBezTo>
                      <a:close/>
                    </a:path>
                  </a:pathLst>
                </a:custGeom>
                <a:solidFill>
                  <a:srgbClr val="5EB2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64;p15">
                  <a:extLst>
                    <a:ext uri="{FF2B5EF4-FFF2-40B4-BE49-F238E27FC236}">
                      <a16:creationId xmlns:a16="http://schemas.microsoft.com/office/drawing/2014/main" id="{AEF87974-CB5E-9176-9F10-2822D68EE3F7}"/>
                    </a:ext>
                  </a:extLst>
                </p:cNvPr>
                <p:cNvSpPr/>
                <p:nvPr/>
              </p:nvSpPr>
              <p:spPr>
                <a:xfrm>
                  <a:off x="4354079" y="1822426"/>
                  <a:ext cx="2315949" cy="824892"/>
                </a:xfrm>
                <a:custGeom>
                  <a:avLst/>
                  <a:gdLst/>
                  <a:ahLst/>
                  <a:cxnLst/>
                  <a:rect l="l" t="t" r="r" b="b"/>
                  <a:pathLst>
                    <a:path w="102193" h="36399" extrusionOk="0">
                      <a:moveTo>
                        <a:pt x="18194" y="1"/>
                      </a:moveTo>
                      <a:cubicBezTo>
                        <a:pt x="8145" y="1"/>
                        <a:pt x="1" y="8145"/>
                        <a:pt x="1" y="18194"/>
                      </a:cubicBezTo>
                      <a:cubicBezTo>
                        <a:pt x="1" y="28243"/>
                        <a:pt x="8145" y="36398"/>
                        <a:pt x="18194" y="36398"/>
                      </a:cubicBezTo>
                      <a:lnTo>
                        <a:pt x="102192" y="36398"/>
                      </a:lnTo>
                      <a:cubicBezTo>
                        <a:pt x="92143" y="36398"/>
                        <a:pt x="83999" y="28243"/>
                        <a:pt x="83999" y="18194"/>
                      </a:cubicBezTo>
                      <a:cubicBezTo>
                        <a:pt x="83999" y="8145"/>
                        <a:pt x="92143" y="1"/>
                        <a:pt x="102192" y="1"/>
                      </a:cubicBezTo>
                      <a:close/>
                    </a:path>
                  </a:pathLst>
                </a:custGeom>
                <a:solidFill>
                  <a:schemeClr val="accent4"/>
                </a:solidFill>
                <a:ln>
                  <a:noFill/>
                </a:ln>
              </p:spPr>
              <p:txBody>
                <a:bodyPr spcFirstLastPara="1" wrap="square" lIns="457200" tIns="91425" rIns="731500" bIns="91425" anchor="ctr" anchorCtr="0">
                  <a:noAutofit/>
                </a:bodyPr>
                <a:lstStyle/>
                <a:p>
                  <a:pPr marL="0" lvl="0" indent="0" algn="ctr" rtl="0">
                    <a:spcBef>
                      <a:spcPts val="0"/>
                    </a:spcBef>
                    <a:spcAft>
                      <a:spcPts val="0"/>
                    </a:spcAft>
                    <a:buClr>
                      <a:schemeClr val="dk1"/>
                    </a:buClr>
                    <a:buSzPts val="1100"/>
                    <a:buFont typeface="Arial"/>
                    <a:buNone/>
                  </a:pPr>
                  <a:endParaRPr>
                    <a:solidFill>
                      <a:srgbClr val="FFFFFF"/>
                    </a:solidFill>
                    <a:latin typeface="Roboto"/>
                    <a:ea typeface="Roboto"/>
                    <a:cs typeface="Roboto"/>
                    <a:sym typeface="Roboto"/>
                  </a:endParaRPr>
                </a:p>
              </p:txBody>
            </p:sp>
            <p:sp>
              <p:nvSpPr>
                <p:cNvPr id="82" name="Google Shape;65;p15">
                  <a:extLst>
                    <a:ext uri="{FF2B5EF4-FFF2-40B4-BE49-F238E27FC236}">
                      <a16:creationId xmlns:a16="http://schemas.microsoft.com/office/drawing/2014/main" id="{DB86F6C4-0D2D-233A-FBA8-96CB65595DA4}"/>
                    </a:ext>
                  </a:extLst>
                </p:cNvPr>
                <p:cNvSpPr/>
                <p:nvPr/>
              </p:nvSpPr>
              <p:spPr>
                <a:xfrm>
                  <a:off x="6253922" y="1822426"/>
                  <a:ext cx="824892" cy="824892"/>
                </a:xfrm>
                <a:custGeom>
                  <a:avLst/>
                  <a:gdLst/>
                  <a:ahLst/>
                  <a:cxnLst/>
                  <a:rect l="l" t="t" r="r" b="b"/>
                  <a:pathLst>
                    <a:path w="36399" h="36399" extrusionOk="0">
                      <a:moveTo>
                        <a:pt x="18194" y="1"/>
                      </a:moveTo>
                      <a:cubicBezTo>
                        <a:pt x="8145" y="1"/>
                        <a:pt x="1" y="8145"/>
                        <a:pt x="1" y="18194"/>
                      </a:cubicBezTo>
                      <a:cubicBezTo>
                        <a:pt x="1" y="28243"/>
                        <a:pt x="8145" y="36398"/>
                        <a:pt x="18194" y="36398"/>
                      </a:cubicBezTo>
                      <a:cubicBezTo>
                        <a:pt x="28254" y="36398"/>
                        <a:pt x="36398" y="28243"/>
                        <a:pt x="36398" y="18194"/>
                      </a:cubicBezTo>
                      <a:cubicBezTo>
                        <a:pt x="36398" y="8145"/>
                        <a:pt x="28254" y="1"/>
                        <a:pt x="1819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66;p15">
                  <a:extLst>
                    <a:ext uri="{FF2B5EF4-FFF2-40B4-BE49-F238E27FC236}">
                      <a16:creationId xmlns:a16="http://schemas.microsoft.com/office/drawing/2014/main" id="{DBA4162D-5D51-88ED-1656-FA734A560DCD}"/>
                    </a:ext>
                  </a:extLst>
                </p:cNvPr>
                <p:cNvSpPr/>
                <p:nvPr/>
              </p:nvSpPr>
              <p:spPr>
                <a:xfrm>
                  <a:off x="5738737" y="1314595"/>
                  <a:ext cx="1216795" cy="2513996"/>
                </a:xfrm>
                <a:custGeom>
                  <a:avLst/>
                  <a:gdLst/>
                  <a:ahLst/>
                  <a:cxnLst/>
                  <a:rect l="l" t="t" r="r" b="b"/>
                  <a:pathLst>
                    <a:path w="53692" h="110932" extrusionOk="0">
                      <a:moveTo>
                        <a:pt x="12240" y="0"/>
                      </a:moveTo>
                      <a:cubicBezTo>
                        <a:pt x="5644" y="0"/>
                        <a:pt x="298" y="5346"/>
                        <a:pt x="286" y="11930"/>
                      </a:cubicBezTo>
                      <a:cubicBezTo>
                        <a:pt x="286" y="18312"/>
                        <a:pt x="5501" y="23694"/>
                        <a:pt x="11883" y="23884"/>
                      </a:cubicBezTo>
                      <a:lnTo>
                        <a:pt x="12038" y="23884"/>
                      </a:lnTo>
                      <a:cubicBezTo>
                        <a:pt x="16646" y="23956"/>
                        <a:pt x="21063" y="25670"/>
                        <a:pt x="24325" y="28933"/>
                      </a:cubicBezTo>
                      <a:lnTo>
                        <a:pt x="24480" y="29087"/>
                      </a:lnTo>
                      <a:cubicBezTo>
                        <a:pt x="27492" y="32100"/>
                        <a:pt x="29028" y="36219"/>
                        <a:pt x="28992" y="40482"/>
                      </a:cubicBezTo>
                      <a:cubicBezTo>
                        <a:pt x="28992" y="40517"/>
                        <a:pt x="28992" y="40565"/>
                        <a:pt x="28992" y="40601"/>
                      </a:cubicBezTo>
                      <a:cubicBezTo>
                        <a:pt x="28992" y="40624"/>
                        <a:pt x="28992" y="40648"/>
                        <a:pt x="28992" y="40660"/>
                      </a:cubicBezTo>
                      <a:cubicBezTo>
                        <a:pt x="29004" y="45077"/>
                        <a:pt x="27445" y="49340"/>
                        <a:pt x="24325" y="52447"/>
                      </a:cubicBezTo>
                      <a:lnTo>
                        <a:pt x="23932" y="52840"/>
                      </a:lnTo>
                      <a:cubicBezTo>
                        <a:pt x="21027" y="55757"/>
                        <a:pt x="17094" y="57513"/>
                        <a:pt x="12988" y="57513"/>
                      </a:cubicBezTo>
                      <a:cubicBezTo>
                        <a:pt x="12854" y="57513"/>
                        <a:pt x="12720" y="57511"/>
                        <a:pt x="12586" y="57508"/>
                      </a:cubicBezTo>
                      <a:cubicBezTo>
                        <a:pt x="12467" y="57502"/>
                        <a:pt x="12348" y="57499"/>
                        <a:pt x="12228" y="57499"/>
                      </a:cubicBezTo>
                      <a:cubicBezTo>
                        <a:pt x="12109" y="57499"/>
                        <a:pt x="11990" y="57502"/>
                        <a:pt x="11871" y="57508"/>
                      </a:cubicBezTo>
                      <a:cubicBezTo>
                        <a:pt x="5704" y="57686"/>
                        <a:pt x="572" y="62734"/>
                        <a:pt x="298" y="68902"/>
                      </a:cubicBezTo>
                      <a:cubicBezTo>
                        <a:pt x="1" y="75736"/>
                        <a:pt x="5454" y="81379"/>
                        <a:pt x="12228" y="81379"/>
                      </a:cubicBezTo>
                      <a:lnTo>
                        <a:pt x="12288" y="81379"/>
                      </a:lnTo>
                      <a:cubicBezTo>
                        <a:pt x="12321" y="81379"/>
                        <a:pt x="12353" y="81379"/>
                        <a:pt x="12386" y="81379"/>
                      </a:cubicBezTo>
                      <a:cubicBezTo>
                        <a:pt x="16114" y="81379"/>
                        <a:pt x="19729" y="82724"/>
                        <a:pt x="22373" y="85368"/>
                      </a:cubicBezTo>
                      <a:lnTo>
                        <a:pt x="23861" y="86856"/>
                      </a:lnTo>
                      <a:cubicBezTo>
                        <a:pt x="27159" y="90154"/>
                        <a:pt x="28861" y="94643"/>
                        <a:pt x="28992" y="99310"/>
                      </a:cubicBezTo>
                      <a:cubicBezTo>
                        <a:pt x="29004" y="99834"/>
                        <a:pt x="29052" y="100370"/>
                        <a:pt x="29135" y="100906"/>
                      </a:cubicBezTo>
                      <a:cubicBezTo>
                        <a:pt x="29945" y="106085"/>
                        <a:pt x="34184" y="110181"/>
                        <a:pt x="39387" y="110835"/>
                      </a:cubicBezTo>
                      <a:cubicBezTo>
                        <a:pt x="39906" y="110900"/>
                        <a:pt x="40420" y="110932"/>
                        <a:pt x="40927" y="110932"/>
                      </a:cubicBezTo>
                      <a:cubicBezTo>
                        <a:pt x="48036" y="110932"/>
                        <a:pt x="53692" y="104720"/>
                        <a:pt x="52769" y="97429"/>
                      </a:cubicBezTo>
                      <a:cubicBezTo>
                        <a:pt x="52102" y="92214"/>
                        <a:pt x="47959" y="87964"/>
                        <a:pt x="42768" y="87190"/>
                      </a:cubicBezTo>
                      <a:cubicBezTo>
                        <a:pt x="42232" y="87106"/>
                        <a:pt x="41708" y="87071"/>
                        <a:pt x="41184" y="87059"/>
                      </a:cubicBezTo>
                      <a:cubicBezTo>
                        <a:pt x="36470" y="86952"/>
                        <a:pt x="31921" y="85261"/>
                        <a:pt x="28588" y="81915"/>
                      </a:cubicBezTo>
                      <a:lnTo>
                        <a:pt x="28052" y="81391"/>
                      </a:lnTo>
                      <a:cubicBezTo>
                        <a:pt x="25182" y="78510"/>
                        <a:pt x="23789" y="74498"/>
                        <a:pt x="24135" y="70450"/>
                      </a:cubicBezTo>
                      <a:cubicBezTo>
                        <a:pt x="24159" y="70116"/>
                        <a:pt x="24170" y="69783"/>
                        <a:pt x="24170" y="69438"/>
                      </a:cubicBezTo>
                      <a:cubicBezTo>
                        <a:pt x="24170" y="69414"/>
                        <a:pt x="24170" y="69402"/>
                        <a:pt x="24170" y="69378"/>
                      </a:cubicBezTo>
                      <a:cubicBezTo>
                        <a:pt x="24147" y="64985"/>
                        <a:pt x="25718" y="60722"/>
                        <a:pt x="28826" y="57615"/>
                      </a:cubicBezTo>
                      <a:lnTo>
                        <a:pt x="29231" y="57210"/>
                      </a:lnTo>
                      <a:cubicBezTo>
                        <a:pt x="32148" y="54293"/>
                        <a:pt x="36081" y="52537"/>
                        <a:pt x="40186" y="52537"/>
                      </a:cubicBezTo>
                      <a:cubicBezTo>
                        <a:pt x="40320" y="52537"/>
                        <a:pt x="40455" y="52539"/>
                        <a:pt x="40589" y="52543"/>
                      </a:cubicBezTo>
                      <a:lnTo>
                        <a:pt x="41292" y="52543"/>
                      </a:lnTo>
                      <a:cubicBezTo>
                        <a:pt x="47459" y="52352"/>
                        <a:pt x="52591" y="47304"/>
                        <a:pt x="52853" y="41136"/>
                      </a:cubicBezTo>
                      <a:cubicBezTo>
                        <a:pt x="53150" y="34302"/>
                        <a:pt x="47697" y="28659"/>
                        <a:pt x="40923" y="28659"/>
                      </a:cubicBezTo>
                      <a:cubicBezTo>
                        <a:pt x="40827" y="28659"/>
                        <a:pt x="40720" y="28659"/>
                        <a:pt x="40625" y="28671"/>
                      </a:cubicBezTo>
                      <a:cubicBezTo>
                        <a:pt x="40491" y="28674"/>
                        <a:pt x="40358" y="28676"/>
                        <a:pt x="40225" y="28676"/>
                      </a:cubicBezTo>
                      <a:cubicBezTo>
                        <a:pt x="36105" y="28676"/>
                        <a:pt x="32137" y="27076"/>
                        <a:pt x="29219" y="24158"/>
                      </a:cubicBezTo>
                      <a:cubicBezTo>
                        <a:pt x="25933" y="20884"/>
                        <a:pt x="24230" y="16431"/>
                        <a:pt x="24170" y="11800"/>
                      </a:cubicBezTo>
                      <a:cubicBezTo>
                        <a:pt x="24170" y="11740"/>
                        <a:pt x="24170" y="11692"/>
                        <a:pt x="24170" y="11645"/>
                      </a:cubicBezTo>
                      <a:cubicBezTo>
                        <a:pt x="24016" y="5251"/>
                        <a:pt x="18634" y="12"/>
                        <a:pt x="122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 name="CuadroTexto 68">
                <a:extLst>
                  <a:ext uri="{FF2B5EF4-FFF2-40B4-BE49-F238E27FC236}">
                    <a16:creationId xmlns:a16="http://schemas.microsoft.com/office/drawing/2014/main" id="{1D041275-B665-AE23-495B-87D40105C506}"/>
                  </a:ext>
                </a:extLst>
              </p:cNvPr>
              <p:cNvSpPr txBox="1"/>
              <p:nvPr/>
            </p:nvSpPr>
            <p:spPr>
              <a:xfrm>
                <a:off x="6218131" y="1292453"/>
                <a:ext cx="2099992" cy="577081"/>
              </a:xfrm>
              <a:prstGeom prst="rect">
                <a:avLst/>
              </a:prstGeom>
              <a:noFill/>
            </p:spPr>
            <p:txBody>
              <a:bodyPr wrap="square" rtlCol="0">
                <a:spAutoFit/>
              </a:bodyPr>
              <a:lstStyle/>
              <a:p>
                <a:pPr algn="ctr"/>
                <a:r>
                  <a:rPr lang="es-CO" sz="1050" b="1" dirty="0">
                    <a:solidFill>
                      <a:schemeClr val="bg1"/>
                    </a:solidFill>
                  </a:rPr>
                  <a:t>IDENTIFICACIÓN DE USUARIOS Y GRUPOS DE VALOR</a:t>
                </a:r>
              </a:p>
            </p:txBody>
          </p:sp>
          <p:sp>
            <p:nvSpPr>
              <p:cNvPr id="70" name="Google Shape;180;p17">
                <a:extLst>
                  <a:ext uri="{FF2B5EF4-FFF2-40B4-BE49-F238E27FC236}">
                    <a16:creationId xmlns:a16="http://schemas.microsoft.com/office/drawing/2014/main" id="{00743343-EE4A-15C8-6116-B22D4EE51438}"/>
                  </a:ext>
                </a:extLst>
              </p:cNvPr>
              <p:cNvSpPr/>
              <p:nvPr/>
            </p:nvSpPr>
            <p:spPr>
              <a:xfrm>
                <a:off x="5878825" y="2717549"/>
                <a:ext cx="339306" cy="339253"/>
              </a:xfrm>
              <a:custGeom>
                <a:avLst/>
                <a:gdLst/>
                <a:ahLst/>
                <a:cxnLst/>
                <a:rect l="l" t="t" r="r" b="b"/>
                <a:pathLst>
                  <a:path w="19276" h="19273" extrusionOk="0">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71" name="Google Shape;180;p17">
                <a:extLst>
                  <a:ext uri="{FF2B5EF4-FFF2-40B4-BE49-F238E27FC236}">
                    <a16:creationId xmlns:a16="http://schemas.microsoft.com/office/drawing/2014/main" id="{277FEEF9-0FC8-C2BF-AA52-97485205B832}"/>
                  </a:ext>
                </a:extLst>
              </p:cNvPr>
              <p:cNvSpPr/>
              <p:nvPr/>
            </p:nvSpPr>
            <p:spPr>
              <a:xfrm>
                <a:off x="6496210" y="3399729"/>
                <a:ext cx="339306" cy="339253"/>
              </a:xfrm>
              <a:custGeom>
                <a:avLst/>
                <a:gdLst/>
                <a:ahLst/>
                <a:cxnLst/>
                <a:rect l="l" t="t" r="r" b="b"/>
                <a:pathLst>
                  <a:path w="19276" h="19273" extrusionOk="0">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72" name="CuadroTexto 71">
                <a:extLst>
                  <a:ext uri="{FF2B5EF4-FFF2-40B4-BE49-F238E27FC236}">
                    <a16:creationId xmlns:a16="http://schemas.microsoft.com/office/drawing/2014/main" id="{316BF778-20B1-49C1-585C-4D0C4A6F0830}"/>
                  </a:ext>
                </a:extLst>
              </p:cNvPr>
              <p:cNvSpPr txBox="1"/>
              <p:nvPr/>
            </p:nvSpPr>
            <p:spPr>
              <a:xfrm>
                <a:off x="4351599" y="2039019"/>
                <a:ext cx="2099992" cy="415498"/>
              </a:xfrm>
              <a:prstGeom prst="rect">
                <a:avLst/>
              </a:prstGeom>
              <a:noFill/>
            </p:spPr>
            <p:txBody>
              <a:bodyPr wrap="square" rtlCol="0">
                <a:spAutoFit/>
              </a:bodyPr>
              <a:lstStyle/>
              <a:p>
                <a:pPr algn="ctr"/>
                <a:r>
                  <a:rPr lang="es-CO" sz="1050" b="1" dirty="0">
                    <a:solidFill>
                      <a:schemeClr val="bg1"/>
                    </a:solidFill>
                  </a:rPr>
                  <a:t>ANÁLISIS DEL ENTORNO Y CAPACIDADES</a:t>
                </a:r>
              </a:p>
            </p:txBody>
          </p:sp>
          <p:sp>
            <p:nvSpPr>
              <p:cNvPr id="73" name="CuadroTexto 72">
                <a:extLst>
                  <a:ext uri="{FF2B5EF4-FFF2-40B4-BE49-F238E27FC236}">
                    <a16:creationId xmlns:a16="http://schemas.microsoft.com/office/drawing/2014/main" id="{847153A8-D392-F5E2-50B9-E524FA381E11}"/>
                  </a:ext>
                </a:extLst>
              </p:cNvPr>
              <p:cNvSpPr txBox="1"/>
              <p:nvPr/>
            </p:nvSpPr>
            <p:spPr>
              <a:xfrm>
                <a:off x="6351503" y="2757280"/>
                <a:ext cx="2099992" cy="253916"/>
              </a:xfrm>
              <a:prstGeom prst="rect">
                <a:avLst/>
              </a:prstGeom>
              <a:noFill/>
            </p:spPr>
            <p:txBody>
              <a:bodyPr wrap="square" rtlCol="0">
                <a:spAutoFit/>
              </a:bodyPr>
              <a:lstStyle/>
              <a:p>
                <a:pPr algn="ctr"/>
                <a:r>
                  <a:rPr lang="es-CO" sz="1050" b="1" dirty="0">
                    <a:solidFill>
                      <a:schemeClr val="bg1"/>
                    </a:solidFill>
                  </a:rPr>
                  <a:t>CADENA DE VALOR</a:t>
                </a:r>
              </a:p>
            </p:txBody>
          </p:sp>
          <p:sp>
            <p:nvSpPr>
              <p:cNvPr id="74" name="CuadroTexto 73">
                <a:extLst>
                  <a:ext uri="{FF2B5EF4-FFF2-40B4-BE49-F238E27FC236}">
                    <a16:creationId xmlns:a16="http://schemas.microsoft.com/office/drawing/2014/main" id="{15628801-5E67-6AE0-7C0B-5B1AD27C56C7}"/>
                  </a:ext>
                </a:extLst>
              </p:cNvPr>
              <p:cNvSpPr txBox="1"/>
              <p:nvPr/>
            </p:nvSpPr>
            <p:spPr>
              <a:xfrm>
                <a:off x="4291704" y="3316604"/>
                <a:ext cx="2099992" cy="415498"/>
              </a:xfrm>
              <a:prstGeom prst="rect">
                <a:avLst/>
              </a:prstGeom>
              <a:noFill/>
            </p:spPr>
            <p:txBody>
              <a:bodyPr wrap="square" rtlCol="0">
                <a:spAutoFit/>
              </a:bodyPr>
              <a:lstStyle/>
              <a:p>
                <a:pPr algn="ctr"/>
                <a:r>
                  <a:rPr lang="es-CO" sz="1050" b="1" dirty="0">
                    <a:solidFill>
                      <a:schemeClr val="bg1"/>
                    </a:solidFill>
                  </a:rPr>
                  <a:t>ENGRANAJE CON LA PLANEACIÓN ESTRATÉGICA</a:t>
                </a:r>
              </a:p>
            </p:txBody>
          </p:sp>
        </p:grpSp>
        <p:grpSp>
          <p:nvGrpSpPr>
            <p:cNvPr id="6" name="Google Shape;57;p15">
              <a:extLst>
                <a:ext uri="{FF2B5EF4-FFF2-40B4-BE49-F238E27FC236}">
                  <a16:creationId xmlns:a16="http://schemas.microsoft.com/office/drawing/2014/main" id="{664C2339-CF85-3022-3302-CE3614831683}"/>
                </a:ext>
              </a:extLst>
            </p:cNvPr>
            <p:cNvGrpSpPr/>
            <p:nvPr/>
          </p:nvGrpSpPr>
          <p:grpSpPr>
            <a:xfrm>
              <a:off x="2141820" y="2411299"/>
              <a:ext cx="3974549" cy="2616865"/>
              <a:chOff x="4354079" y="1172964"/>
              <a:chExt cx="3974549" cy="2616865"/>
            </a:xfrm>
          </p:grpSpPr>
          <p:sp>
            <p:nvSpPr>
              <p:cNvPr id="61" name="Google Shape;60;p15">
                <a:extLst>
                  <a:ext uri="{FF2B5EF4-FFF2-40B4-BE49-F238E27FC236}">
                    <a16:creationId xmlns:a16="http://schemas.microsoft.com/office/drawing/2014/main" id="{BF5FBE1D-D35F-966E-CEE2-75218C004AE5}"/>
                  </a:ext>
                </a:extLst>
              </p:cNvPr>
              <p:cNvSpPr/>
              <p:nvPr/>
            </p:nvSpPr>
            <p:spPr>
              <a:xfrm>
                <a:off x="6012702" y="2475944"/>
                <a:ext cx="2315926" cy="842990"/>
              </a:xfrm>
              <a:custGeom>
                <a:avLst/>
                <a:gdLst/>
                <a:ahLst/>
                <a:cxnLst/>
                <a:rect l="l" t="t" r="r" b="b"/>
                <a:pathLst>
                  <a:path w="102192" h="36399" extrusionOk="0">
                    <a:moveTo>
                      <a:pt x="1" y="1"/>
                    </a:moveTo>
                    <a:cubicBezTo>
                      <a:pt x="10049" y="1"/>
                      <a:pt x="18193" y="8145"/>
                      <a:pt x="18193" y="18194"/>
                    </a:cubicBezTo>
                    <a:cubicBezTo>
                      <a:pt x="18193" y="28242"/>
                      <a:pt x="10049" y="36398"/>
                      <a:pt x="1" y="36398"/>
                    </a:cubicBezTo>
                    <a:lnTo>
                      <a:pt x="83999" y="36398"/>
                    </a:lnTo>
                    <a:cubicBezTo>
                      <a:pt x="94048" y="36398"/>
                      <a:pt x="102192" y="28242"/>
                      <a:pt x="102192" y="18194"/>
                    </a:cubicBezTo>
                    <a:cubicBezTo>
                      <a:pt x="102192" y="8145"/>
                      <a:pt x="94048" y="1"/>
                      <a:pt x="83999" y="1"/>
                    </a:cubicBezTo>
                    <a:close/>
                  </a:path>
                </a:pathLst>
              </a:custGeom>
              <a:solidFill>
                <a:schemeClr val="accent3">
                  <a:lumMod val="60000"/>
                  <a:lumOff val="40000"/>
                </a:schemeClr>
              </a:solidFill>
              <a:ln>
                <a:noFill/>
              </a:ln>
            </p:spPr>
            <p:txBody>
              <a:bodyPr spcFirstLastPara="1" wrap="square" lIns="731500" tIns="91425" rIns="457200" bIns="91425" anchor="ctr" anchorCtr="0">
                <a:noAutofit/>
              </a:bodyPr>
              <a:lstStyle/>
              <a:p>
                <a:pPr marL="0" lvl="0" indent="0" algn="ctr" rtl="0">
                  <a:spcBef>
                    <a:spcPts val="0"/>
                  </a:spcBef>
                  <a:spcAft>
                    <a:spcPts val="0"/>
                  </a:spcAft>
                  <a:buClr>
                    <a:schemeClr val="dk1"/>
                  </a:buClr>
                  <a:buSzPts val="1100"/>
                  <a:buFont typeface="Arial"/>
                  <a:buNone/>
                </a:pPr>
                <a:endParaRPr>
                  <a:solidFill>
                    <a:srgbClr val="FFFFFF"/>
                  </a:solidFill>
                  <a:latin typeface="Roboto"/>
                  <a:ea typeface="Roboto"/>
                  <a:cs typeface="Roboto"/>
                  <a:sym typeface="Roboto"/>
                </a:endParaRPr>
              </a:p>
            </p:txBody>
          </p:sp>
          <p:sp>
            <p:nvSpPr>
              <p:cNvPr id="62" name="Google Shape;61;p15">
                <a:extLst>
                  <a:ext uri="{FF2B5EF4-FFF2-40B4-BE49-F238E27FC236}">
                    <a16:creationId xmlns:a16="http://schemas.microsoft.com/office/drawing/2014/main" id="{41CF96C4-3DAC-C1AD-9BCD-0491284D45F1}"/>
                  </a:ext>
                </a:extLst>
              </p:cNvPr>
              <p:cNvSpPr/>
              <p:nvPr/>
            </p:nvSpPr>
            <p:spPr>
              <a:xfrm>
                <a:off x="5603644" y="2475944"/>
                <a:ext cx="878232" cy="824892"/>
              </a:xfrm>
              <a:custGeom>
                <a:avLst/>
                <a:gdLst/>
                <a:ahLst/>
                <a:cxnLst/>
                <a:rect l="l" t="t" r="r" b="b"/>
                <a:pathLst>
                  <a:path w="36399" h="36399" extrusionOk="0">
                    <a:moveTo>
                      <a:pt x="18193" y="1"/>
                    </a:moveTo>
                    <a:cubicBezTo>
                      <a:pt x="8145" y="1"/>
                      <a:pt x="1" y="8145"/>
                      <a:pt x="1" y="18194"/>
                    </a:cubicBezTo>
                    <a:cubicBezTo>
                      <a:pt x="1" y="28242"/>
                      <a:pt x="8145" y="36398"/>
                      <a:pt x="18193" y="36398"/>
                    </a:cubicBezTo>
                    <a:cubicBezTo>
                      <a:pt x="28242" y="36398"/>
                      <a:pt x="36398" y="28242"/>
                      <a:pt x="36398" y="18194"/>
                    </a:cubicBezTo>
                    <a:cubicBezTo>
                      <a:pt x="36398" y="8145"/>
                      <a:pt x="28242" y="1"/>
                      <a:pt x="18193"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2;p15">
                <a:extLst>
                  <a:ext uri="{FF2B5EF4-FFF2-40B4-BE49-F238E27FC236}">
                    <a16:creationId xmlns:a16="http://schemas.microsoft.com/office/drawing/2014/main" id="{5D0A676F-2909-204E-45B5-516A3424D694}"/>
                  </a:ext>
                </a:extLst>
              </p:cNvPr>
              <p:cNvSpPr/>
              <p:nvPr/>
            </p:nvSpPr>
            <p:spPr>
              <a:xfrm>
                <a:off x="6012702" y="1172964"/>
                <a:ext cx="2315926" cy="824870"/>
              </a:xfrm>
              <a:custGeom>
                <a:avLst/>
                <a:gdLst/>
                <a:ahLst/>
                <a:cxnLst/>
                <a:rect l="l" t="t" r="r" b="b"/>
                <a:pathLst>
                  <a:path w="102192" h="36398" extrusionOk="0">
                    <a:moveTo>
                      <a:pt x="1" y="1"/>
                    </a:moveTo>
                    <a:cubicBezTo>
                      <a:pt x="10049" y="1"/>
                      <a:pt x="18193" y="8145"/>
                      <a:pt x="18193" y="18193"/>
                    </a:cubicBezTo>
                    <a:cubicBezTo>
                      <a:pt x="18193" y="28242"/>
                      <a:pt x="10049" y="36398"/>
                      <a:pt x="1" y="36398"/>
                    </a:cubicBezTo>
                    <a:lnTo>
                      <a:pt x="83999" y="36398"/>
                    </a:lnTo>
                    <a:cubicBezTo>
                      <a:pt x="94048" y="36398"/>
                      <a:pt x="102192" y="28242"/>
                      <a:pt x="102192" y="18193"/>
                    </a:cubicBezTo>
                    <a:cubicBezTo>
                      <a:pt x="102192" y="8145"/>
                      <a:pt x="94048" y="1"/>
                      <a:pt x="83999" y="1"/>
                    </a:cubicBezTo>
                    <a:close/>
                  </a:path>
                </a:pathLst>
              </a:custGeom>
              <a:solidFill>
                <a:schemeClr val="accent2"/>
              </a:solidFill>
              <a:ln>
                <a:noFill/>
              </a:ln>
            </p:spPr>
            <p:txBody>
              <a:bodyPr spcFirstLastPara="1" wrap="square" lIns="731500" tIns="91425" rIns="457200" bIns="91425" anchor="ctr" anchorCtr="0">
                <a:noAutofit/>
              </a:bodyPr>
              <a:lstStyle/>
              <a:p>
                <a:pPr marL="0" lvl="0" indent="0" algn="ctr" rtl="0">
                  <a:spcBef>
                    <a:spcPts val="0"/>
                  </a:spcBef>
                  <a:spcAft>
                    <a:spcPts val="0"/>
                  </a:spcAft>
                  <a:buClr>
                    <a:schemeClr val="dk1"/>
                  </a:buClr>
                  <a:buSzPts val="1100"/>
                  <a:buFont typeface="Arial"/>
                  <a:buNone/>
                </a:pPr>
                <a:endParaRPr>
                  <a:solidFill>
                    <a:srgbClr val="FFFFFF"/>
                  </a:solidFill>
                  <a:latin typeface="Roboto"/>
                  <a:ea typeface="Roboto"/>
                  <a:cs typeface="Roboto"/>
                  <a:sym typeface="Roboto"/>
                </a:endParaRPr>
              </a:p>
            </p:txBody>
          </p:sp>
          <p:sp>
            <p:nvSpPr>
              <p:cNvPr id="64" name="Google Shape;63;p15">
                <a:extLst>
                  <a:ext uri="{FF2B5EF4-FFF2-40B4-BE49-F238E27FC236}">
                    <a16:creationId xmlns:a16="http://schemas.microsoft.com/office/drawing/2014/main" id="{804A6B1B-1A6F-3779-F531-2E5B01BBD161}"/>
                  </a:ext>
                </a:extLst>
              </p:cNvPr>
              <p:cNvSpPr/>
              <p:nvPr/>
            </p:nvSpPr>
            <p:spPr>
              <a:xfrm>
                <a:off x="5603644" y="1172964"/>
                <a:ext cx="824892" cy="824870"/>
              </a:xfrm>
              <a:custGeom>
                <a:avLst/>
                <a:gdLst/>
                <a:ahLst/>
                <a:cxnLst/>
                <a:rect l="l" t="t" r="r" b="b"/>
                <a:pathLst>
                  <a:path w="36399" h="36398" extrusionOk="0">
                    <a:moveTo>
                      <a:pt x="18193" y="1"/>
                    </a:moveTo>
                    <a:cubicBezTo>
                      <a:pt x="8145" y="1"/>
                      <a:pt x="1" y="8145"/>
                      <a:pt x="1" y="18193"/>
                    </a:cubicBezTo>
                    <a:cubicBezTo>
                      <a:pt x="1" y="28242"/>
                      <a:pt x="8145" y="36398"/>
                      <a:pt x="18193" y="36398"/>
                    </a:cubicBezTo>
                    <a:cubicBezTo>
                      <a:pt x="28242" y="36398"/>
                      <a:pt x="36398" y="28242"/>
                      <a:pt x="36398" y="18193"/>
                    </a:cubicBezTo>
                    <a:cubicBezTo>
                      <a:pt x="36398" y="8145"/>
                      <a:pt x="28242" y="1"/>
                      <a:pt x="181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4;p15">
                <a:extLst>
                  <a:ext uri="{FF2B5EF4-FFF2-40B4-BE49-F238E27FC236}">
                    <a16:creationId xmlns:a16="http://schemas.microsoft.com/office/drawing/2014/main" id="{D174375F-5A0F-1EBF-6D18-EFCA3B794ED1}"/>
                  </a:ext>
                </a:extLst>
              </p:cNvPr>
              <p:cNvSpPr/>
              <p:nvPr/>
            </p:nvSpPr>
            <p:spPr>
              <a:xfrm>
                <a:off x="4354079" y="1822426"/>
                <a:ext cx="2315949" cy="824892"/>
              </a:xfrm>
              <a:custGeom>
                <a:avLst/>
                <a:gdLst/>
                <a:ahLst/>
                <a:cxnLst/>
                <a:rect l="l" t="t" r="r" b="b"/>
                <a:pathLst>
                  <a:path w="102193" h="36399" extrusionOk="0">
                    <a:moveTo>
                      <a:pt x="18194" y="1"/>
                    </a:moveTo>
                    <a:cubicBezTo>
                      <a:pt x="8145" y="1"/>
                      <a:pt x="1" y="8145"/>
                      <a:pt x="1" y="18194"/>
                    </a:cubicBezTo>
                    <a:cubicBezTo>
                      <a:pt x="1" y="28243"/>
                      <a:pt x="8145" y="36398"/>
                      <a:pt x="18194" y="36398"/>
                    </a:cubicBezTo>
                    <a:lnTo>
                      <a:pt x="102192" y="36398"/>
                    </a:lnTo>
                    <a:cubicBezTo>
                      <a:pt x="92143" y="36398"/>
                      <a:pt x="83999" y="28243"/>
                      <a:pt x="83999" y="18194"/>
                    </a:cubicBezTo>
                    <a:cubicBezTo>
                      <a:pt x="83999" y="8145"/>
                      <a:pt x="92143" y="1"/>
                      <a:pt x="102192" y="1"/>
                    </a:cubicBezTo>
                    <a:close/>
                  </a:path>
                </a:pathLst>
              </a:custGeom>
              <a:solidFill>
                <a:srgbClr val="4CAE94"/>
              </a:solidFill>
              <a:ln>
                <a:noFill/>
              </a:ln>
            </p:spPr>
            <p:txBody>
              <a:bodyPr spcFirstLastPara="1" wrap="square" lIns="457200" tIns="91425" rIns="731500" bIns="91425" anchor="ctr" anchorCtr="0">
                <a:noAutofit/>
              </a:bodyPr>
              <a:lstStyle/>
              <a:p>
                <a:pPr marL="0" lvl="0" indent="0" algn="ctr" rtl="0">
                  <a:spcBef>
                    <a:spcPts val="0"/>
                  </a:spcBef>
                  <a:spcAft>
                    <a:spcPts val="0"/>
                  </a:spcAft>
                  <a:buClr>
                    <a:schemeClr val="dk1"/>
                  </a:buClr>
                  <a:buSzPts val="1100"/>
                  <a:buFont typeface="Arial"/>
                  <a:buNone/>
                </a:pPr>
                <a:endParaRPr>
                  <a:solidFill>
                    <a:srgbClr val="FFFFFF"/>
                  </a:solidFill>
                  <a:latin typeface="Roboto"/>
                  <a:ea typeface="Roboto"/>
                  <a:cs typeface="Roboto"/>
                  <a:sym typeface="Roboto"/>
                </a:endParaRPr>
              </a:p>
            </p:txBody>
          </p:sp>
          <p:sp>
            <p:nvSpPr>
              <p:cNvPr id="66" name="Google Shape;65;p15">
                <a:extLst>
                  <a:ext uri="{FF2B5EF4-FFF2-40B4-BE49-F238E27FC236}">
                    <a16:creationId xmlns:a16="http://schemas.microsoft.com/office/drawing/2014/main" id="{0DA86791-F111-9FD1-EB24-1A4EDD336BAD}"/>
                  </a:ext>
                </a:extLst>
              </p:cNvPr>
              <p:cNvSpPr/>
              <p:nvPr/>
            </p:nvSpPr>
            <p:spPr>
              <a:xfrm>
                <a:off x="6253922" y="1822426"/>
                <a:ext cx="824892" cy="824892"/>
              </a:xfrm>
              <a:custGeom>
                <a:avLst/>
                <a:gdLst/>
                <a:ahLst/>
                <a:cxnLst/>
                <a:rect l="l" t="t" r="r" b="b"/>
                <a:pathLst>
                  <a:path w="36399" h="36399" extrusionOk="0">
                    <a:moveTo>
                      <a:pt x="18194" y="1"/>
                    </a:moveTo>
                    <a:cubicBezTo>
                      <a:pt x="8145" y="1"/>
                      <a:pt x="1" y="8145"/>
                      <a:pt x="1" y="18194"/>
                    </a:cubicBezTo>
                    <a:cubicBezTo>
                      <a:pt x="1" y="28243"/>
                      <a:pt x="8145" y="36398"/>
                      <a:pt x="18194" y="36398"/>
                    </a:cubicBezTo>
                    <a:cubicBezTo>
                      <a:pt x="28254" y="36398"/>
                      <a:pt x="36398" y="28243"/>
                      <a:pt x="36398" y="18194"/>
                    </a:cubicBezTo>
                    <a:cubicBezTo>
                      <a:pt x="36398" y="8145"/>
                      <a:pt x="28254" y="1"/>
                      <a:pt x="18194" y="1"/>
                    </a:cubicBezTo>
                    <a:close/>
                  </a:path>
                </a:pathLst>
              </a:custGeom>
              <a:solidFill>
                <a:srgbClr val="4CAE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6;p15">
                <a:extLst>
                  <a:ext uri="{FF2B5EF4-FFF2-40B4-BE49-F238E27FC236}">
                    <a16:creationId xmlns:a16="http://schemas.microsoft.com/office/drawing/2014/main" id="{9133362A-BD02-2430-2A32-AB3F31E088BE}"/>
                  </a:ext>
                </a:extLst>
              </p:cNvPr>
              <p:cNvSpPr/>
              <p:nvPr/>
            </p:nvSpPr>
            <p:spPr>
              <a:xfrm>
                <a:off x="5738737" y="1275833"/>
                <a:ext cx="1216795" cy="2513996"/>
              </a:xfrm>
              <a:custGeom>
                <a:avLst/>
                <a:gdLst/>
                <a:ahLst/>
                <a:cxnLst/>
                <a:rect l="l" t="t" r="r" b="b"/>
                <a:pathLst>
                  <a:path w="53692" h="110932" extrusionOk="0">
                    <a:moveTo>
                      <a:pt x="12240" y="0"/>
                    </a:moveTo>
                    <a:cubicBezTo>
                      <a:pt x="5644" y="0"/>
                      <a:pt x="298" y="5346"/>
                      <a:pt x="286" y="11930"/>
                    </a:cubicBezTo>
                    <a:cubicBezTo>
                      <a:pt x="286" y="18312"/>
                      <a:pt x="5501" y="23694"/>
                      <a:pt x="11883" y="23884"/>
                    </a:cubicBezTo>
                    <a:lnTo>
                      <a:pt x="12038" y="23884"/>
                    </a:lnTo>
                    <a:cubicBezTo>
                      <a:pt x="16646" y="23956"/>
                      <a:pt x="21063" y="25670"/>
                      <a:pt x="24325" y="28933"/>
                    </a:cubicBezTo>
                    <a:lnTo>
                      <a:pt x="24480" y="29087"/>
                    </a:lnTo>
                    <a:cubicBezTo>
                      <a:pt x="27492" y="32100"/>
                      <a:pt x="29028" y="36219"/>
                      <a:pt x="28992" y="40482"/>
                    </a:cubicBezTo>
                    <a:cubicBezTo>
                      <a:pt x="28992" y="40517"/>
                      <a:pt x="28992" y="40565"/>
                      <a:pt x="28992" y="40601"/>
                    </a:cubicBezTo>
                    <a:cubicBezTo>
                      <a:pt x="28992" y="40624"/>
                      <a:pt x="28992" y="40648"/>
                      <a:pt x="28992" y="40660"/>
                    </a:cubicBezTo>
                    <a:cubicBezTo>
                      <a:pt x="29004" y="45077"/>
                      <a:pt x="27445" y="49340"/>
                      <a:pt x="24325" y="52447"/>
                    </a:cubicBezTo>
                    <a:lnTo>
                      <a:pt x="23932" y="52840"/>
                    </a:lnTo>
                    <a:cubicBezTo>
                      <a:pt x="21027" y="55757"/>
                      <a:pt x="17094" y="57513"/>
                      <a:pt x="12988" y="57513"/>
                    </a:cubicBezTo>
                    <a:cubicBezTo>
                      <a:pt x="12854" y="57513"/>
                      <a:pt x="12720" y="57511"/>
                      <a:pt x="12586" y="57508"/>
                    </a:cubicBezTo>
                    <a:cubicBezTo>
                      <a:pt x="12467" y="57502"/>
                      <a:pt x="12348" y="57499"/>
                      <a:pt x="12228" y="57499"/>
                    </a:cubicBezTo>
                    <a:cubicBezTo>
                      <a:pt x="12109" y="57499"/>
                      <a:pt x="11990" y="57502"/>
                      <a:pt x="11871" y="57508"/>
                    </a:cubicBezTo>
                    <a:cubicBezTo>
                      <a:pt x="5704" y="57686"/>
                      <a:pt x="572" y="62734"/>
                      <a:pt x="298" y="68902"/>
                    </a:cubicBezTo>
                    <a:cubicBezTo>
                      <a:pt x="1" y="75736"/>
                      <a:pt x="5454" y="81379"/>
                      <a:pt x="12228" y="81379"/>
                    </a:cubicBezTo>
                    <a:lnTo>
                      <a:pt x="12288" y="81379"/>
                    </a:lnTo>
                    <a:cubicBezTo>
                      <a:pt x="12321" y="81379"/>
                      <a:pt x="12353" y="81379"/>
                      <a:pt x="12386" y="81379"/>
                    </a:cubicBezTo>
                    <a:cubicBezTo>
                      <a:pt x="16114" y="81379"/>
                      <a:pt x="19729" y="82724"/>
                      <a:pt x="22373" y="85368"/>
                    </a:cubicBezTo>
                    <a:lnTo>
                      <a:pt x="23861" y="86856"/>
                    </a:lnTo>
                    <a:cubicBezTo>
                      <a:pt x="27159" y="90154"/>
                      <a:pt x="28861" y="94643"/>
                      <a:pt x="28992" y="99310"/>
                    </a:cubicBezTo>
                    <a:cubicBezTo>
                      <a:pt x="29004" y="99834"/>
                      <a:pt x="29052" y="100370"/>
                      <a:pt x="29135" y="100906"/>
                    </a:cubicBezTo>
                    <a:cubicBezTo>
                      <a:pt x="29945" y="106085"/>
                      <a:pt x="34184" y="110181"/>
                      <a:pt x="39387" y="110835"/>
                    </a:cubicBezTo>
                    <a:cubicBezTo>
                      <a:pt x="39906" y="110900"/>
                      <a:pt x="40420" y="110932"/>
                      <a:pt x="40927" y="110932"/>
                    </a:cubicBezTo>
                    <a:cubicBezTo>
                      <a:pt x="48036" y="110932"/>
                      <a:pt x="53692" y="104720"/>
                      <a:pt x="52769" y="97429"/>
                    </a:cubicBezTo>
                    <a:cubicBezTo>
                      <a:pt x="52102" y="92214"/>
                      <a:pt x="47959" y="87964"/>
                      <a:pt x="42768" y="87190"/>
                    </a:cubicBezTo>
                    <a:cubicBezTo>
                      <a:pt x="42232" y="87106"/>
                      <a:pt x="41708" y="87071"/>
                      <a:pt x="41184" y="87059"/>
                    </a:cubicBezTo>
                    <a:cubicBezTo>
                      <a:pt x="36470" y="86952"/>
                      <a:pt x="31921" y="85261"/>
                      <a:pt x="28588" y="81915"/>
                    </a:cubicBezTo>
                    <a:lnTo>
                      <a:pt x="28052" y="81391"/>
                    </a:lnTo>
                    <a:cubicBezTo>
                      <a:pt x="25182" y="78510"/>
                      <a:pt x="23789" y="74498"/>
                      <a:pt x="24135" y="70450"/>
                    </a:cubicBezTo>
                    <a:cubicBezTo>
                      <a:pt x="24159" y="70116"/>
                      <a:pt x="24170" y="69783"/>
                      <a:pt x="24170" y="69438"/>
                    </a:cubicBezTo>
                    <a:cubicBezTo>
                      <a:pt x="24170" y="69414"/>
                      <a:pt x="24170" y="69402"/>
                      <a:pt x="24170" y="69378"/>
                    </a:cubicBezTo>
                    <a:cubicBezTo>
                      <a:pt x="24147" y="64985"/>
                      <a:pt x="25718" y="60722"/>
                      <a:pt x="28826" y="57615"/>
                    </a:cubicBezTo>
                    <a:lnTo>
                      <a:pt x="29231" y="57210"/>
                    </a:lnTo>
                    <a:cubicBezTo>
                      <a:pt x="32148" y="54293"/>
                      <a:pt x="36081" y="52537"/>
                      <a:pt x="40186" y="52537"/>
                    </a:cubicBezTo>
                    <a:cubicBezTo>
                      <a:pt x="40320" y="52537"/>
                      <a:pt x="40455" y="52539"/>
                      <a:pt x="40589" y="52543"/>
                    </a:cubicBezTo>
                    <a:lnTo>
                      <a:pt x="41292" y="52543"/>
                    </a:lnTo>
                    <a:cubicBezTo>
                      <a:pt x="47459" y="52352"/>
                      <a:pt x="52591" y="47304"/>
                      <a:pt x="52853" y="41136"/>
                    </a:cubicBezTo>
                    <a:cubicBezTo>
                      <a:pt x="53150" y="34302"/>
                      <a:pt x="47697" y="28659"/>
                      <a:pt x="40923" y="28659"/>
                    </a:cubicBezTo>
                    <a:cubicBezTo>
                      <a:pt x="40827" y="28659"/>
                      <a:pt x="40720" y="28659"/>
                      <a:pt x="40625" y="28671"/>
                    </a:cubicBezTo>
                    <a:cubicBezTo>
                      <a:pt x="40491" y="28674"/>
                      <a:pt x="40358" y="28676"/>
                      <a:pt x="40225" y="28676"/>
                    </a:cubicBezTo>
                    <a:cubicBezTo>
                      <a:pt x="36105" y="28676"/>
                      <a:pt x="32137" y="27076"/>
                      <a:pt x="29219" y="24158"/>
                    </a:cubicBezTo>
                    <a:cubicBezTo>
                      <a:pt x="25933" y="20884"/>
                      <a:pt x="24230" y="16431"/>
                      <a:pt x="24170" y="11800"/>
                    </a:cubicBezTo>
                    <a:cubicBezTo>
                      <a:pt x="24170" y="11740"/>
                      <a:pt x="24170" y="11692"/>
                      <a:pt x="24170" y="11645"/>
                    </a:cubicBezTo>
                    <a:cubicBezTo>
                      <a:pt x="24016" y="5251"/>
                      <a:pt x="18634" y="12"/>
                      <a:pt x="122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CuadroTexto 6">
              <a:extLst>
                <a:ext uri="{FF2B5EF4-FFF2-40B4-BE49-F238E27FC236}">
                  <a16:creationId xmlns:a16="http://schemas.microsoft.com/office/drawing/2014/main" id="{C3EFBB9F-E41B-A7E4-3843-FE8DC739EEBE}"/>
                </a:ext>
              </a:extLst>
            </p:cNvPr>
            <p:cNvSpPr txBox="1"/>
            <p:nvPr/>
          </p:nvSpPr>
          <p:spPr>
            <a:xfrm>
              <a:off x="2112053" y="3320060"/>
              <a:ext cx="2099992" cy="377193"/>
            </a:xfrm>
            <a:prstGeom prst="rect">
              <a:avLst/>
            </a:prstGeom>
            <a:noFill/>
          </p:spPr>
          <p:txBody>
            <a:bodyPr wrap="square" rtlCol="0">
              <a:spAutoFit/>
            </a:bodyPr>
            <a:lstStyle/>
            <a:p>
              <a:pPr algn="ctr"/>
              <a:r>
                <a:rPr lang="es-CO" sz="1050" b="1" dirty="0">
                  <a:solidFill>
                    <a:schemeClr val="bg1"/>
                  </a:solidFill>
                </a:rPr>
                <a:t>MAPEO (INTERACCIÓN ) DE </a:t>
              </a:r>
            </a:p>
            <a:p>
              <a:pPr algn="ctr"/>
              <a:r>
                <a:rPr lang="es-CO" sz="1050" b="1" dirty="0">
                  <a:solidFill>
                    <a:schemeClr val="bg1"/>
                  </a:solidFill>
                </a:rPr>
                <a:t> LOS PROCESOS</a:t>
              </a:r>
            </a:p>
          </p:txBody>
        </p:sp>
        <p:sp>
          <p:nvSpPr>
            <p:cNvPr id="8" name="Google Shape;180;p17">
              <a:extLst>
                <a:ext uri="{FF2B5EF4-FFF2-40B4-BE49-F238E27FC236}">
                  <a16:creationId xmlns:a16="http://schemas.microsoft.com/office/drawing/2014/main" id="{10ED7E5F-FEF9-02AF-02FE-B45C286C9267}"/>
                </a:ext>
              </a:extLst>
            </p:cNvPr>
            <p:cNvSpPr/>
            <p:nvPr/>
          </p:nvSpPr>
          <p:spPr>
            <a:xfrm>
              <a:off x="3638830" y="2631941"/>
              <a:ext cx="339306" cy="339253"/>
            </a:xfrm>
            <a:custGeom>
              <a:avLst/>
              <a:gdLst/>
              <a:ahLst/>
              <a:cxnLst/>
              <a:rect l="l" t="t" r="r" b="b"/>
              <a:pathLst>
                <a:path w="19276" h="19273" extrusionOk="0">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9" name="Google Shape;180;p17">
              <a:extLst>
                <a:ext uri="{FF2B5EF4-FFF2-40B4-BE49-F238E27FC236}">
                  <a16:creationId xmlns:a16="http://schemas.microsoft.com/office/drawing/2014/main" id="{A33D5245-2707-5BC5-21A2-0F414BBFC1DA}"/>
                </a:ext>
              </a:extLst>
            </p:cNvPr>
            <p:cNvSpPr/>
            <p:nvPr/>
          </p:nvSpPr>
          <p:spPr>
            <a:xfrm>
              <a:off x="4285466" y="3323350"/>
              <a:ext cx="339306" cy="339253"/>
            </a:xfrm>
            <a:custGeom>
              <a:avLst/>
              <a:gdLst/>
              <a:ahLst/>
              <a:cxnLst/>
              <a:rect l="l" t="t" r="r" b="b"/>
              <a:pathLst>
                <a:path w="19276" h="19273" extrusionOk="0">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10" name="CuadroTexto 9">
              <a:extLst>
                <a:ext uri="{FF2B5EF4-FFF2-40B4-BE49-F238E27FC236}">
                  <a16:creationId xmlns:a16="http://schemas.microsoft.com/office/drawing/2014/main" id="{33ED8D6C-A85A-A868-E781-1E9F2879F6BB}"/>
                </a:ext>
              </a:extLst>
            </p:cNvPr>
            <p:cNvSpPr txBox="1"/>
            <p:nvPr/>
          </p:nvSpPr>
          <p:spPr>
            <a:xfrm>
              <a:off x="4139749" y="2557184"/>
              <a:ext cx="2099992" cy="523880"/>
            </a:xfrm>
            <a:prstGeom prst="rect">
              <a:avLst/>
            </a:prstGeom>
            <a:noFill/>
          </p:spPr>
          <p:txBody>
            <a:bodyPr wrap="square" rtlCol="0">
              <a:spAutoFit/>
            </a:bodyPr>
            <a:lstStyle/>
            <a:p>
              <a:pPr algn="ctr"/>
              <a:r>
                <a:rPr lang="es-CO" sz="1050" b="1" dirty="0">
                  <a:solidFill>
                    <a:schemeClr val="bg1"/>
                  </a:solidFill>
                </a:rPr>
                <a:t>IDENTIFICACIÓN DE </a:t>
              </a:r>
            </a:p>
            <a:p>
              <a:pPr algn="ctr"/>
              <a:r>
                <a:rPr lang="es-CO" sz="1050" b="1" dirty="0">
                  <a:solidFill>
                    <a:schemeClr val="bg1"/>
                  </a:solidFill>
                </a:rPr>
                <a:t>LOS PROCESOS Y SUS RESPONSABLES</a:t>
              </a:r>
            </a:p>
          </p:txBody>
        </p:sp>
        <p:sp>
          <p:nvSpPr>
            <p:cNvPr id="11" name="CuadroTexto 10">
              <a:extLst>
                <a:ext uri="{FF2B5EF4-FFF2-40B4-BE49-F238E27FC236}">
                  <a16:creationId xmlns:a16="http://schemas.microsoft.com/office/drawing/2014/main" id="{C46B8721-AAC2-184F-0E5A-92549BE1465C}"/>
                </a:ext>
              </a:extLst>
            </p:cNvPr>
            <p:cNvSpPr txBox="1"/>
            <p:nvPr/>
          </p:nvSpPr>
          <p:spPr>
            <a:xfrm>
              <a:off x="4068668" y="3858654"/>
              <a:ext cx="2099992" cy="523880"/>
            </a:xfrm>
            <a:prstGeom prst="rect">
              <a:avLst/>
            </a:prstGeom>
            <a:noFill/>
          </p:spPr>
          <p:txBody>
            <a:bodyPr wrap="square" rtlCol="0">
              <a:spAutoFit/>
            </a:bodyPr>
            <a:lstStyle/>
            <a:p>
              <a:pPr algn="ctr"/>
              <a:r>
                <a:rPr lang="es-CO" sz="1050" b="1" dirty="0">
                  <a:solidFill>
                    <a:schemeClr val="bg1"/>
                  </a:solidFill>
                </a:rPr>
                <a:t>REVISIÓN </a:t>
              </a:r>
            </a:p>
            <a:p>
              <a:pPr algn="ctr"/>
              <a:r>
                <a:rPr lang="es-CO" sz="1050" b="1" dirty="0">
                  <a:solidFill>
                    <a:schemeClr val="bg1"/>
                  </a:solidFill>
                </a:rPr>
                <a:t>SUGERENCIAS</a:t>
              </a:r>
            </a:p>
            <a:p>
              <a:pPr algn="ctr"/>
              <a:r>
                <a:rPr lang="es-CO" sz="1050" b="1" dirty="0">
                  <a:solidFill>
                    <a:schemeClr val="bg1"/>
                  </a:solidFill>
                </a:rPr>
                <a:t>AJUSTES</a:t>
              </a:r>
            </a:p>
          </p:txBody>
        </p:sp>
        <p:sp>
          <p:nvSpPr>
            <p:cNvPr id="12" name="CuadroTexto 11">
              <a:extLst>
                <a:ext uri="{FF2B5EF4-FFF2-40B4-BE49-F238E27FC236}">
                  <a16:creationId xmlns:a16="http://schemas.microsoft.com/office/drawing/2014/main" id="{7324A9EC-6662-A557-71E1-4024FDE35853}"/>
                </a:ext>
              </a:extLst>
            </p:cNvPr>
            <p:cNvSpPr txBox="1"/>
            <p:nvPr/>
          </p:nvSpPr>
          <p:spPr>
            <a:xfrm>
              <a:off x="2184464" y="4612670"/>
              <a:ext cx="2099992" cy="253916"/>
            </a:xfrm>
            <a:prstGeom prst="rect">
              <a:avLst/>
            </a:prstGeom>
            <a:noFill/>
          </p:spPr>
          <p:txBody>
            <a:bodyPr wrap="square" rtlCol="0">
              <a:spAutoFit/>
            </a:bodyPr>
            <a:lstStyle/>
            <a:p>
              <a:pPr algn="ctr"/>
              <a:r>
                <a:rPr lang="es-CO" sz="1050" b="1" dirty="0">
                  <a:solidFill>
                    <a:schemeClr val="bg1"/>
                  </a:solidFill>
                </a:rPr>
                <a:t>PROCESO DE EVALUACIÓN</a:t>
              </a:r>
            </a:p>
          </p:txBody>
        </p:sp>
        <p:sp>
          <p:nvSpPr>
            <p:cNvPr id="13" name="Google Shape;66;p15">
              <a:extLst>
                <a:ext uri="{FF2B5EF4-FFF2-40B4-BE49-F238E27FC236}">
                  <a16:creationId xmlns:a16="http://schemas.microsoft.com/office/drawing/2014/main" id="{26890803-2E9C-CC71-2458-E90A136951E3}"/>
                </a:ext>
              </a:extLst>
            </p:cNvPr>
            <p:cNvSpPr/>
            <p:nvPr/>
          </p:nvSpPr>
          <p:spPr>
            <a:xfrm>
              <a:off x="3538227" y="1169898"/>
              <a:ext cx="1216795" cy="2513996"/>
            </a:xfrm>
            <a:custGeom>
              <a:avLst/>
              <a:gdLst/>
              <a:ahLst/>
              <a:cxnLst/>
              <a:rect l="l" t="t" r="r" b="b"/>
              <a:pathLst>
                <a:path w="53692" h="110932" extrusionOk="0">
                  <a:moveTo>
                    <a:pt x="12240" y="0"/>
                  </a:moveTo>
                  <a:cubicBezTo>
                    <a:pt x="5644" y="0"/>
                    <a:pt x="298" y="5346"/>
                    <a:pt x="286" y="11930"/>
                  </a:cubicBezTo>
                  <a:cubicBezTo>
                    <a:pt x="286" y="18312"/>
                    <a:pt x="5501" y="23694"/>
                    <a:pt x="11883" y="23884"/>
                  </a:cubicBezTo>
                  <a:lnTo>
                    <a:pt x="12038" y="23884"/>
                  </a:lnTo>
                  <a:cubicBezTo>
                    <a:pt x="16646" y="23956"/>
                    <a:pt x="21063" y="25670"/>
                    <a:pt x="24325" y="28933"/>
                  </a:cubicBezTo>
                  <a:lnTo>
                    <a:pt x="24480" y="29087"/>
                  </a:lnTo>
                  <a:cubicBezTo>
                    <a:pt x="27492" y="32100"/>
                    <a:pt x="29028" y="36219"/>
                    <a:pt x="28992" y="40482"/>
                  </a:cubicBezTo>
                  <a:cubicBezTo>
                    <a:pt x="28992" y="40517"/>
                    <a:pt x="28992" y="40565"/>
                    <a:pt x="28992" y="40601"/>
                  </a:cubicBezTo>
                  <a:cubicBezTo>
                    <a:pt x="28992" y="40624"/>
                    <a:pt x="28992" y="40648"/>
                    <a:pt x="28992" y="40660"/>
                  </a:cubicBezTo>
                  <a:cubicBezTo>
                    <a:pt x="29004" y="45077"/>
                    <a:pt x="27445" y="49340"/>
                    <a:pt x="24325" y="52447"/>
                  </a:cubicBezTo>
                  <a:lnTo>
                    <a:pt x="23932" y="52840"/>
                  </a:lnTo>
                  <a:cubicBezTo>
                    <a:pt x="21027" y="55757"/>
                    <a:pt x="17094" y="57513"/>
                    <a:pt x="12988" y="57513"/>
                  </a:cubicBezTo>
                  <a:cubicBezTo>
                    <a:pt x="12854" y="57513"/>
                    <a:pt x="12720" y="57511"/>
                    <a:pt x="12586" y="57508"/>
                  </a:cubicBezTo>
                  <a:cubicBezTo>
                    <a:pt x="12467" y="57502"/>
                    <a:pt x="12348" y="57499"/>
                    <a:pt x="12228" y="57499"/>
                  </a:cubicBezTo>
                  <a:cubicBezTo>
                    <a:pt x="12109" y="57499"/>
                    <a:pt x="11990" y="57502"/>
                    <a:pt x="11871" y="57508"/>
                  </a:cubicBezTo>
                  <a:cubicBezTo>
                    <a:pt x="5704" y="57686"/>
                    <a:pt x="572" y="62734"/>
                    <a:pt x="298" y="68902"/>
                  </a:cubicBezTo>
                  <a:cubicBezTo>
                    <a:pt x="1" y="75736"/>
                    <a:pt x="5454" y="81379"/>
                    <a:pt x="12228" y="81379"/>
                  </a:cubicBezTo>
                  <a:lnTo>
                    <a:pt x="12288" y="81379"/>
                  </a:lnTo>
                  <a:cubicBezTo>
                    <a:pt x="12321" y="81379"/>
                    <a:pt x="12353" y="81379"/>
                    <a:pt x="12386" y="81379"/>
                  </a:cubicBezTo>
                  <a:cubicBezTo>
                    <a:pt x="16114" y="81379"/>
                    <a:pt x="19729" y="82724"/>
                    <a:pt x="22373" y="85368"/>
                  </a:cubicBezTo>
                  <a:lnTo>
                    <a:pt x="23861" y="86856"/>
                  </a:lnTo>
                  <a:cubicBezTo>
                    <a:pt x="27159" y="90154"/>
                    <a:pt x="28861" y="94643"/>
                    <a:pt x="28992" y="99310"/>
                  </a:cubicBezTo>
                  <a:cubicBezTo>
                    <a:pt x="29004" y="99834"/>
                    <a:pt x="29052" y="100370"/>
                    <a:pt x="29135" y="100906"/>
                  </a:cubicBezTo>
                  <a:cubicBezTo>
                    <a:pt x="29945" y="106085"/>
                    <a:pt x="34184" y="110181"/>
                    <a:pt x="39387" y="110835"/>
                  </a:cubicBezTo>
                  <a:cubicBezTo>
                    <a:pt x="39906" y="110900"/>
                    <a:pt x="40420" y="110932"/>
                    <a:pt x="40927" y="110932"/>
                  </a:cubicBezTo>
                  <a:cubicBezTo>
                    <a:pt x="48036" y="110932"/>
                    <a:pt x="53692" y="104720"/>
                    <a:pt x="52769" y="97429"/>
                  </a:cubicBezTo>
                  <a:cubicBezTo>
                    <a:pt x="52102" y="92214"/>
                    <a:pt x="47959" y="87964"/>
                    <a:pt x="42768" y="87190"/>
                  </a:cubicBezTo>
                  <a:cubicBezTo>
                    <a:pt x="42232" y="87106"/>
                    <a:pt x="41708" y="87071"/>
                    <a:pt x="41184" y="87059"/>
                  </a:cubicBezTo>
                  <a:cubicBezTo>
                    <a:pt x="36470" y="86952"/>
                    <a:pt x="31921" y="85261"/>
                    <a:pt x="28588" y="81915"/>
                  </a:cubicBezTo>
                  <a:lnTo>
                    <a:pt x="28052" y="81391"/>
                  </a:lnTo>
                  <a:cubicBezTo>
                    <a:pt x="25182" y="78510"/>
                    <a:pt x="23789" y="74498"/>
                    <a:pt x="24135" y="70450"/>
                  </a:cubicBezTo>
                  <a:cubicBezTo>
                    <a:pt x="24159" y="70116"/>
                    <a:pt x="24170" y="69783"/>
                    <a:pt x="24170" y="69438"/>
                  </a:cubicBezTo>
                  <a:cubicBezTo>
                    <a:pt x="24170" y="69414"/>
                    <a:pt x="24170" y="69402"/>
                    <a:pt x="24170" y="69378"/>
                  </a:cubicBezTo>
                  <a:cubicBezTo>
                    <a:pt x="24147" y="64985"/>
                    <a:pt x="25718" y="60722"/>
                    <a:pt x="28826" y="57615"/>
                  </a:cubicBezTo>
                  <a:lnTo>
                    <a:pt x="29231" y="57210"/>
                  </a:lnTo>
                  <a:cubicBezTo>
                    <a:pt x="32148" y="54293"/>
                    <a:pt x="36081" y="52537"/>
                    <a:pt x="40186" y="52537"/>
                  </a:cubicBezTo>
                  <a:cubicBezTo>
                    <a:pt x="40320" y="52537"/>
                    <a:pt x="40455" y="52539"/>
                    <a:pt x="40589" y="52543"/>
                  </a:cubicBezTo>
                  <a:lnTo>
                    <a:pt x="41292" y="52543"/>
                  </a:lnTo>
                  <a:cubicBezTo>
                    <a:pt x="47459" y="52352"/>
                    <a:pt x="52591" y="47304"/>
                    <a:pt x="52853" y="41136"/>
                  </a:cubicBezTo>
                  <a:cubicBezTo>
                    <a:pt x="53150" y="34302"/>
                    <a:pt x="47697" y="28659"/>
                    <a:pt x="40923" y="28659"/>
                  </a:cubicBezTo>
                  <a:cubicBezTo>
                    <a:pt x="40827" y="28659"/>
                    <a:pt x="40720" y="28659"/>
                    <a:pt x="40625" y="28671"/>
                  </a:cubicBezTo>
                  <a:cubicBezTo>
                    <a:pt x="40491" y="28674"/>
                    <a:pt x="40358" y="28676"/>
                    <a:pt x="40225" y="28676"/>
                  </a:cubicBezTo>
                  <a:cubicBezTo>
                    <a:pt x="36105" y="28676"/>
                    <a:pt x="32137" y="27076"/>
                    <a:pt x="29219" y="24158"/>
                  </a:cubicBezTo>
                  <a:cubicBezTo>
                    <a:pt x="25933" y="20884"/>
                    <a:pt x="24230" y="16431"/>
                    <a:pt x="24170" y="11800"/>
                  </a:cubicBezTo>
                  <a:cubicBezTo>
                    <a:pt x="24170" y="11740"/>
                    <a:pt x="24170" y="11692"/>
                    <a:pt x="24170" y="11645"/>
                  </a:cubicBezTo>
                  <a:cubicBezTo>
                    <a:pt x="24016" y="5251"/>
                    <a:pt x="18634" y="12"/>
                    <a:pt x="12240"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14" name="Gráfico 9">
              <a:extLst>
                <a:ext uri="{FF2B5EF4-FFF2-40B4-BE49-F238E27FC236}">
                  <a16:creationId xmlns:a16="http://schemas.microsoft.com/office/drawing/2014/main" id="{EC7F128D-7FFE-B188-82BB-16A991DF3C42}"/>
                </a:ext>
              </a:extLst>
            </p:cNvPr>
            <p:cNvGrpSpPr>
              <a:grpSpLocks noChangeAspect="1"/>
            </p:cNvGrpSpPr>
            <p:nvPr/>
          </p:nvGrpSpPr>
          <p:grpSpPr>
            <a:xfrm>
              <a:off x="3655898" y="-107635"/>
              <a:ext cx="291900" cy="319922"/>
              <a:chOff x="6972485" y="4320104"/>
              <a:chExt cx="206724" cy="226569"/>
            </a:xfrm>
            <a:solidFill>
              <a:schemeClr val="accent1"/>
            </a:solidFill>
          </p:grpSpPr>
          <p:sp>
            <p:nvSpPr>
              <p:cNvPr id="56" name="Forma libre: forma 55">
                <a:extLst>
                  <a:ext uri="{FF2B5EF4-FFF2-40B4-BE49-F238E27FC236}">
                    <a16:creationId xmlns:a16="http://schemas.microsoft.com/office/drawing/2014/main" id="{3ABBFF24-9947-53EB-3E69-86F19A7C38D0}"/>
                  </a:ext>
                </a:extLst>
              </p:cNvPr>
              <p:cNvSpPr/>
              <p:nvPr/>
            </p:nvSpPr>
            <p:spPr>
              <a:xfrm>
                <a:off x="6999891" y="4320104"/>
                <a:ext cx="41580" cy="41580"/>
              </a:xfrm>
              <a:custGeom>
                <a:avLst/>
                <a:gdLst>
                  <a:gd name="connsiteX0" fmla="*/ 20791 w 41580"/>
                  <a:gd name="connsiteY0" fmla="*/ 41581 h 41580"/>
                  <a:gd name="connsiteX1" fmla="*/ 41581 w 41580"/>
                  <a:gd name="connsiteY1" fmla="*/ 20790 h 41580"/>
                  <a:gd name="connsiteX2" fmla="*/ 20791 w 41580"/>
                  <a:gd name="connsiteY2" fmla="*/ 0 h 41580"/>
                  <a:gd name="connsiteX3" fmla="*/ 0 w 41580"/>
                  <a:gd name="connsiteY3" fmla="*/ 20790 h 41580"/>
                  <a:gd name="connsiteX4" fmla="*/ 20791 w 41580"/>
                  <a:gd name="connsiteY4" fmla="*/ 41581 h 41580"/>
                  <a:gd name="connsiteX5" fmla="*/ 20791 w 41580"/>
                  <a:gd name="connsiteY5" fmla="*/ 6851 h 41580"/>
                  <a:gd name="connsiteX6" fmla="*/ 34730 w 41580"/>
                  <a:gd name="connsiteY6" fmla="*/ 20790 h 41580"/>
                  <a:gd name="connsiteX7" fmla="*/ 20791 w 41580"/>
                  <a:gd name="connsiteY7" fmla="*/ 34730 h 41580"/>
                  <a:gd name="connsiteX8" fmla="*/ 6851 w 41580"/>
                  <a:gd name="connsiteY8" fmla="*/ 20790 h 41580"/>
                  <a:gd name="connsiteX9" fmla="*/ 20791 w 41580"/>
                  <a:gd name="connsiteY9" fmla="*/ 6851 h 41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580" h="41580">
                    <a:moveTo>
                      <a:pt x="20791" y="41581"/>
                    </a:moveTo>
                    <a:cubicBezTo>
                      <a:pt x="32367" y="41581"/>
                      <a:pt x="41581" y="32131"/>
                      <a:pt x="41581" y="20790"/>
                    </a:cubicBezTo>
                    <a:cubicBezTo>
                      <a:pt x="41581" y="9450"/>
                      <a:pt x="32131" y="0"/>
                      <a:pt x="20791" y="0"/>
                    </a:cubicBezTo>
                    <a:cubicBezTo>
                      <a:pt x="9450" y="0"/>
                      <a:pt x="0" y="9450"/>
                      <a:pt x="0" y="20790"/>
                    </a:cubicBezTo>
                    <a:cubicBezTo>
                      <a:pt x="0" y="32131"/>
                      <a:pt x="9450" y="41581"/>
                      <a:pt x="20791" y="41581"/>
                    </a:cubicBezTo>
                    <a:close/>
                    <a:moveTo>
                      <a:pt x="20791" y="6851"/>
                    </a:moveTo>
                    <a:cubicBezTo>
                      <a:pt x="28587" y="6851"/>
                      <a:pt x="34730" y="12994"/>
                      <a:pt x="34730" y="20790"/>
                    </a:cubicBezTo>
                    <a:cubicBezTo>
                      <a:pt x="34730" y="28587"/>
                      <a:pt x="28350" y="34730"/>
                      <a:pt x="20791" y="34730"/>
                    </a:cubicBezTo>
                    <a:cubicBezTo>
                      <a:pt x="13230" y="34730"/>
                      <a:pt x="6851" y="28351"/>
                      <a:pt x="6851" y="20790"/>
                    </a:cubicBezTo>
                    <a:cubicBezTo>
                      <a:pt x="6851" y="13230"/>
                      <a:pt x="13230" y="6851"/>
                      <a:pt x="20791" y="6851"/>
                    </a:cubicBezTo>
                    <a:close/>
                  </a:path>
                </a:pathLst>
              </a:custGeom>
              <a:grpFill/>
              <a:ln w="23606" cap="flat">
                <a:noFill/>
                <a:prstDash val="solid"/>
                <a:miter/>
              </a:ln>
            </p:spPr>
            <p:txBody>
              <a:bodyPr rtlCol="0" anchor="ctr"/>
              <a:lstStyle/>
              <a:p>
                <a:endParaRPr lang="es-CO" sz="1050"/>
              </a:p>
            </p:txBody>
          </p:sp>
          <p:sp>
            <p:nvSpPr>
              <p:cNvPr id="57" name="Forma libre: forma 56">
                <a:extLst>
                  <a:ext uri="{FF2B5EF4-FFF2-40B4-BE49-F238E27FC236}">
                    <a16:creationId xmlns:a16="http://schemas.microsoft.com/office/drawing/2014/main" id="{34F14AB9-863D-2598-0C72-3388FD8FE166}"/>
                  </a:ext>
                </a:extLst>
              </p:cNvPr>
              <p:cNvSpPr/>
              <p:nvPr/>
            </p:nvSpPr>
            <p:spPr>
              <a:xfrm>
                <a:off x="7119200" y="4330027"/>
                <a:ext cx="36383" cy="36383"/>
              </a:xfrm>
              <a:custGeom>
                <a:avLst/>
                <a:gdLst>
                  <a:gd name="connsiteX0" fmla="*/ 18191 w 36383"/>
                  <a:gd name="connsiteY0" fmla="*/ 36383 h 36383"/>
                  <a:gd name="connsiteX1" fmla="*/ 36384 w 36383"/>
                  <a:gd name="connsiteY1" fmla="*/ 18192 h 36383"/>
                  <a:gd name="connsiteX2" fmla="*/ 18191 w 36383"/>
                  <a:gd name="connsiteY2" fmla="*/ 0 h 36383"/>
                  <a:gd name="connsiteX3" fmla="*/ 0 w 36383"/>
                  <a:gd name="connsiteY3" fmla="*/ 18192 h 36383"/>
                  <a:gd name="connsiteX4" fmla="*/ 18191 w 36383"/>
                  <a:gd name="connsiteY4" fmla="*/ 36383 h 36383"/>
                  <a:gd name="connsiteX5" fmla="*/ 18191 w 36383"/>
                  <a:gd name="connsiteY5" fmla="*/ 7088 h 36383"/>
                  <a:gd name="connsiteX6" fmla="*/ 29532 w 36383"/>
                  <a:gd name="connsiteY6" fmla="*/ 18192 h 36383"/>
                  <a:gd name="connsiteX7" fmla="*/ 18191 w 36383"/>
                  <a:gd name="connsiteY7" fmla="*/ 29532 h 36383"/>
                  <a:gd name="connsiteX8" fmla="*/ 6852 w 36383"/>
                  <a:gd name="connsiteY8" fmla="*/ 18192 h 36383"/>
                  <a:gd name="connsiteX9" fmla="*/ 18191 w 36383"/>
                  <a:gd name="connsiteY9" fmla="*/ 7088 h 3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83" h="36383">
                    <a:moveTo>
                      <a:pt x="18191" y="36383"/>
                    </a:moveTo>
                    <a:cubicBezTo>
                      <a:pt x="28115" y="36383"/>
                      <a:pt x="36384" y="28351"/>
                      <a:pt x="36384" y="18192"/>
                    </a:cubicBezTo>
                    <a:cubicBezTo>
                      <a:pt x="36384" y="8033"/>
                      <a:pt x="28351" y="0"/>
                      <a:pt x="18191" y="0"/>
                    </a:cubicBezTo>
                    <a:cubicBezTo>
                      <a:pt x="8033" y="0"/>
                      <a:pt x="0" y="8269"/>
                      <a:pt x="0" y="18192"/>
                    </a:cubicBezTo>
                    <a:cubicBezTo>
                      <a:pt x="0" y="28115"/>
                      <a:pt x="8033" y="36383"/>
                      <a:pt x="18191" y="36383"/>
                    </a:cubicBezTo>
                    <a:close/>
                    <a:moveTo>
                      <a:pt x="18191" y="7088"/>
                    </a:moveTo>
                    <a:cubicBezTo>
                      <a:pt x="24334" y="7088"/>
                      <a:pt x="29532" y="12049"/>
                      <a:pt x="29532" y="18192"/>
                    </a:cubicBezTo>
                    <a:cubicBezTo>
                      <a:pt x="29532" y="24334"/>
                      <a:pt x="24571" y="29532"/>
                      <a:pt x="18191" y="29532"/>
                    </a:cubicBezTo>
                    <a:cubicBezTo>
                      <a:pt x="11813" y="29532"/>
                      <a:pt x="6852" y="24334"/>
                      <a:pt x="6852" y="18192"/>
                    </a:cubicBezTo>
                    <a:cubicBezTo>
                      <a:pt x="6852" y="12049"/>
                      <a:pt x="12049" y="7088"/>
                      <a:pt x="18191" y="7088"/>
                    </a:cubicBezTo>
                    <a:close/>
                  </a:path>
                </a:pathLst>
              </a:custGeom>
              <a:grpFill/>
              <a:ln w="23606" cap="flat">
                <a:noFill/>
                <a:prstDash val="solid"/>
                <a:miter/>
              </a:ln>
            </p:spPr>
            <p:txBody>
              <a:bodyPr rtlCol="0" anchor="ctr"/>
              <a:lstStyle/>
              <a:p>
                <a:endParaRPr lang="es-CO" sz="1050"/>
              </a:p>
            </p:txBody>
          </p:sp>
          <p:sp>
            <p:nvSpPr>
              <p:cNvPr id="58" name="Forma libre: forma 57">
                <a:extLst>
                  <a:ext uri="{FF2B5EF4-FFF2-40B4-BE49-F238E27FC236}">
                    <a16:creationId xmlns:a16="http://schemas.microsoft.com/office/drawing/2014/main" id="{A0E05A29-49F5-7EA2-7339-E25E07A55445}"/>
                  </a:ext>
                </a:extLst>
              </p:cNvPr>
              <p:cNvSpPr/>
              <p:nvPr/>
            </p:nvSpPr>
            <p:spPr>
              <a:xfrm>
                <a:off x="7082108" y="4372789"/>
                <a:ext cx="97101" cy="149313"/>
              </a:xfrm>
              <a:custGeom>
                <a:avLst/>
                <a:gdLst>
                  <a:gd name="connsiteX0" fmla="*/ 79855 w 97101"/>
                  <a:gd name="connsiteY0" fmla="*/ 79618 h 149313"/>
                  <a:gd name="connsiteX1" fmla="*/ 85289 w 97101"/>
                  <a:gd name="connsiteY1" fmla="*/ 81036 h 149313"/>
                  <a:gd name="connsiteX2" fmla="*/ 97102 w 97101"/>
                  <a:gd name="connsiteY2" fmla="*/ 69223 h 149313"/>
                  <a:gd name="connsiteX3" fmla="*/ 97102 w 97101"/>
                  <a:gd name="connsiteY3" fmla="*/ 20318 h 149313"/>
                  <a:gd name="connsiteX4" fmla="*/ 76783 w 97101"/>
                  <a:gd name="connsiteY4" fmla="*/ 0 h 149313"/>
                  <a:gd name="connsiteX5" fmla="*/ 34021 w 97101"/>
                  <a:gd name="connsiteY5" fmla="*/ 0 h 149313"/>
                  <a:gd name="connsiteX6" fmla="*/ 13703 w 97101"/>
                  <a:gd name="connsiteY6" fmla="*/ 20318 h 149313"/>
                  <a:gd name="connsiteX7" fmla="*/ 13703 w 97101"/>
                  <a:gd name="connsiteY7" fmla="*/ 69223 h 149313"/>
                  <a:gd name="connsiteX8" fmla="*/ 25516 w 97101"/>
                  <a:gd name="connsiteY8" fmla="*/ 81036 h 149313"/>
                  <a:gd name="connsiteX9" fmla="*/ 30477 w 97101"/>
                  <a:gd name="connsiteY9" fmla="*/ 79855 h 149313"/>
                  <a:gd name="connsiteX10" fmla="*/ 30477 w 97101"/>
                  <a:gd name="connsiteY10" fmla="*/ 135375 h 149313"/>
                  <a:gd name="connsiteX11" fmla="*/ 32603 w 97101"/>
                  <a:gd name="connsiteY11" fmla="*/ 142463 h 149313"/>
                  <a:gd name="connsiteX12" fmla="*/ 3544 w 97101"/>
                  <a:gd name="connsiteY12" fmla="*/ 142463 h 149313"/>
                  <a:gd name="connsiteX13" fmla="*/ 0 w 97101"/>
                  <a:gd name="connsiteY13" fmla="*/ 145770 h 149313"/>
                  <a:gd name="connsiteX14" fmla="*/ 3544 w 97101"/>
                  <a:gd name="connsiteY14" fmla="*/ 149314 h 149313"/>
                  <a:gd name="connsiteX15" fmla="*/ 93558 w 97101"/>
                  <a:gd name="connsiteY15" fmla="*/ 149314 h 149313"/>
                  <a:gd name="connsiteX16" fmla="*/ 97102 w 97101"/>
                  <a:gd name="connsiteY16" fmla="*/ 145770 h 149313"/>
                  <a:gd name="connsiteX17" fmla="*/ 93558 w 97101"/>
                  <a:gd name="connsiteY17" fmla="*/ 142463 h 149313"/>
                  <a:gd name="connsiteX18" fmla="*/ 77729 w 97101"/>
                  <a:gd name="connsiteY18" fmla="*/ 142463 h 149313"/>
                  <a:gd name="connsiteX19" fmla="*/ 79618 w 97101"/>
                  <a:gd name="connsiteY19" fmla="*/ 135375 h 149313"/>
                  <a:gd name="connsiteX20" fmla="*/ 79618 w 97101"/>
                  <a:gd name="connsiteY20" fmla="*/ 79382 h 149313"/>
                  <a:gd name="connsiteX21" fmla="*/ 25752 w 97101"/>
                  <a:gd name="connsiteY21" fmla="*/ 74184 h 149313"/>
                  <a:gd name="connsiteX22" fmla="*/ 20791 w 97101"/>
                  <a:gd name="connsiteY22" fmla="*/ 69223 h 149313"/>
                  <a:gd name="connsiteX23" fmla="*/ 20791 w 97101"/>
                  <a:gd name="connsiteY23" fmla="*/ 20318 h 149313"/>
                  <a:gd name="connsiteX24" fmla="*/ 34021 w 97101"/>
                  <a:gd name="connsiteY24" fmla="*/ 7088 h 149313"/>
                  <a:gd name="connsiteX25" fmla="*/ 52213 w 97101"/>
                  <a:gd name="connsiteY25" fmla="*/ 7088 h 149313"/>
                  <a:gd name="connsiteX26" fmla="*/ 52213 w 97101"/>
                  <a:gd name="connsiteY26" fmla="*/ 9923 h 149313"/>
                  <a:gd name="connsiteX27" fmla="*/ 55757 w 97101"/>
                  <a:gd name="connsiteY27" fmla="*/ 13467 h 149313"/>
                  <a:gd name="connsiteX28" fmla="*/ 59064 w 97101"/>
                  <a:gd name="connsiteY28" fmla="*/ 9923 h 149313"/>
                  <a:gd name="connsiteX29" fmla="*/ 59064 w 97101"/>
                  <a:gd name="connsiteY29" fmla="*/ 7088 h 149313"/>
                  <a:gd name="connsiteX30" fmla="*/ 76783 w 97101"/>
                  <a:gd name="connsiteY30" fmla="*/ 7088 h 149313"/>
                  <a:gd name="connsiteX31" fmla="*/ 90014 w 97101"/>
                  <a:gd name="connsiteY31" fmla="*/ 20318 h 149313"/>
                  <a:gd name="connsiteX32" fmla="*/ 90014 w 97101"/>
                  <a:gd name="connsiteY32" fmla="*/ 69223 h 149313"/>
                  <a:gd name="connsiteX33" fmla="*/ 85052 w 97101"/>
                  <a:gd name="connsiteY33" fmla="*/ 74184 h 149313"/>
                  <a:gd name="connsiteX34" fmla="*/ 80091 w 97101"/>
                  <a:gd name="connsiteY34" fmla="*/ 69696 h 149313"/>
                  <a:gd name="connsiteX35" fmla="*/ 80091 w 97101"/>
                  <a:gd name="connsiteY35" fmla="*/ 23389 h 149313"/>
                  <a:gd name="connsiteX36" fmla="*/ 76783 w 97101"/>
                  <a:gd name="connsiteY36" fmla="*/ 20082 h 149313"/>
                  <a:gd name="connsiteX37" fmla="*/ 76783 w 97101"/>
                  <a:gd name="connsiteY37" fmla="*/ 20082 h 149313"/>
                  <a:gd name="connsiteX38" fmla="*/ 73240 w 97101"/>
                  <a:gd name="connsiteY38" fmla="*/ 23389 h 149313"/>
                  <a:gd name="connsiteX39" fmla="*/ 73240 w 97101"/>
                  <a:gd name="connsiteY39" fmla="*/ 68042 h 149313"/>
                  <a:gd name="connsiteX40" fmla="*/ 37329 w 97101"/>
                  <a:gd name="connsiteY40" fmla="*/ 68042 h 149313"/>
                  <a:gd name="connsiteX41" fmla="*/ 37329 w 97101"/>
                  <a:gd name="connsiteY41" fmla="*/ 23389 h 149313"/>
                  <a:gd name="connsiteX42" fmla="*/ 34021 w 97101"/>
                  <a:gd name="connsiteY42" fmla="*/ 20082 h 149313"/>
                  <a:gd name="connsiteX43" fmla="*/ 30477 w 97101"/>
                  <a:gd name="connsiteY43" fmla="*/ 23389 h 149313"/>
                  <a:gd name="connsiteX44" fmla="*/ 30477 w 97101"/>
                  <a:gd name="connsiteY44" fmla="*/ 69459 h 149313"/>
                  <a:gd name="connsiteX45" fmla="*/ 25516 w 97101"/>
                  <a:gd name="connsiteY45" fmla="*/ 74421 h 149313"/>
                  <a:gd name="connsiteX46" fmla="*/ 58592 w 97101"/>
                  <a:gd name="connsiteY46" fmla="*/ 135611 h 149313"/>
                  <a:gd name="connsiteX47" fmla="*/ 58592 w 97101"/>
                  <a:gd name="connsiteY47" fmla="*/ 85289 h 149313"/>
                  <a:gd name="connsiteX48" fmla="*/ 55284 w 97101"/>
                  <a:gd name="connsiteY48" fmla="*/ 81745 h 149313"/>
                  <a:gd name="connsiteX49" fmla="*/ 51977 w 97101"/>
                  <a:gd name="connsiteY49" fmla="*/ 85289 h 149313"/>
                  <a:gd name="connsiteX50" fmla="*/ 51977 w 97101"/>
                  <a:gd name="connsiteY50" fmla="*/ 135611 h 149313"/>
                  <a:gd name="connsiteX51" fmla="*/ 44889 w 97101"/>
                  <a:gd name="connsiteY51" fmla="*/ 142699 h 149313"/>
                  <a:gd name="connsiteX52" fmla="*/ 37801 w 97101"/>
                  <a:gd name="connsiteY52" fmla="*/ 135611 h 149313"/>
                  <a:gd name="connsiteX53" fmla="*/ 37801 w 97101"/>
                  <a:gd name="connsiteY53" fmla="*/ 74657 h 149313"/>
                  <a:gd name="connsiteX54" fmla="*/ 73240 w 97101"/>
                  <a:gd name="connsiteY54" fmla="*/ 74657 h 149313"/>
                  <a:gd name="connsiteX55" fmla="*/ 73240 w 97101"/>
                  <a:gd name="connsiteY55" fmla="*/ 135611 h 149313"/>
                  <a:gd name="connsiteX56" fmla="*/ 66152 w 97101"/>
                  <a:gd name="connsiteY56" fmla="*/ 142699 h 149313"/>
                  <a:gd name="connsiteX57" fmla="*/ 59064 w 97101"/>
                  <a:gd name="connsiteY57" fmla="*/ 135611 h 14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97101" h="149313">
                    <a:moveTo>
                      <a:pt x="79855" y="79618"/>
                    </a:moveTo>
                    <a:cubicBezTo>
                      <a:pt x="81509" y="80563"/>
                      <a:pt x="83398" y="81036"/>
                      <a:pt x="85289" y="81036"/>
                    </a:cubicBezTo>
                    <a:cubicBezTo>
                      <a:pt x="91904" y="81036"/>
                      <a:pt x="97102" y="75602"/>
                      <a:pt x="97102" y="69223"/>
                    </a:cubicBezTo>
                    <a:lnTo>
                      <a:pt x="97102" y="20318"/>
                    </a:lnTo>
                    <a:cubicBezTo>
                      <a:pt x="97102" y="9214"/>
                      <a:pt x="88124" y="0"/>
                      <a:pt x="76783" y="0"/>
                    </a:cubicBezTo>
                    <a:lnTo>
                      <a:pt x="34021" y="0"/>
                    </a:lnTo>
                    <a:cubicBezTo>
                      <a:pt x="22917" y="0"/>
                      <a:pt x="13703" y="8978"/>
                      <a:pt x="13703" y="20318"/>
                    </a:cubicBezTo>
                    <a:lnTo>
                      <a:pt x="13703" y="69223"/>
                    </a:lnTo>
                    <a:cubicBezTo>
                      <a:pt x="13703" y="75838"/>
                      <a:pt x="18901" y="81036"/>
                      <a:pt x="25516" y="81036"/>
                    </a:cubicBezTo>
                    <a:cubicBezTo>
                      <a:pt x="27406" y="81036"/>
                      <a:pt x="29060" y="80563"/>
                      <a:pt x="30477" y="79855"/>
                    </a:cubicBezTo>
                    <a:lnTo>
                      <a:pt x="30477" y="135375"/>
                    </a:lnTo>
                    <a:cubicBezTo>
                      <a:pt x="30477" y="137974"/>
                      <a:pt x="31186" y="140336"/>
                      <a:pt x="32603" y="142463"/>
                    </a:cubicBezTo>
                    <a:lnTo>
                      <a:pt x="3544" y="142463"/>
                    </a:lnTo>
                    <a:cubicBezTo>
                      <a:pt x="1654" y="142463"/>
                      <a:pt x="0" y="143880"/>
                      <a:pt x="0" y="145770"/>
                    </a:cubicBezTo>
                    <a:cubicBezTo>
                      <a:pt x="0" y="147660"/>
                      <a:pt x="1654" y="149314"/>
                      <a:pt x="3544" y="149314"/>
                    </a:cubicBezTo>
                    <a:lnTo>
                      <a:pt x="93558" y="149314"/>
                    </a:lnTo>
                    <a:cubicBezTo>
                      <a:pt x="95448" y="149314"/>
                      <a:pt x="97102" y="147897"/>
                      <a:pt x="97102" y="145770"/>
                    </a:cubicBezTo>
                    <a:cubicBezTo>
                      <a:pt x="97102" y="143880"/>
                      <a:pt x="95684" y="142463"/>
                      <a:pt x="93558" y="142463"/>
                    </a:cubicBezTo>
                    <a:lnTo>
                      <a:pt x="77729" y="142463"/>
                    </a:lnTo>
                    <a:cubicBezTo>
                      <a:pt x="78910" y="140336"/>
                      <a:pt x="79618" y="137974"/>
                      <a:pt x="79618" y="135375"/>
                    </a:cubicBezTo>
                    <a:lnTo>
                      <a:pt x="79618" y="79382"/>
                    </a:lnTo>
                    <a:close/>
                    <a:moveTo>
                      <a:pt x="25752" y="74184"/>
                    </a:moveTo>
                    <a:cubicBezTo>
                      <a:pt x="23153" y="74184"/>
                      <a:pt x="20791" y="72058"/>
                      <a:pt x="20791" y="69223"/>
                    </a:cubicBezTo>
                    <a:lnTo>
                      <a:pt x="20791" y="20318"/>
                    </a:lnTo>
                    <a:cubicBezTo>
                      <a:pt x="20791" y="12994"/>
                      <a:pt x="26697" y="7088"/>
                      <a:pt x="34021" y="7088"/>
                    </a:cubicBezTo>
                    <a:lnTo>
                      <a:pt x="52213" y="7088"/>
                    </a:lnTo>
                    <a:lnTo>
                      <a:pt x="52213" y="9923"/>
                    </a:lnTo>
                    <a:cubicBezTo>
                      <a:pt x="52213" y="11813"/>
                      <a:pt x="53631" y="13467"/>
                      <a:pt x="55757" y="13467"/>
                    </a:cubicBezTo>
                    <a:cubicBezTo>
                      <a:pt x="57883" y="13467"/>
                      <a:pt x="59064" y="11813"/>
                      <a:pt x="59064" y="9923"/>
                    </a:cubicBezTo>
                    <a:lnTo>
                      <a:pt x="59064" y="7088"/>
                    </a:lnTo>
                    <a:lnTo>
                      <a:pt x="76783" y="7088"/>
                    </a:lnTo>
                    <a:cubicBezTo>
                      <a:pt x="84107" y="7088"/>
                      <a:pt x="90014" y="12994"/>
                      <a:pt x="90014" y="20318"/>
                    </a:cubicBezTo>
                    <a:lnTo>
                      <a:pt x="90014" y="69223"/>
                    </a:lnTo>
                    <a:cubicBezTo>
                      <a:pt x="90014" y="72058"/>
                      <a:pt x="87887" y="74184"/>
                      <a:pt x="85052" y="74184"/>
                    </a:cubicBezTo>
                    <a:cubicBezTo>
                      <a:pt x="82217" y="74184"/>
                      <a:pt x="80328" y="72058"/>
                      <a:pt x="80091" y="69696"/>
                    </a:cubicBezTo>
                    <a:lnTo>
                      <a:pt x="80091" y="23389"/>
                    </a:lnTo>
                    <a:cubicBezTo>
                      <a:pt x="80091" y="21499"/>
                      <a:pt x="78674" y="20082"/>
                      <a:pt x="76783" y="20082"/>
                    </a:cubicBezTo>
                    <a:lnTo>
                      <a:pt x="76783" y="20082"/>
                    </a:lnTo>
                    <a:cubicBezTo>
                      <a:pt x="74894" y="20082"/>
                      <a:pt x="73240" y="21499"/>
                      <a:pt x="73240" y="23389"/>
                    </a:cubicBezTo>
                    <a:lnTo>
                      <a:pt x="73240" y="68042"/>
                    </a:lnTo>
                    <a:lnTo>
                      <a:pt x="37329" y="68042"/>
                    </a:lnTo>
                    <a:lnTo>
                      <a:pt x="37329" y="23389"/>
                    </a:lnTo>
                    <a:cubicBezTo>
                      <a:pt x="37329" y="21499"/>
                      <a:pt x="35911" y="20082"/>
                      <a:pt x="34021" y="20082"/>
                    </a:cubicBezTo>
                    <a:cubicBezTo>
                      <a:pt x="32131" y="20082"/>
                      <a:pt x="30477" y="21499"/>
                      <a:pt x="30477" y="23389"/>
                    </a:cubicBezTo>
                    <a:lnTo>
                      <a:pt x="30477" y="69459"/>
                    </a:lnTo>
                    <a:cubicBezTo>
                      <a:pt x="30477" y="72295"/>
                      <a:pt x="28351" y="74421"/>
                      <a:pt x="25516" y="74421"/>
                    </a:cubicBezTo>
                    <a:close/>
                    <a:moveTo>
                      <a:pt x="58592" y="135611"/>
                    </a:moveTo>
                    <a:lnTo>
                      <a:pt x="58592" y="85289"/>
                    </a:lnTo>
                    <a:cubicBezTo>
                      <a:pt x="58592" y="83398"/>
                      <a:pt x="57174" y="81745"/>
                      <a:pt x="55284" y="81745"/>
                    </a:cubicBezTo>
                    <a:cubicBezTo>
                      <a:pt x="53394" y="81745"/>
                      <a:pt x="51977" y="83398"/>
                      <a:pt x="51977" y="85289"/>
                    </a:cubicBezTo>
                    <a:lnTo>
                      <a:pt x="51977" y="135611"/>
                    </a:lnTo>
                    <a:cubicBezTo>
                      <a:pt x="51977" y="139391"/>
                      <a:pt x="48669" y="142699"/>
                      <a:pt x="44889" y="142699"/>
                    </a:cubicBezTo>
                    <a:cubicBezTo>
                      <a:pt x="41109" y="142699"/>
                      <a:pt x="37801" y="139391"/>
                      <a:pt x="37801" y="135611"/>
                    </a:cubicBezTo>
                    <a:lnTo>
                      <a:pt x="37801" y="74657"/>
                    </a:lnTo>
                    <a:lnTo>
                      <a:pt x="73240" y="74657"/>
                    </a:lnTo>
                    <a:lnTo>
                      <a:pt x="73240" y="135611"/>
                    </a:lnTo>
                    <a:cubicBezTo>
                      <a:pt x="73240" y="139391"/>
                      <a:pt x="69932" y="142699"/>
                      <a:pt x="66152" y="142699"/>
                    </a:cubicBezTo>
                    <a:cubicBezTo>
                      <a:pt x="62372" y="142699"/>
                      <a:pt x="59064" y="139391"/>
                      <a:pt x="59064" y="135611"/>
                    </a:cubicBezTo>
                    <a:close/>
                  </a:path>
                </a:pathLst>
              </a:custGeom>
              <a:grpFill/>
              <a:ln w="23606" cap="flat">
                <a:noFill/>
                <a:prstDash val="solid"/>
                <a:miter/>
              </a:ln>
            </p:spPr>
            <p:txBody>
              <a:bodyPr rtlCol="0" anchor="ctr"/>
              <a:lstStyle/>
              <a:p>
                <a:endParaRPr lang="es-CO" sz="1050"/>
              </a:p>
            </p:txBody>
          </p:sp>
          <p:sp>
            <p:nvSpPr>
              <p:cNvPr id="59" name="Forma libre: forma 58">
                <a:extLst>
                  <a:ext uri="{FF2B5EF4-FFF2-40B4-BE49-F238E27FC236}">
                    <a16:creationId xmlns:a16="http://schemas.microsoft.com/office/drawing/2014/main" id="{A60E1A66-3C56-31A8-F847-2EF542671890}"/>
                  </a:ext>
                </a:extLst>
              </p:cNvPr>
              <p:cNvSpPr/>
              <p:nvPr/>
            </p:nvSpPr>
            <p:spPr>
              <a:xfrm>
                <a:off x="7134321" y="4392635"/>
                <a:ext cx="6850" cy="38982"/>
              </a:xfrm>
              <a:custGeom>
                <a:avLst/>
                <a:gdLst>
                  <a:gd name="connsiteX0" fmla="*/ 3544 w 6850"/>
                  <a:gd name="connsiteY0" fmla="*/ 38982 h 38982"/>
                  <a:gd name="connsiteX1" fmla="*/ 6851 w 6850"/>
                  <a:gd name="connsiteY1" fmla="*/ 35438 h 38982"/>
                  <a:gd name="connsiteX2" fmla="*/ 6851 w 6850"/>
                  <a:gd name="connsiteY2" fmla="*/ 3308 h 38982"/>
                  <a:gd name="connsiteX3" fmla="*/ 3544 w 6850"/>
                  <a:gd name="connsiteY3" fmla="*/ 0 h 38982"/>
                  <a:gd name="connsiteX4" fmla="*/ 0 w 6850"/>
                  <a:gd name="connsiteY4" fmla="*/ 3308 h 38982"/>
                  <a:gd name="connsiteX5" fmla="*/ 0 w 6850"/>
                  <a:gd name="connsiteY5" fmla="*/ 35438 h 38982"/>
                  <a:gd name="connsiteX6" fmla="*/ 3544 w 6850"/>
                  <a:gd name="connsiteY6" fmla="*/ 38982 h 3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0" h="38982">
                    <a:moveTo>
                      <a:pt x="3544" y="38982"/>
                    </a:moveTo>
                    <a:cubicBezTo>
                      <a:pt x="5433" y="38982"/>
                      <a:pt x="6851" y="37565"/>
                      <a:pt x="6851" y="35438"/>
                    </a:cubicBezTo>
                    <a:lnTo>
                      <a:pt x="6851" y="3308"/>
                    </a:lnTo>
                    <a:cubicBezTo>
                      <a:pt x="6851" y="1417"/>
                      <a:pt x="5433" y="0"/>
                      <a:pt x="3544" y="0"/>
                    </a:cubicBezTo>
                    <a:cubicBezTo>
                      <a:pt x="1653" y="0"/>
                      <a:pt x="0" y="1417"/>
                      <a:pt x="0" y="3308"/>
                    </a:cubicBezTo>
                    <a:lnTo>
                      <a:pt x="0" y="35438"/>
                    </a:lnTo>
                    <a:cubicBezTo>
                      <a:pt x="0" y="37328"/>
                      <a:pt x="1417" y="38982"/>
                      <a:pt x="3544" y="38982"/>
                    </a:cubicBezTo>
                    <a:close/>
                  </a:path>
                </a:pathLst>
              </a:custGeom>
              <a:grpFill/>
              <a:ln w="23606" cap="flat">
                <a:noFill/>
                <a:prstDash val="solid"/>
                <a:miter/>
              </a:ln>
            </p:spPr>
            <p:txBody>
              <a:bodyPr rtlCol="0" anchor="ctr"/>
              <a:lstStyle/>
              <a:p>
                <a:endParaRPr lang="es-CO" sz="1050"/>
              </a:p>
            </p:txBody>
          </p:sp>
          <p:sp>
            <p:nvSpPr>
              <p:cNvPr id="60" name="Forma libre: forma 59">
                <a:extLst>
                  <a:ext uri="{FF2B5EF4-FFF2-40B4-BE49-F238E27FC236}">
                    <a16:creationId xmlns:a16="http://schemas.microsoft.com/office/drawing/2014/main" id="{C06B9A59-8626-CB80-CBCA-BD86D6D77194}"/>
                  </a:ext>
                </a:extLst>
              </p:cNvPr>
              <p:cNvSpPr/>
              <p:nvPr/>
            </p:nvSpPr>
            <p:spPr>
              <a:xfrm>
                <a:off x="6972485" y="4370663"/>
                <a:ext cx="131358" cy="176010"/>
              </a:xfrm>
              <a:custGeom>
                <a:avLst/>
                <a:gdLst>
                  <a:gd name="connsiteX0" fmla="*/ 127815 w 131358"/>
                  <a:gd name="connsiteY0" fmla="*/ 168923 h 176010"/>
                  <a:gd name="connsiteX1" fmla="*/ 73948 w 131358"/>
                  <a:gd name="connsiteY1" fmla="*/ 168923 h 176010"/>
                  <a:gd name="connsiteX2" fmla="*/ 76783 w 131358"/>
                  <a:gd name="connsiteY2" fmla="*/ 159709 h 176010"/>
                  <a:gd name="connsiteX3" fmla="*/ 76783 w 131358"/>
                  <a:gd name="connsiteY3" fmla="*/ 92612 h 176010"/>
                  <a:gd name="connsiteX4" fmla="*/ 83871 w 131358"/>
                  <a:gd name="connsiteY4" fmla="*/ 94739 h 176010"/>
                  <a:gd name="connsiteX5" fmla="*/ 97101 w 131358"/>
                  <a:gd name="connsiteY5" fmla="*/ 81508 h 176010"/>
                  <a:gd name="connsiteX6" fmla="*/ 97101 w 131358"/>
                  <a:gd name="connsiteY6" fmla="*/ 23389 h 176010"/>
                  <a:gd name="connsiteX7" fmla="*/ 73948 w 131358"/>
                  <a:gd name="connsiteY7" fmla="*/ 0 h 176010"/>
                  <a:gd name="connsiteX8" fmla="*/ 23389 w 131358"/>
                  <a:gd name="connsiteY8" fmla="*/ 0 h 176010"/>
                  <a:gd name="connsiteX9" fmla="*/ 0 w 131358"/>
                  <a:gd name="connsiteY9" fmla="*/ 23389 h 176010"/>
                  <a:gd name="connsiteX10" fmla="*/ 0 w 131358"/>
                  <a:gd name="connsiteY10" fmla="*/ 81508 h 176010"/>
                  <a:gd name="connsiteX11" fmla="*/ 13467 w 131358"/>
                  <a:gd name="connsiteY11" fmla="*/ 94739 h 176010"/>
                  <a:gd name="connsiteX12" fmla="*/ 20082 w 131358"/>
                  <a:gd name="connsiteY12" fmla="*/ 93085 h 176010"/>
                  <a:gd name="connsiteX13" fmla="*/ 20082 w 131358"/>
                  <a:gd name="connsiteY13" fmla="*/ 159945 h 176010"/>
                  <a:gd name="connsiteX14" fmla="*/ 22917 w 131358"/>
                  <a:gd name="connsiteY14" fmla="*/ 169159 h 176010"/>
                  <a:gd name="connsiteX15" fmla="*/ 3544 w 131358"/>
                  <a:gd name="connsiteY15" fmla="*/ 169159 h 176010"/>
                  <a:gd name="connsiteX16" fmla="*/ 236 w 131358"/>
                  <a:gd name="connsiteY16" fmla="*/ 172467 h 176010"/>
                  <a:gd name="connsiteX17" fmla="*/ 3544 w 131358"/>
                  <a:gd name="connsiteY17" fmla="*/ 176011 h 176010"/>
                  <a:gd name="connsiteX18" fmla="*/ 128051 w 131358"/>
                  <a:gd name="connsiteY18" fmla="*/ 176011 h 176010"/>
                  <a:gd name="connsiteX19" fmla="*/ 131358 w 131358"/>
                  <a:gd name="connsiteY19" fmla="*/ 172467 h 176010"/>
                  <a:gd name="connsiteX20" fmla="*/ 128051 w 131358"/>
                  <a:gd name="connsiteY20" fmla="*/ 169159 h 176010"/>
                  <a:gd name="connsiteX21" fmla="*/ 90250 w 131358"/>
                  <a:gd name="connsiteY21" fmla="*/ 23153 h 176010"/>
                  <a:gd name="connsiteX22" fmla="*/ 90250 w 131358"/>
                  <a:gd name="connsiteY22" fmla="*/ 81272 h 176010"/>
                  <a:gd name="connsiteX23" fmla="*/ 83635 w 131358"/>
                  <a:gd name="connsiteY23" fmla="*/ 87887 h 176010"/>
                  <a:gd name="connsiteX24" fmla="*/ 77256 w 131358"/>
                  <a:gd name="connsiteY24" fmla="*/ 81745 h 176010"/>
                  <a:gd name="connsiteX25" fmla="*/ 77256 w 131358"/>
                  <a:gd name="connsiteY25" fmla="*/ 26933 h 176010"/>
                  <a:gd name="connsiteX26" fmla="*/ 73712 w 131358"/>
                  <a:gd name="connsiteY26" fmla="*/ 23389 h 176010"/>
                  <a:gd name="connsiteX27" fmla="*/ 73712 w 131358"/>
                  <a:gd name="connsiteY27" fmla="*/ 23389 h 176010"/>
                  <a:gd name="connsiteX28" fmla="*/ 70168 w 131358"/>
                  <a:gd name="connsiteY28" fmla="*/ 26933 h 176010"/>
                  <a:gd name="connsiteX29" fmla="*/ 70168 w 131358"/>
                  <a:gd name="connsiteY29" fmla="*/ 80327 h 176010"/>
                  <a:gd name="connsiteX30" fmla="*/ 51976 w 131358"/>
                  <a:gd name="connsiteY30" fmla="*/ 80327 h 176010"/>
                  <a:gd name="connsiteX31" fmla="*/ 51976 w 131358"/>
                  <a:gd name="connsiteY31" fmla="*/ 33548 h 176010"/>
                  <a:gd name="connsiteX32" fmla="*/ 69223 w 131358"/>
                  <a:gd name="connsiteY32" fmla="*/ 7088 h 176010"/>
                  <a:gd name="connsiteX33" fmla="*/ 73712 w 131358"/>
                  <a:gd name="connsiteY33" fmla="*/ 7088 h 176010"/>
                  <a:gd name="connsiteX34" fmla="*/ 90250 w 131358"/>
                  <a:gd name="connsiteY34" fmla="*/ 23626 h 176010"/>
                  <a:gd name="connsiteX35" fmla="*/ 61190 w 131358"/>
                  <a:gd name="connsiteY35" fmla="*/ 6615 h 176010"/>
                  <a:gd name="connsiteX36" fmla="*/ 48669 w 131358"/>
                  <a:gd name="connsiteY36" fmla="*/ 25752 h 176010"/>
                  <a:gd name="connsiteX37" fmla="*/ 36147 w 131358"/>
                  <a:gd name="connsiteY37" fmla="*/ 6615 h 176010"/>
                  <a:gd name="connsiteX38" fmla="*/ 61190 w 131358"/>
                  <a:gd name="connsiteY38" fmla="*/ 6615 h 176010"/>
                  <a:gd name="connsiteX39" fmla="*/ 13230 w 131358"/>
                  <a:gd name="connsiteY39" fmla="*/ 87651 h 176010"/>
                  <a:gd name="connsiteX40" fmla="*/ 6615 w 131358"/>
                  <a:gd name="connsiteY40" fmla="*/ 81036 h 176010"/>
                  <a:gd name="connsiteX41" fmla="*/ 6615 w 131358"/>
                  <a:gd name="connsiteY41" fmla="*/ 22917 h 176010"/>
                  <a:gd name="connsiteX42" fmla="*/ 23153 w 131358"/>
                  <a:gd name="connsiteY42" fmla="*/ 6379 h 176010"/>
                  <a:gd name="connsiteX43" fmla="*/ 27878 w 131358"/>
                  <a:gd name="connsiteY43" fmla="*/ 6379 h 176010"/>
                  <a:gd name="connsiteX44" fmla="*/ 45125 w 131358"/>
                  <a:gd name="connsiteY44" fmla="*/ 32840 h 176010"/>
                  <a:gd name="connsiteX45" fmla="*/ 45125 w 131358"/>
                  <a:gd name="connsiteY45" fmla="*/ 79618 h 176010"/>
                  <a:gd name="connsiteX46" fmla="*/ 26461 w 131358"/>
                  <a:gd name="connsiteY46" fmla="*/ 79618 h 176010"/>
                  <a:gd name="connsiteX47" fmla="*/ 26461 w 131358"/>
                  <a:gd name="connsiteY47" fmla="*/ 26224 h 176010"/>
                  <a:gd name="connsiteX48" fmla="*/ 23153 w 131358"/>
                  <a:gd name="connsiteY48" fmla="*/ 22681 h 176010"/>
                  <a:gd name="connsiteX49" fmla="*/ 19845 w 131358"/>
                  <a:gd name="connsiteY49" fmla="*/ 26224 h 176010"/>
                  <a:gd name="connsiteX50" fmla="*/ 19845 w 131358"/>
                  <a:gd name="connsiteY50" fmla="*/ 80800 h 176010"/>
                  <a:gd name="connsiteX51" fmla="*/ 13230 w 131358"/>
                  <a:gd name="connsiteY51" fmla="*/ 87415 h 176010"/>
                  <a:gd name="connsiteX52" fmla="*/ 26461 w 131358"/>
                  <a:gd name="connsiteY52" fmla="*/ 159709 h 176010"/>
                  <a:gd name="connsiteX53" fmla="*/ 26461 w 131358"/>
                  <a:gd name="connsiteY53" fmla="*/ 86942 h 176010"/>
                  <a:gd name="connsiteX54" fmla="*/ 69695 w 131358"/>
                  <a:gd name="connsiteY54" fmla="*/ 86942 h 176010"/>
                  <a:gd name="connsiteX55" fmla="*/ 69695 w 131358"/>
                  <a:gd name="connsiteY55" fmla="*/ 159709 h 176010"/>
                  <a:gd name="connsiteX56" fmla="*/ 60482 w 131358"/>
                  <a:gd name="connsiteY56" fmla="*/ 168923 h 176010"/>
                  <a:gd name="connsiteX57" fmla="*/ 51267 w 131358"/>
                  <a:gd name="connsiteY57" fmla="*/ 159709 h 176010"/>
                  <a:gd name="connsiteX58" fmla="*/ 51267 w 131358"/>
                  <a:gd name="connsiteY58" fmla="*/ 100173 h 176010"/>
                  <a:gd name="connsiteX59" fmla="*/ 47960 w 131358"/>
                  <a:gd name="connsiteY59" fmla="*/ 96865 h 176010"/>
                  <a:gd name="connsiteX60" fmla="*/ 44652 w 131358"/>
                  <a:gd name="connsiteY60" fmla="*/ 100173 h 176010"/>
                  <a:gd name="connsiteX61" fmla="*/ 44652 w 131358"/>
                  <a:gd name="connsiteY61" fmla="*/ 159709 h 176010"/>
                  <a:gd name="connsiteX62" fmla="*/ 35438 w 131358"/>
                  <a:gd name="connsiteY62" fmla="*/ 168923 h 176010"/>
                  <a:gd name="connsiteX63" fmla="*/ 26224 w 131358"/>
                  <a:gd name="connsiteY63" fmla="*/ 159709 h 17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31358" h="176010">
                    <a:moveTo>
                      <a:pt x="127815" y="168923"/>
                    </a:moveTo>
                    <a:lnTo>
                      <a:pt x="73948" y="168923"/>
                    </a:lnTo>
                    <a:cubicBezTo>
                      <a:pt x="75838" y="166324"/>
                      <a:pt x="76783" y="163017"/>
                      <a:pt x="76783" y="159709"/>
                    </a:cubicBezTo>
                    <a:lnTo>
                      <a:pt x="76783" y="92612"/>
                    </a:lnTo>
                    <a:cubicBezTo>
                      <a:pt x="78910" y="93794"/>
                      <a:pt x="81272" y="94739"/>
                      <a:pt x="83871" y="94739"/>
                    </a:cubicBezTo>
                    <a:cubicBezTo>
                      <a:pt x="91195" y="94739"/>
                      <a:pt x="97101" y="88832"/>
                      <a:pt x="97101" y="81508"/>
                    </a:cubicBezTo>
                    <a:lnTo>
                      <a:pt x="97101" y="23389"/>
                    </a:lnTo>
                    <a:cubicBezTo>
                      <a:pt x="97101" y="10395"/>
                      <a:pt x="86706" y="0"/>
                      <a:pt x="73948" y="0"/>
                    </a:cubicBezTo>
                    <a:lnTo>
                      <a:pt x="23389" y="0"/>
                    </a:lnTo>
                    <a:cubicBezTo>
                      <a:pt x="10395" y="0"/>
                      <a:pt x="0" y="10395"/>
                      <a:pt x="0" y="23389"/>
                    </a:cubicBezTo>
                    <a:lnTo>
                      <a:pt x="0" y="81508"/>
                    </a:lnTo>
                    <a:cubicBezTo>
                      <a:pt x="0" y="88832"/>
                      <a:pt x="5906" y="94739"/>
                      <a:pt x="13467" y="94739"/>
                    </a:cubicBezTo>
                    <a:cubicBezTo>
                      <a:pt x="15829" y="94739"/>
                      <a:pt x="17955" y="94030"/>
                      <a:pt x="20082" y="93085"/>
                    </a:cubicBezTo>
                    <a:lnTo>
                      <a:pt x="20082" y="159945"/>
                    </a:lnTo>
                    <a:cubicBezTo>
                      <a:pt x="20082" y="163253"/>
                      <a:pt x="21263" y="166561"/>
                      <a:pt x="22917" y="169159"/>
                    </a:cubicBezTo>
                    <a:lnTo>
                      <a:pt x="3544" y="169159"/>
                    </a:lnTo>
                    <a:cubicBezTo>
                      <a:pt x="1654" y="169159"/>
                      <a:pt x="236" y="170577"/>
                      <a:pt x="236" y="172467"/>
                    </a:cubicBezTo>
                    <a:cubicBezTo>
                      <a:pt x="236" y="174357"/>
                      <a:pt x="1654" y="176011"/>
                      <a:pt x="3544" y="176011"/>
                    </a:cubicBezTo>
                    <a:lnTo>
                      <a:pt x="128051" y="176011"/>
                    </a:lnTo>
                    <a:cubicBezTo>
                      <a:pt x="129941" y="176011"/>
                      <a:pt x="131358" y="174593"/>
                      <a:pt x="131358" y="172467"/>
                    </a:cubicBezTo>
                    <a:cubicBezTo>
                      <a:pt x="131358" y="170341"/>
                      <a:pt x="129941" y="169159"/>
                      <a:pt x="128051" y="169159"/>
                    </a:cubicBezTo>
                    <a:close/>
                    <a:moveTo>
                      <a:pt x="90250" y="23153"/>
                    </a:moveTo>
                    <a:lnTo>
                      <a:pt x="90250" y="81272"/>
                    </a:lnTo>
                    <a:cubicBezTo>
                      <a:pt x="90250" y="84816"/>
                      <a:pt x="87414" y="87887"/>
                      <a:pt x="83635" y="87887"/>
                    </a:cubicBezTo>
                    <a:cubicBezTo>
                      <a:pt x="79855" y="87887"/>
                      <a:pt x="77256" y="85052"/>
                      <a:pt x="77256" y="81745"/>
                    </a:cubicBezTo>
                    <a:lnTo>
                      <a:pt x="77256" y="26933"/>
                    </a:lnTo>
                    <a:cubicBezTo>
                      <a:pt x="77256" y="25043"/>
                      <a:pt x="75602" y="23389"/>
                      <a:pt x="73712" y="23389"/>
                    </a:cubicBezTo>
                    <a:lnTo>
                      <a:pt x="73712" y="23389"/>
                    </a:lnTo>
                    <a:cubicBezTo>
                      <a:pt x="71822" y="23389"/>
                      <a:pt x="70168" y="24807"/>
                      <a:pt x="70168" y="26933"/>
                    </a:cubicBezTo>
                    <a:lnTo>
                      <a:pt x="70168" y="80327"/>
                    </a:lnTo>
                    <a:lnTo>
                      <a:pt x="51976" y="80327"/>
                    </a:lnTo>
                    <a:lnTo>
                      <a:pt x="51976" y="33548"/>
                    </a:lnTo>
                    <a:lnTo>
                      <a:pt x="69223" y="7088"/>
                    </a:lnTo>
                    <a:lnTo>
                      <a:pt x="73712" y="7088"/>
                    </a:lnTo>
                    <a:cubicBezTo>
                      <a:pt x="82690" y="7088"/>
                      <a:pt x="90250" y="14412"/>
                      <a:pt x="90250" y="23626"/>
                    </a:cubicBezTo>
                    <a:close/>
                    <a:moveTo>
                      <a:pt x="61190" y="6615"/>
                    </a:moveTo>
                    <a:lnTo>
                      <a:pt x="48669" y="25752"/>
                    </a:lnTo>
                    <a:lnTo>
                      <a:pt x="36147" y="6615"/>
                    </a:lnTo>
                    <a:lnTo>
                      <a:pt x="61190" y="6615"/>
                    </a:lnTo>
                    <a:close/>
                    <a:moveTo>
                      <a:pt x="13230" y="87651"/>
                    </a:moveTo>
                    <a:cubicBezTo>
                      <a:pt x="9687" y="87651"/>
                      <a:pt x="6615" y="84816"/>
                      <a:pt x="6615" y="81036"/>
                    </a:cubicBezTo>
                    <a:lnTo>
                      <a:pt x="6615" y="22917"/>
                    </a:lnTo>
                    <a:cubicBezTo>
                      <a:pt x="6615" y="13939"/>
                      <a:pt x="13939" y="6379"/>
                      <a:pt x="23153" y="6379"/>
                    </a:cubicBezTo>
                    <a:lnTo>
                      <a:pt x="27878" y="6379"/>
                    </a:lnTo>
                    <a:lnTo>
                      <a:pt x="45125" y="32840"/>
                    </a:lnTo>
                    <a:lnTo>
                      <a:pt x="45125" y="79618"/>
                    </a:lnTo>
                    <a:lnTo>
                      <a:pt x="26461" y="79618"/>
                    </a:lnTo>
                    <a:lnTo>
                      <a:pt x="26461" y="26224"/>
                    </a:lnTo>
                    <a:cubicBezTo>
                      <a:pt x="26461" y="24334"/>
                      <a:pt x="25043" y="22681"/>
                      <a:pt x="23153" y="22681"/>
                    </a:cubicBezTo>
                    <a:cubicBezTo>
                      <a:pt x="21263" y="22681"/>
                      <a:pt x="19845" y="24098"/>
                      <a:pt x="19845" y="26224"/>
                    </a:cubicBezTo>
                    <a:lnTo>
                      <a:pt x="19845" y="80800"/>
                    </a:lnTo>
                    <a:cubicBezTo>
                      <a:pt x="19845" y="84344"/>
                      <a:pt x="17010" y="87415"/>
                      <a:pt x="13230" y="87415"/>
                    </a:cubicBezTo>
                    <a:close/>
                    <a:moveTo>
                      <a:pt x="26461" y="159709"/>
                    </a:moveTo>
                    <a:lnTo>
                      <a:pt x="26461" y="86942"/>
                    </a:lnTo>
                    <a:lnTo>
                      <a:pt x="69695" y="86942"/>
                    </a:lnTo>
                    <a:lnTo>
                      <a:pt x="69695" y="159709"/>
                    </a:lnTo>
                    <a:cubicBezTo>
                      <a:pt x="69695" y="164671"/>
                      <a:pt x="65679" y="168923"/>
                      <a:pt x="60482" y="168923"/>
                    </a:cubicBezTo>
                    <a:cubicBezTo>
                      <a:pt x="55284" y="168923"/>
                      <a:pt x="51267" y="164671"/>
                      <a:pt x="51267" y="159709"/>
                    </a:cubicBezTo>
                    <a:lnTo>
                      <a:pt x="51267" y="100173"/>
                    </a:lnTo>
                    <a:cubicBezTo>
                      <a:pt x="51267" y="98283"/>
                      <a:pt x="49850" y="96865"/>
                      <a:pt x="47960" y="96865"/>
                    </a:cubicBezTo>
                    <a:cubicBezTo>
                      <a:pt x="46070" y="96865"/>
                      <a:pt x="44652" y="98283"/>
                      <a:pt x="44652" y="100173"/>
                    </a:cubicBezTo>
                    <a:lnTo>
                      <a:pt x="44652" y="159709"/>
                    </a:lnTo>
                    <a:cubicBezTo>
                      <a:pt x="44652" y="164671"/>
                      <a:pt x="40636" y="168923"/>
                      <a:pt x="35438" y="168923"/>
                    </a:cubicBezTo>
                    <a:cubicBezTo>
                      <a:pt x="30241" y="168923"/>
                      <a:pt x="26224" y="164671"/>
                      <a:pt x="26224" y="159709"/>
                    </a:cubicBezTo>
                    <a:close/>
                  </a:path>
                </a:pathLst>
              </a:custGeom>
              <a:grpFill/>
              <a:ln w="23606" cap="flat">
                <a:noFill/>
                <a:prstDash val="solid"/>
                <a:miter/>
              </a:ln>
            </p:spPr>
            <p:txBody>
              <a:bodyPr rtlCol="0" anchor="ctr"/>
              <a:lstStyle/>
              <a:p>
                <a:endParaRPr lang="es-CO" sz="1050"/>
              </a:p>
            </p:txBody>
          </p:sp>
        </p:grpSp>
        <p:grpSp>
          <p:nvGrpSpPr>
            <p:cNvPr id="15" name="Gráfico 9">
              <a:extLst>
                <a:ext uri="{FF2B5EF4-FFF2-40B4-BE49-F238E27FC236}">
                  <a16:creationId xmlns:a16="http://schemas.microsoft.com/office/drawing/2014/main" id="{D67E5244-5016-2531-368F-A7A1041CA426}"/>
                </a:ext>
              </a:extLst>
            </p:cNvPr>
            <p:cNvGrpSpPr>
              <a:grpSpLocks noChangeAspect="1"/>
            </p:cNvGrpSpPr>
            <p:nvPr/>
          </p:nvGrpSpPr>
          <p:grpSpPr>
            <a:xfrm>
              <a:off x="4216277" y="542420"/>
              <a:ext cx="356734" cy="363543"/>
              <a:chOff x="8659119" y="2320195"/>
              <a:chExt cx="222790" cy="227042"/>
            </a:xfrm>
            <a:solidFill>
              <a:schemeClr val="accent4">
                <a:lumMod val="75000"/>
              </a:schemeClr>
            </a:solidFill>
          </p:grpSpPr>
          <p:sp>
            <p:nvSpPr>
              <p:cNvPr id="48" name="Forma libre: forma 47">
                <a:extLst>
                  <a:ext uri="{FF2B5EF4-FFF2-40B4-BE49-F238E27FC236}">
                    <a16:creationId xmlns:a16="http://schemas.microsoft.com/office/drawing/2014/main" id="{97B65553-D561-7CE1-BB82-7AEAB01B484B}"/>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9" name="Forma libre: forma 48">
                <a:extLst>
                  <a:ext uri="{FF2B5EF4-FFF2-40B4-BE49-F238E27FC236}">
                    <a16:creationId xmlns:a16="http://schemas.microsoft.com/office/drawing/2014/main" id="{4F2E152E-9571-134E-0D66-174064D89EE5}"/>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0" name="Forma libre: forma 49">
                <a:extLst>
                  <a:ext uri="{FF2B5EF4-FFF2-40B4-BE49-F238E27FC236}">
                    <a16:creationId xmlns:a16="http://schemas.microsoft.com/office/drawing/2014/main" id="{07658AE9-1F6D-C5DB-C9B1-6E083E5A99C8}"/>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51" name="Forma libre: forma 50">
                <a:extLst>
                  <a:ext uri="{FF2B5EF4-FFF2-40B4-BE49-F238E27FC236}">
                    <a16:creationId xmlns:a16="http://schemas.microsoft.com/office/drawing/2014/main" id="{B200BA56-4666-46ED-9894-DE4BE3407747}"/>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52" name="Forma libre: forma 51">
                <a:extLst>
                  <a:ext uri="{FF2B5EF4-FFF2-40B4-BE49-F238E27FC236}">
                    <a16:creationId xmlns:a16="http://schemas.microsoft.com/office/drawing/2014/main" id="{01B4A997-FAE9-A864-F85F-B09429333FF0}"/>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53" name="Forma libre: forma 52">
                <a:extLst>
                  <a:ext uri="{FF2B5EF4-FFF2-40B4-BE49-F238E27FC236}">
                    <a16:creationId xmlns:a16="http://schemas.microsoft.com/office/drawing/2014/main" id="{BAF41AAF-A5D9-1D9E-B849-F6A85FE5453E}"/>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54" name="Forma libre: forma 53">
                <a:extLst>
                  <a:ext uri="{FF2B5EF4-FFF2-40B4-BE49-F238E27FC236}">
                    <a16:creationId xmlns:a16="http://schemas.microsoft.com/office/drawing/2014/main" id="{064B847C-430B-DA7E-AA47-DADE4737ED4D}"/>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55" name="Forma libre: forma 54">
                <a:extLst>
                  <a:ext uri="{FF2B5EF4-FFF2-40B4-BE49-F238E27FC236}">
                    <a16:creationId xmlns:a16="http://schemas.microsoft.com/office/drawing/2014/main" id="{431C0904-860F-153B-7CBB-36C6537C3638}"/>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16" name="Forma libre: forma 15">
              <a:extLst>
                <a:ext uri="{FF2B5EF4-FFF2-40B4-BE49-F238E27FC236}">
                  <a16:creationId xmlns:a16="http://schemas.microsoft.com/office/drawing/2014/main" id="{D98435AF-21BA-16C5-C614-62C0B6C93160}"/>
                </a:ext>
              </a:extLst>
            </p:cNvPr>
            <p:cNvSpPr>
              <a:spLocks noChangeAspect="1"/>
            </p:cNvSpPr>
            <p:nvPr/>
          </p:nvSpPr>
          <p:spPr>
            <a:xfrm>
              <a:off x="3638830" y="1222792"/>
              <a:ext cx="365504" cy="365504"/>
            </a:xfrm>
            <a:custGeom>
              <a:avLst/>
              <a:gdLst>
                <a:gd name="connsiteX0" fmla="*/ 230239 w 230479"/>
                <a:gd name="connsiteY0" fmla="*/ 115240 h 230479"/>
                <a:gd name="connsiteX1" fmla="*/ 214634 w 230479"/>
                <a:gd name="connsiteY1" fmla="*/ 97954 h 230479"/>
                <a:gd name="connsiteX2" fmla="*/ 197828 w 230479"/>
                <a:gd name="connsiteY2" fmla="*/ 57140 h 230479"/>
                <a:gd name="connsiteX3" fmla="*/ 202390 w 230479"/>
                <a:gd name="connsiteY3" fmla="*/ 45616 h 230479"/>
                <a:gd name="connsiteX4" fmla="*/ 184864 w 230479"/>
                <a:gd name="connsiteY4" fmla="*/ 28090 h 230479"/>
                <a:gd name="connsiteX5" fmla="*/ 173100 w 230479"/>
                <a:gd name="connsiteY5" fmla="*/ 32651 h 230479"/>
                <a:gd name="connsiteX6" fmla="*/ 132285 w 230479"/>
                <a:gd name="connsiteY6" fmla="*/ 15605 h 230479"/>
                <a:gd name="connsiteX7" fmla="*/ 115000 w 230479"/>
                <a:gd name="connsiteY7" fmla="*/ 0 h 230479"/>
                <a:gd name="connsiteX8" fmla="*/ 97714 w 230479"/>
                <a:gd name="connsiteY8" fmla="*/ 15605 h 230479"/>
                <a:gd name="connsiteX9" fmla="*/ 56900 w 230479"/>
                <a:gd name="connsiteY9" fmla="*/ 32411 h 230479"/>
                <a:gd name="connsiteX10" fmla="*/ 45376 w 230479"/>
                <a:gd name="connsiteY10" fmla="*/ 27849 h 230479"/>
                <a:gd name="connsiteX11" fmla="*/ 27850 w 230479"/>
                <a:gd name="connsiteY11" fmla="*/ 45376 h 230479"/>
                <a:gd name="connsiteX12" fmla="*/ 32411 w 230479"/>
                <a:gd name="connsiteY12" fmla="*/ 56899 h 230479"/>
                <a:gd name="connsiteX13" fmla="*/ 15605 w 230479"/>
                <a:gd name="connsiteY13" fmla="*/ 97714 h 230479"/>
                <a:gd name="connsiteX14" fmla="*/ 0 w 230479"/>
                <a:gd name="connsiteY14" fmla="*/ 114999 h 230479"/>
                <a:gd name="connsiteX15" fmla="*/ 15605 w 230479"/>
                <a:gd name="connsiteY15" fmla="*/ 132285 h 230479"/>
                <a:gd name="connsiteX16" fmla="*/ 32411 w 230479"/>
                <a:gd name="connsiteY16" fmla="*/ 173100 h 230479"/>
                <a:gd name="connsiteX17" fmla="*/ 27850 w 230479"/>
                <a:gd name="connsiteY17" fmla="*/ 184864 h 230479"/>
                <a:gd name="connsiteX18" fmla="*/ 45376 w 230479"/>
                <a:gd name="connsiteY18" fmla="*/ 202389 h 230479"/>
                <a:gd name="connsiteX19" fmla="*/ 57140 w 230479"/>
                <a:gd name="connsiteY19" fmla="*/ 197828 h 230479"/>
                <a:gd name="connsiteX20" fmla="*/ 97954 w 230479"/>
                <a:gd name="connsiteY20" fmla="*/ 214874 h 230479"/>
                <a:gd name="connsiteX21" fmla="*/ 115240 w 230479"/>
                <a:gd name="connsiteY21" fmla="*/ 230479 h 230479"/>
                <a:gd name="connsiteX22" fmla="*/ 132526 w 230479"/>
                <a:gd name="connsiteY22" fmla="*/ 214874 h 230479"/>
                <a:gd name="connsiteX23" fmla="*/ 173340 w 230479"/>
                <a:gd name="connsiteY23" fmla="*/ 198068 h 230479"/>
                <a:gd name="connsiteX24" fmla="*/ 184864 w 230479"/>
                <a:gd name="connsiteY24" fmla="*/ 202630 h 230479"/>
                <a:gd name="connsiteX25" fmla="*/ 202390 w 230479"/>
                <a:gd name="connsiteY25" fmla="*/ 185104 h 230479"/>
                <a:gd name="connsiteX26" fmla="*/ 197828 w 230479"/>
                <a:gd name="connsiteY26" fmla="*/ 173339 h 230479"/>
                <a:gd name="connsiteX27" fmla="*/ 214874 w 230479"/>
                <a:gd name="connsiteY27" fmla="*/ 132526 h 230479"/>
                <a:gd name="connsiteX28" fmla="*/ 230479 w 230479"/>
                <a:gd name="connsiteY28" fmla="*/ 115240 h 230479"/>
                <a:gd name="connsiteX29" fmla="*/ 184864 w 230479"/>
                <a:gd name="connsiteY29" fmla="*/ 167578 h 230479"/>
                <a:gd name="connsiteX30" fmla="*/ 175260 w 230479"/>
                <a:gd name="connsiteY30" fmla="*/ 170459 h 230479"/>
                <a:gd name="connsiteX31" fmla="*/ 157014 w 230479"/>
                <a:gd name="connsiteY31" fmla="*/ 152212 h 230479"/>
                <a:gd name="connsiteX32" fmla="*/ 170699 w 230479"/>
                <a:gd name="connsiteY32" fmla="*/ 118841 h 230479"/>
                <a:gd name="connsiteX33" fmla="*/ 195667 w 230479"/>
                <a:gd name="connsiteY33" fmla="*/ 118841 h 230479"/>
                <a:gd name="connsiteX34" fmla="*/ 207671 w 230479"/>
                <a:gd name="connsiteY34" fmla="*/ 132045 h 230479"/>
                <a:gd name="connsiteX35" fmla="*/ 192066 w 230479"/>
                <a:gd name="connsiteY35" fmla="*/ 169258 h 230479"/>
                <a:gd name="connsiteX36" fmla="*/ 184864 w 230479"/>
                <a:gd name="connsiteY36" fmla="*/ 167818 h 230479"/>
                <a:gd name="connsiteX37" fmla="*/ 85229 w 230479"/>
                <a:gd name="connsiteY37" fmla="*/ 153893 h 230479"/>
                <a:gd name="connsiteX38" fmla="*/ 85229 w 230479"/>
                <a:gd name="connsiteY38" fmla="*/ 153173 h 230479"/>
                <a:gd name="connsiteX39" fmla="*/ 85469 w 230479"/>
                <a:gd name="connsiteY39" fmla="*/ 148611 h 230479"/>
                <a:gd name="connsiteX40" fmla="*/ 85950 w 230479"/>
                <a:gd name="connsiteY40" fmla="*/ 146930 h 230479"/>
                <a:gd name="connsiteX41" fmla="*/ 86670 w 230479"/>
                <a:gd name="connsiteY41" fmla="*/ 144050 h 230479"/>
                <a:gd name="connsiteX42" fmla="*/ 87390 w 230479"/>
                <a:gd name="connsiteY42" fmla="*/ 142369 h 230479"/>
                <a:gd name="connsiteX43" fmla="*/ 88590 w 230479"/>
                <a:gd name="connsiteY43" fmla="*/ 139488 h 230479"/>
                <a:gd name="connsiteX44" fmla="*/ 89551 w 230479"/>
                <a:gd name="connsiteY44" fmla="*/ 137807 h 230479"/>
                <a:gd name="connsiteX45" fmla="*/ 90991 w 230479"/>
                <a:gd name="connsiteY45" fmla="*/ 135166 h 230479"/>
                <a:gd name="connsiteX46" fmla="*/ 91952 w 230479"/>
                <a:gd name="connsiteY46" fmla="*/ 133726 h 230479"/>
                <a:gd name="connsiteX47" fmla="*/ 93872 w 230479"/>
                <a:gd name="connsiteY47" fmla="*/ 131325 h 230479"/>
                <a:gd name="connsiteX48" fmla="*/ 95073 w 230479"/>
                <a:gd name="connsiteY48" fmla="*/ 130125 h 230479"/>
                <a:gd name="connsiteX49" fmla="*/ 97233 w 230479"/>
                <a:gd name="connsiteY49" fmla="*/ 127724 h 230479"/>
                <a:gd name="connsiteX50" fmla="*/ 98434 w 230479"/>
                <a:gd name="connsiteY50" fmla="*/ 126764 h 230479"/>
                <a:gd name="connsiteX51" fmla="*/ 100835 w 230479"/>
                <a:gd name="connsiteY51" fmla="*/ 124603 h 230479"/>
                <a:gd name="connsiteX52" fmla="*/ 102275 w 230479"/>
                <a:gd name="connsiteY52" fmla="*/ 123883 h 230479"/>
                <a:gd name="connsiteX53" fmla="*/ 102755 w 230479"/>
                <a:gd name="connsiteY53" fmla="*/ 123883 h 230479"/>
                <a:gd name="connsiteX54" fmla="*/ 115720 w 230479"/>
                <a:gd name="connsiteY54" fmla="*/ 128444 h 230479"/>
                <a:gd name="connsiteX55" fmla="*/ 128444 w 230479"/>
                <a:gd name="connsiteY55" fmla="*/ 123883 h 230479"/>
                <a:gd name="connsiteX56" fmla="*/ 130125 w 230479"/>
                <a:gd name="connsiteY56" fmla="*/ 124843 h 230479"/>
                <a:gd name="connsiteX57" fmla="*/ 130125 w 230479"/>
                <a:gd name="connsiteY57" fmla="*/ 124843 h 230479"/>
                <a:gd name="connsiteX58" fmla="*/ 133726 w 230479"/>
                <a:gd name="connsiteY58" fmla="*/ 127724 h 230479"/>
                <a:gd name="connsiteX59" fmla="*/ 133726 w 230479"/>
                <a:gd name="connsiteY59" fmla="*/ 127724 h 230479"/>
                <a:gd name="connsiteX60" fmla="*/ 136847 w 230479"/>
                <a:gd name="connsiteY60" fmla="*/ 131085 h 230479"/>
                <a:gd name="connsiteX61" fmla="*/ 136847 w 230479"/>
                <a:gd name="connsiteY61" fmla="*/ 131085 h 230479"/>
                <a:gd name="connsiteX62" fmla="*/ 139488 w 230479"/>
                <a:gd name="connsiteY62" fmla="*/ 134926 h 230479"/>
                <a:gd name="connsiteX63" fmla="*/ 139488 w 230479"/>
                <a:gd name="connsiteY63" fmla="*/ 134926 h 230479"/>
                <a:gd name="connsiteX64" fmla="*/ 141649 w 230479"/>
                <a:gd name="connsiteY64" fmla="*/ 139008 h 230479"/>
                <a:gd name="connsiteX65" fmla="*/ 141649 w 230479"/>
                <a:gd name="connsiteY65" fmla="*/ 139008 h 230479"/>
                <a:gd name="connsiteX66" fmla="*/ 143329 w 230479"/>
                <a:gd name="connsiteY66" fmla="*/ 143329 h 230479"/>
                <a:gd name="connsiteX67" fmla="*/ 143329 w 230479"/>
                <a:gd name="connsiteY67" fmla="*/ 143329 h 230479"/>
                <a:gd name="connsiteX68" fmla="*/ 144290 w 230479"/>
                <a:gd name="connsiteY68" fmla="*/ 147891 h 230479"/>
                <a:gd name="connsiteX69" fmla="*/ 144290 w 230479"/>
                <a:gd name="connsiteY69" fmla="*/ 147891 h 230479"/>
                <a:gd name="connsiteX70" fmla="*/ 144770 w 230479"/>
                <a:gd name="connsiteY70" fmla="*/ 152452 h 230479"/>
                <a:gd name="connsiteX71" fmla="*/ 144770 w 230479"/>
                <a:gd name="connsiteY71" fmla="*/ 153173 h 230479"/>
                <a:gd name="connsiteX72" fmla="*/ 84989 w 230479"/>
                <a:gd name="connsiteY72" fmla="*/ 153173 h 230479"/>
                <a:gd name="connsiteX73" fmla="*/ 54979 w 230479"/>
                <a:gd name="connsiteY73" fmla="*/ 170459 h 230479"/>
                <a:gd name="connsiteX74" fmla="*/ 45376 w 230479"/>
                <a:gd name="connsiteY74" fmla="*/ 167578 h 230479"/>
                <a:gd name="connsiteX75" fmla="*/ 38173 w 230479"/>
                <a:gd name="connsiteY75" fmla="*/ 169258 h 230479"/>
                <a:gd name="connsiteX76" fmla="*/ 22568 w 230479"/>
                <a:gd name="connsiteY76" fmla="*/ 131805 h 230479"/>
                <a:gd name="connsiteX77" fmla="*/ 34572 w 230479"/>
                <a:gd name="connsiteY77" fmla="*/ 118601 h 230479"/>
                <a:gd name="connsiteX78" fmla="*/ 59540 w 230479"/>
                <a:gd name="connsiteY78" fmla="*/ 118601 h 230479"/>
                <a:gd name="connsiteX79" fmla="*/ 73465 w 230479"/>
                <a:gd name="connsiteY79" fmla="*/ 151972 h 230479"/>
                <a:gd name="connsiteX80" fmla="*/ 54979 w 230479"/>
                <a:gd name="connsiteY80" fmla="*/ 170218 h 230479"/>
                <a:gd name="connsiteX81" fmla="*/ 45376 w 230479"/>
                <a:gd name="connsiteY81" fmla="*/ 62902 h 230479"/>
                <a:gd name="connsiteX82" fmla="*/ 54979 w 230479"/>
                <a:gd name="connsiteY82" fmla="*/ 60021 h 230479"/>
                <a:gd name="connsiteX83" fmla="*/ 73465 w 230479"/>
                <a:gd name="connsiteY83" fmla="*/ 78267 h 230479"/>
                <a:gd name="connsiteX84" fmla="*/ 59540 w 230479"/>
                <a:gd name="connsiteY84" fmla="*/ 111638 h 230479"/>
                <a:gd name="connsiteX85" fmla="*/ 34572 w 230479"/>
                <a:gd name="connsiteY85" fmla="*/ 111638 h 230479"/>
                <a:gd name="connsiteX86" fmla="*/ 22568 w 230479"/>
                <a:gd name="connsiteY86" fmla="*/ 98434 h 230479"/>
                <a:gd name="connsiteX87" fmla="*/ 38173 w 230479"/>
                <a:gd name="connsiteY87" fmla="*/ 60981 h 230479"/>
                <a:gd name="connsiteX88" fmla="*/ 45376 w 230479"/>
                <a:gd name="connsiteY88" fmla="*/ 62661 h 230479"/>
                <a:gd name="connsiteX89" fmla="*/ 115000 w 230479"/>
                <a:gd name="connsiteY89" fmla="*/ 66503 h 230479"/>
                <a:gd name="connsiteX90" fmla="*/ 149571 w 230479"/>
                <a:gd name="connsiteY90" fmla="*/ 80668 h 230479"/>
                <a:gd name="connsiteX91" fmla="*/ 151492 w 230479"/>
                <a:gd name="connsiteY91" fmla="*/ 147651 h 230479"/>
                <a:gd name="connsiteX92" fmla="*/ 151492 w 230479"/>
                <a:gd name="connsiteY92" fmla="*/ 147651 h 230479"/>
                <a:gd name="connsiteX93" fmla="*/ 150532 w 230479"/>
                <a:gd name="connsiteY93" fmla="*/ 143329 h 230479"/>
                <a:gd name="connsiteX94" fmla="*/ 150532 w 230479"/>
                <a:gd name="connsiteY94" fmla="*/ 142609 h 230479"/>
                <a:gd name="connsiteX95" fmla="*/ 149091 w 230479"/>
                <a:gd name="connsiteY95" fmla="*/ 138528 h 230479"/>
                <a:gd name="connsiteX96" fmla="*/ 148851 w 230479"/>
                <a:gd name="connsiteY96" fmla="*/ 137807 h 230479"/>
                <a:gd name="connsiteX97" fmla="*/ 146931 w 230479"/>
                <a:gd name="connsiteY97" fmla="*/ 133726 h 230479"/>
                <a:gd name="connsiteX98" fmla="*/ 146931 w 230479"/>
                <a:gd name="connsiteY98" fmla="*/ 133726 h 230479"/>
                <a:gd name="connsiteX99" fmla="*/ 141409 w 230479"/>
                <a:gd name="connsiteY99" fmla="*/ 125803 h 230479"/>
                <a:gd name="connsiteX100" fmla="*/ 141409 w 230479"/>
                <a:gd name="connsiteY100" fmla="*/ 125803 h 230479"/>
                <a:gd name="connsiteX101" fmla="*/ 132766 w 230479"/>
                <a:gd name="connsiteY101" fmla="*/ 118361 h 230479"/>
                <a:gd name="connsiteX102" fmla="*/ 136847 w 230479"/>
                <a:gd name="connsiteY102" fmla="*/ 104436 h 230479"/>
                <a:gd name="connsiteX103" fmla="*/ 115000 w 230479"/>
                <a:gd name="connsiteY103" fmla="*/ 82828 h 230479"/>
                <a:gd name="connsiteX104" fmla="*/ 93152 w 230479"/>
                <a:gd name="connsiteY104" fmla="*/ 104436 h 230479"/>
                <a:gd name="connsiteX105" fmla="*/ 97473 w 230479"/>
                <a:gd name="connsiteY105" fmla="*/ 118361 h 230479"/>
                <a:gd name="connsiteX106" fmla="*/ 81388 w 230479"/>
                <a:gd name="connsiteY106" fmla="*/ 138287 h 230479"/>
                <a:gd name="connsiteX107" fmla="*/ 81388 w 230479"/>
                <a:gd name="connsiteY107" fmla="*/ 138768 h 230479"/>
                <a:gd name="connsiteX108" fmla="*/ 79947 w 230479"/>
                <a:gd name="connsiteY108" fmla="*/ 142849 h 230479"/>
                <a:gd name="connsiteX109" fmla="*/ 79947 w 230479"/>
                <a:gd name="connsiteY109" fmla="*/ 143569 h 230479"/>
                <a:gd name="connsiteX110" fmla="*/ 78987 w 230479"/>
                <a:gd name="connsiteY110" fmla="*/ 147891 h 230479"/>
                <a:gd name="connsiteX111" fmla="*/ 78987 w 230479"/>
                <a:gd name="connsiteY111" fmla="*/ 147891 h 230479"/>
                <a:gd name="connsiteX112" fmla="*/ 66743 w 230479"/>
                <a:gd name="connsiteY112" fmla="*/ 115480 h 230479"/>
                <a:gd name="connsiteX113" fmla="*/ 80908 w 230479"/>
                <a:gd name="connsiteY113" fmla="*/ 80908 h 230479"/>
                <a:gd name="connsiteX114" fmla="*/ 115480 w 230479"/>
                <a:gd name="connsiteY114" fmla="*/ 66743 h 230479"/>
                <a:gd name="connsiteX115" fmla="*/ 175260 w 230479"/>
                <a:gd name="connsiteY115" fmla="*/ 60021 h 230479"/>
                <a:gd name="connsiteX116" fmla="*/ 184864 w 230479"/>
                <a:gd name="connsiteY116" fmla="*/ 62902 h 230479"/>
                <a:gd name="connsiteX117" fmla="*/ 192066 w 230479"/>
                <a:gd name="connsiteY117" fmla="*/ 61221 h 230479"/>
                <a:gd name="connsiteX118" fmla="*/ 207671 w 230479"/>
                <a:gd name="connsiteY118" fmla="*/ 98674 h 230479"/>
                <a:gd name="connsiteX119" fmla="*/ 195667 w 230479"/>
                <a:gd name="connsiteY119" fmla="*/ 111878 h 230479"/>
                <a:gd name="connsiteX120" fmla="*/ 170699 w 230479"/>
                <a:gd name="connsiteY120" fmla="*/ 111878 h 230479"/>
                <a:gd name="connsiteX121" fmla="*/ 157014 w 230479"/>
                <a:gd name="connsiteY121" fmla="*/ 78507 h 230479"/>
                <a:gd name="connsiteX122" fmla="*/ 175260 w 230479"/>
                <a:gd name="connsiteY122" fmla="*/ 60261 h 230479"/>
                <a:gd name="connsiteX123" fmla="*/ 100114 w 230479"/>
                <a:gd name="connsiteY123" fmla="*/ 104196 h 230479"/>
                <a:gd name="connsiteX124" fmla="*/ 115000 w 230479"/>
                <a:gd name="connsiteY124" fmla="*/ 89551 h 230479"/>
                <a:gd name="connsiteX125" fmla="*/ 129885 w 230479"/>
                <a:gd name="connsiteY125" fmla="*/ 104196 h 230479"/>
                <a:gd name="connsiteX126" fmla="*/ 115000 w 230479"/>
                <a:gd name="connsiteY126" fmla="*/ 121001 h 230479"/>
                <a:gd name="connsiteX127" fmla="*/ 100114 w 230479"/>
                <a:gd name="connsiteY127" fmla="*/ 104196 h 230479"/>
                <a:gd name="connsiteX128" fmla="*/ 223037 w 230479"/>
                <a:gd name="connsiteY128" fmla="*/ 115240 h 230479"/>
                <a:gd name="connsiteX129" fmla="*/ 212473 w 230479"/>
                <a:gd name="connsiteY129" fmla="*/ 125563 h 230479"/>
                <a:gd name="connsiteX130" fmla="*/ 201909 w 230479"/>
                <a:gd name="connsiteY130" fmla="*/ 115240 h 230479"/>
                <a:gd name="connsiteX131" fmla="*/ 212473 w 230479"/>
                <a:gd name="connsiteY131" fmla="*/ 104676 h 230479"/>
                <a:gd name="connsiteX132" fmla="*/ 223037 w 230479"/>
                <a:gd name="connsiteY132" fmla="*/ 115240 h 230479"/>
                <a:gd name="connsiteX133" fmla="*/ 184624 w 230479"/>
                <a:gd name="connsiteY133" fmla="*/ 35052 h 230479"/>
                <a:gd name="connsiteX134" fmla="*/ 195187 w 230479"/>
                <a:gd name="connsiteY134" fmla="*/ 45616 h 230479"/>
                <a:gd name="connsiteX135" fmla="*/ 184624 w 230479"/>
                <a:gd name="connsiteY135" fmla="*/ 56179 h 230479"/>
                <a:gd name="connsiteX136" fmla="*/ 174060 w 230479"/>
                <a:gd name="connsiteY136" fmla="*/ 45616 h 230479"/>
                <a:gd name="connsiteX137" fmla="*/ 184624 w 230479"/>
                <a:gd name="connsiteY137" fmla="*/ 35052 h 230479"/>
                <a:gd name="connsiteX138" fmla="*/ 131565 w 230479"/>
                <a:gd name="connsiteY138" fmla="*/ 22568 h 230479"/>
                <a:gd name="connsiteX139" fmla="*/ 168778 w 230479"/>
                <a:gd name="connsiteY139" fmla="*/ 38173 h 230479"/>
                <a:gd name="connsiteX140" fmla="*/ 167097 w 230479"/>
                <a:gd name="connsiteY140" fmla="*/ 45376 h 230479"/>
                <a:gd name="connsiteX141" fmla="*/ 169978 w 230479"/>
                <a:gd name="connsiteY141" fmla="*/ 54979 h 230479"/>
                <a:gd name="connsiteX142" fmla="*/ 151732 w 230479"/>
                <a:gd name="connsiteY142" fmla="*/ 73465 h 230479"/>
                <a:gd name="connsiteX143" fmla="*/ 118361 w 230479"/>
                <a:gd name="connsiteY143" fmla="*/ 59540 h 230479"/>
                <a:gd name="connsiteX144" fmla="*/ 118361 w 230479"/>
                <a:gd name="connsiteY144" fmla="*/ 34572 h 230479"/>
                <a:gd name="connsiteX145" fmla="*/ 131565 w 230479"/>
                <a:gd name="connsiteY145" fmla="*/ 22568 h 230479"/>
                <a:gd name="connsiteX146" fmla="*/ 115000 w 230479"/>
                <a:gd name="connsiteY146" fmla="*/ 6962 h 230479"/>
                <a:gd name="connsiteX147" fmla="*/ 125563 w 230479"/>
                <a:gd name="connsiteY147" fmla="*/ 17526 h 230479"/>
                <a:gd name="connsiteX148" fmla="*/ 115000 w 230479"/>
                <a:gd name="connsiteY148" fmla="*/ 28090 h 230479"/>
                <a:gd name="connsiteX149" fmla="*/ 104436 w 230479"/>
                <a:gd name="connsiteY149" fmla="*/ 17526 h 230479"/>
                <a:gd name="connsiteX150" fmla="*/ 115000 w 230479"/>
                <a:gd name="connsiteY150" fmla="*/ 6962 h 230479"/>
                <a:gd name="connsiteX151" fmla="*/ 111638 w 230479"/>
                <a:gd name="connsiteY151" fmla="*/ 34572 h 230479"/>
                <a:gd name="connsiteX152" fmla="*/ 111638 w 230479"/>
                <a:gd name="connsiteY152" fmla="*/ 59540 h 230479"/>
                <a:gd name="connsiteX153" fmla="*/ 78267 w 230479"/>
                <a:gd name="connsiteY153" fmla="*/ 73465 h 230479"/>
                <a:gd name="connsiteX154" fmla="*/ 60021 w 230479"/>
                <a:gd name="connsiteY154" fmla="*/ 54979 h 230479"/>
                <a:gd name="connsiteX155" fmla="*/ 62902 w 230479"/>
                <a:gd name="connsiteY155" fmla="*/ 45376 h 230479"/>
                <a:gd name="connsiteX156" fmla="*/ 61221 w 230479"/>
                <a:gd name="connsiteY156" fmla="*/ 37933 h 230479"/>
                <a:gd name="connsiteX157" fmla="*/ 98674 w 230479"/>
                <a:gd name="connsiteY157" fmla="*/ 22568 h 230479"/>
                <a:gd name="connsiteX158" fmla="*/ 111638 w 230479"/>
                <a:gd name="connsiteY158" fmla="*/ 34572 h 230479"/>
                <a:gd name="connsiteX159" fmla="*/ 45376 w 230479"/>
                <a:gd name="connsiteY159" fmla="*/ 35052 h 230479"/>
                <a:gd name="connsiteX160" fmla="*/ 55939 w 230479"/>
                <a:gd name="connsiteY160" fmla="*/ 45616 h 230479"/>
                <a:gd name="connsiteX161" fmla="*/ 45376 w 230479"/>
                <a:gd name="connsiteY161" fmla="*/ 56179 h 230479"/>
                <a:gd name="connsiteX162" fmla="*/ 34812 w 230479"/>
                <a:gd name="connsiteY162" fmla="*/ 45616 h 230479"/>
                <a:gd name="connsiteX163" fmla="*/ 45376 w 230479"/>
                <a:gd name="connsiteY163" fmla="*/ 35052 h 230479"/>
                <a:gd name="connsiteX164" fmla="*/ 6962 w 230479"/>
                <a:gd name="connsiteY164" fmla="*/ 115240 h 230479"/>
                <a:gd name="connsiteX165" fmla="*/ 17526 w 230479"/>
                <a:gd name="connsiteY165" fmla="*/ 104676 h 230479"/>
                <a:gd name="connsiteX166" fmla="*/ 28090 w 230479"/>
                <a:gd name="connsiteY166" fmla="*/ 115240 h 230479"/>
                <a:gd name="connsiteX167" fmla="*/ 17526 w 230479"/>
                <a:gd name="connsiteY167" fmla="*/ 125563 h 230479"/>
                <a:gd name="connsiteX168" fmla="*/ 6962 w 230479"/>
                <a:gd name="connsiteY168" fmla="*/ 115240 h 230479"/>
                <a:gd name="connsiteX169" fmla="*/ 45376 w 230479"/>
                <a:gd name="connsiteY169" fmla="*/ 195427 h 230479"/>
                <a:gd name="connsiteX170" fmla="*/ 34812 w 230479"/>
                <a:gd name="connsiteY170" fmla="*/ 184864 h 230479"/>
                <a:gd name="connsiteX171" fmla="*/ 45376 w 230479"/>
                <a:gd name="connsiteY171" fmla="*/ 174300 h 230479"/>
                <a:gd name="connsiteX172" fmla="*/ 55939 w 230479"/>
                <a:gd name="connsiteY172" fmla="*/ 184864 h 230479"/>
                <a:gd name="connsiteX173" fmla="*/ 45376 w 230479"/>
                <a:gd name="connsiteY173" fmla="*/ 195427 h 230479"/>
                <a:gd name="connsiteX174" fmla="*/ 98434 w 230479"/>
                <a:gd name="connsiteY174" fmla="*/ 207911 h 230479"/>
                <a:gd name="connsiteX175" fmla="*/ 61221 w 230479"/>
                <a:gd name="connsiteY175" fmla="*/ 192306 h 230479"/>
                <a:gd name="connsiteX176" fmla="*/ 62902 w 230479"/>
                <a:gd name="connsiteY176" fmla="*/ 184864 h 230479"/>
                <a:gd name="connsiteX177" fmla="*/ 60021 w 230479"/>
                <a:gd name="connsiteY177" fmla="*/ 175260 h 230479"/>
                <a:gd name="connsiteX178" fmla="*/ 78267 w 230479"/>
                <a:gd name="connsiteY178" fmla="*/ 157014 h 230479"/>
                <a:gd name="connsiteX179" fmla="*/ 79707 w 230479"/>
                <a:gd name="connsiteY179" fmla="*/ 158214 h 230479"/>
                <a:gd name="connsiteX180" fmla="*/ 111638 w 230479"/>
                <a:gd name="connsiteY180" fmla="*/ 170939 h 230479"/>
                <a:gd name="connsiteX181" fmla="*/ 111638 w 230479"/>
                <a:gd name="connsiteY181" fmla="*/ 195907 h 230479"/>
                <a:gd name="connsiteX182" fmla="*/ 98434 w 230479"/>
                <a:gd name="connsiteY182" fmla="*/ 207911 h 230479"/>
                <a:gd name="connsiteX183" fmla="*/ 115000 w 230479"/>
                <a:gd name="connsiteY183" fmla="*/ 223517 h 230479"/>
                <a:gd name="connsiteX184" fmla="*/ 104436 w 230479"/>
                <a:gd name="connsiteY184" fmla="*/ 212953 h 230479"/>
                <a:gd name="connsiteX185" fmla="*/ 115000 w 230479"/>
                <a:gd name="connsiteY185" fmla="*/ 202389 h 230479"/>
                <a:gd name="connsiteX186" fmla="*/ 125563 w 230479"/>
                <a:gd name="connsiteY186" fmla="*/ 212953 h 230479"/>
                <a:gd name="connsiteX187" fmla="*/ 115000 w 230479"/>
                <a:gd name="connsiteY187" fmla="*/ 223517 h 230479"/>
                <a:gd name="connsiteX188" fmla="*/ 118601 w 230479"/>
                <a:gd name="connsiteY188" fmla="*/ 195907 h 230479"/>
                <a:gd name="connsiteX189" fmla="*/ 118601 w 230479"/>
                <a:gd name="connsiteY189" fmla="*/ 170939 h 230479"/>
                <a:gd name="connsiteX190" fmla="*/ 150532 w 230479"/>
                <a:gd name="connsiteY190" fmla="*/ 158214 h 230479"/>
                <a:gd name="connsiteX191" fmla="*/ 150532 w 230479"/>
                <a:gd name="connsiteY191" fmla="*/ 158214 h 230479"/>
                <a:gd name="connsiteX192" fmla="*/ 151972 w 230479"/>
                <a:gd name="connsiteY192" fmla="*/ 157014 h 230479"/>
                <a:gd name="connsiteX193" fmla="*/ 170219 w 230479"/>
                <a:gd name="connsiteY193" fmla="*/ 175260 h 230479"/>
                <a:gd name="connsiteX194" fmla="*/ 167338 w 230479"/>
                <a:gd name="connsiteY194" fmla="*/ 184864 h 230479"/>
                <a:gd name="connsiteX195" fmla="*/ 169018 w 230479"/>
                <a:gd name="connsiteY195" fmla="*/ 192306 h 230479"/>
                <a:gd name="connsiteX196" fmla="*/ 131565 w 230479"/>
                <a:gd name="connsiteY196" fmla="*/ 207911 h 230479"/>
                <a:gd name="connsiteX197" fmla="*/ 118361 w 230479"/>
                <a:gd name="connsiteY197" fmla="*/ 195907 h 230479"/>
                <a:gd name="connsiteX198" fmla="*/ 184864 w 230479"/>
                <a:gd name="connsiteY198" fmla="*/ 195427 h 230479"/>
                <a:gd name="connsiteX199" fmla="*/ 174300 w 230479"/>
                <a:gd name="connsiteY199" fmla="*/ 184864 h 230479"/>
                <a:gd name="connsiteX200" fmla="*/ 184864 w 230479"/>
                <a:gd name="connsiteY200" fmla="*/ 174300 h 230479"/>
                <a:gd name="connsiteX201" fmla="*/ 195427 w 230479"/>
                <a:gd name="connsiteY201" fmla="*/ 184864 h 230479"/>
                <a:gd name="connsiteX202" fmla="*/ 184864 w 230479"/>
                <a:gd name="connsiteY202" fmla="*/ 195427 h 2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230479" h="230479">
                  <a:moveTo>
                    <a:pt x="230239" y="115240"/>
                  </a:moveTo>
                  <a:cubicBezTo>
                    <a:pt x="230239" y="106116"/>
                    <a:pt x="223517" y="98914"/>
                    <a:pt x="214634" y="97954"/>
                  </a:cubicBezTo>
                  <a:cubicBezTo>
                    <a:pt x="211993" y="83069"/>
                    <a:pt x="206231" y="69144"/>
                    <a:pt x="197828" y="57140"/>
                  </a:cubicBezTo>
                  <a:cubicBezTo>
                    <a:pt x="200709" y="54019"/>
                    <a:pt x="202390" y="49937"/>
                    <a:pt x="202390" y="45616"/>
                  </a:cubicBezTo>
                  <a:cubicBezTo>
                    <a:pt x="202390" y="36012"/>
                    <a:pt x="194467" y="28090"/>
                    <a:pt x="184864" y="28090"/>
                  </a:cubicBezTo>
                  <a:cubicBezTo>
                    <a:pt x="180302" y="28090"/>
                    <a:pt x="176221" y="29770"/>
                    <a:pt x="173100" y="32651"/>
                  </a:cubicBezTo>
                  <a:cubicBezTo>
                    <a:pt x="161095" y="24248"/>
                    <a:pt x="147171" y="18246"/>
                    <a:pt x="132285" y="15605"/>
                  </a:cubicBezTo>
                  <a:cubicBezTo>
                    <a:pt x="131325" y="6962"/>
                    <a:pt x="124123" y="0"/>
                    <a:pt x="115000" y="0"/>
                  </a:cubicBezTo>
                  <a:cubicBezTo>
                    <a:pt x="105876" y="0"/>
                    <a:pt x="98674" y="6722"/>
                    <a:pt x="97714" y="15605"/>
                  </a:cubicBezTo>
                  <a:cubicBezTo>
                    <a:pt x="82828" y="18246"/>
                    <a:pt x="68904" y="24008"/>
                    <a:pt x="56900" y="32411"/>
                  </a:cubicBezTo>
                  <a:cubicBezTo>
                    <a:pt x="53778" y="29530"/>
                    <a:pt x="49697" y="27849"/>
                    <a:pt x="45376" y="27849"/>
                  </a:cubicBezTo>
                  <a:cubicBezTo>
                    <a:pt x="35772" y="27849"/>
                    <a:pt x="27850" y="35772"/>
                    <a:pt x="27850" y="45376"/>
                  </a:cubicBezTo>
                  <a:cubicBezTo>
                    <a:pt x="27850" y="49937"/>
                    <a:pt x="29530" y="53778"/>
                    <a:pt x="32411" y="56899"/>
                  </a:cubicBezTo>
                  <a:cubicBezTo>
                    <a:pt x="24008" y="68904"/>
                    <a:pt x="18246" y="82828"/>
                    <a:pt x="15605" y="97714"/>
                  </a:cubicBezTo>
                  <a:cubicBezTo>
                    <a:pt x="6962" y="98674"/>
                    <a:pt x="0" y="105876"/>
                    <a:pt x="0" y="114999"/>
                  </a:cubicBezTo>
                  <a:cubicBezTo>
                    <a:pt x="0" y="124123"/>
                    <a:pt x="6722" y="131325"/>
                    <a:pt x="15605" y="132285"/>
                  </a:cubicBezTo>
                  <a:cubicBezTo>
                    <a:pt x="18246" y="147171"/>
                    <a:pt x="24008" y="161095"/>
                    <a:pt x="32411" y="173100"/>
                  </a:cubicBezTo>
                  <a:cubicBezTo>
                    <a:pt x="29530" y="176221"/>
                    <a:pt x="27850" y="180302"/>
                    <a:pt x="27850" y="184864"/>
                  </a:cubicBezTo>
                  <a:cubicBezTo>
                    <a:pt x="27850" y="194467"/>
                    <a:pt x="35772" y="202389"/>
                    <a:pt x="45376" y="202389"/>
                  </a:cubicBezTo>
                  <a:cubicBezTo>
                    <a:pt x="49937" y="202389"/>
                    <a:pt x="54019" y="200709"/>
                    <a:pt x="57140" y="197828"/>
                  </a:cubicBezTo>
                  <a:cubicBezTo>
                    <a:pt x="69144" y="206231"/>
                    <a:pt x="82828" y="212233"/>
                    <a:pt x="97954" y="214874"/>
                  </a:cubicBezTo>
                  <a:cubicBezTo>
                    <a:pt x="98914" y="223517"/>
                    <a:pt x="106116" y="230479"/>
                    <a:pt x="115240" y="230479"/>
                  </a:cubicBezTo>
                  <a:cubicBezTo>
                    <a:pt x="124363" y="230479"/>
                    <a:pt x="131565" y="223757"/>
                    <a:pt x="132526" y="214874"/>
                  </a:cubicBezTo>
                  <a:cubicBezTo>
                    <a:pt x="147411" y="212233"/>
                    <a:pt x="161335" y="206471"/>
                    <a:pt x="173340" y="198068"/>
                  </a:cubicBezTo>
                  <a:cubicBezTo>
                    <a:pt x="176461" y="200949"/>
                    <a:pt x="180542" y="202630"/>
                    <a:pt x="184864" y="202630"/>
                  </a:cubicBezTo>
                  <a:cubicBezTo>
                    <a:pt x="194467" y="202630"/>
                    <a:pt x="202390" y="194707"/>
                    <a:pt x="202390" y="185104"/>
                  </a:cubicBezTo>
                  <a:cubicBezTo>
                    <a:pt x="202390" y="180542"/>
                    <a:pt x="200709" y="176461"/>
                    <a:pt x="197828" y="173339"/>
                  </a:cubicBezTo>
                  <a:cubicBezTo>
                    <a:pt x="206231" y="161335"/>
                    <a:pt x="212233" y="147651"/>
                    <a:pt x="214874" y="132526"/>
                  </a:cubicBezTo>
                  <a:cubicBezTo>
                    <a:pt x="223517" y="131565"/>
                    <a:pt x="230479" y="124363"/>
                    <a:pt x="230479" y="115240"/>
                  </a:cubicBezTo>
                  <a:close/>
                  <a:moveTo>
                    <a:pt x="184864" y="167578"/>
                  </a:moveTo>
                  <a:cubicBezTo>
                    <a:pt x="181262" y="167578"/>
                    <a:pt x="178141" y="168538"/>
                    <a:pt x="175260" y="170459"/>
                  </a:cubicBezTo>
                  <a:lnTo>
                    <a:pt x="157014" y="152212"/>
                  </a:lnTo>
                  <a:cubicBezTo>
                    <a:pt x="165417" y="142609"/>
                    <a:pt x="169978" y="130845"/>
                    <a:pt x="170699" y="118841"/>
                  </a:cubicBezTo>
                  <a:lnTo>
                    <a:pt x="195667" y="118841"/>
                  </a:lnTo>
                  <a:cubicBezTo>
                    <a:pt x="196868" y="125083"/>
                    <a:pt x="201669" y="130125"/>
                    <a:pt x="207671" y="132045"/>
                  </a:cubicBezTo>
                  <a:cubicBezTo>
                    <a:pt x="205271" y="145730"/>
                    <a:pt x="199749" y="158214"/>
                    <a:pt x="192066" y="169258"/>
                  </a:cubicBezTo>
                  <a:cubicBezTo>
                    <a:pt x="189905" y="168298"/>
                    <a:pt x="187504" y="167818"/>
                    <a:pt x="184864" y="167818"/>
                  </a:cubicBezTo>
                  <a:close/>
                  <a:moveTo>
                    <a:pt x="85229" y="153893"/>
                  </a:moveTo>
                  <a:lnTo>
                    <a:pt x="85229" y="153173"/>
                  </a:lnTo>
                  <a:cubicBezTo>
                    <a:pt x="85229" y="151732"/>
                    <a:pt x="85229" y="150052"/>
                    <a:pt x="85469" y="148611"/>
                  </a:cubicBezTo>
                  <a:cubicBezTo>
                    <a:pt x="85469" y="147891"/>
                    <a:pt x="85709" y="147411"/>
                    <a:pt x="85950" y="146930"/>
                  </a:cubicBezTo>
                  <a:cubicBezTo>
                    <a:pt x="85950" y="145970"/>
                    <a:pt x="86430" y="144770"/>
                    <a:pt x="86670" y="144050"/>
                  </a:cubicBezTo>
                  <a:cubicBezTo>
                    <a:pt x="86670" y="143329"/>
                    <a:pt x="87150" y="142849"/>
                    <a:pt x="87390" y="142369"/>
                  </a:cubicBezTo>
                  <a:cubicBezTo>
                    <a:pt x="87870" y="141409"/>
                    <a:pt x="88110" y="140448"/>
                    <a:pt x="88590" y="139488"/>
                  </a:cubicBezTo>
                  <a:cubicBezTo>
                    <a:pt x="88830" y="139008"/>
                    <a:pt x="89071" y="138287"/>
                    <a:pt x="89551" y="137807"/>
                  </a:cubicBezTo>
                  <a:cubicBezTo>
                    <a:pt x="90031" y="137087"/>
                    <a:pt x="90511" y="136127"/>
                    <a:pt x="90991" y="135166"/>
                  </a:cubicBezTo>
                  <a:cubicBezTo>
                    <a:pt x="91231" y="134686"/>
                    <a:pt x="91712" y="134206"/>
                    <a:pt x="91952" y="133726"/>
                  </a:cubicBezTo>
                  <a:cubicBezTo>
                    <a:pt x="92672" y="133006"/>
                    <a:pt x="93152" y="132045"/>
                    <a:pt x="93872" y="131325"/>
                  </a:cubicBezTo>
                  <a:cubicBezTo>
                    <a:pt x="94352" y="130845"/>
                    <a:pt x="94593" y="130605"/>
                    <a:pt x="95073" y="130125"/>
                  </a:cubicBezTo>
                  <a:cubicBezTo>
                    <a:pt x="95793" y="129405"/>
                    <a:pt x="96513" y="128444"/>
                    <a:pt x="97233" y="127724"/>
                  </a:cubicBezTo>
                  <a:cubicBezTo>
                    <a:pt x="97714" y="127484"/>
                    <a:pt x="98194" y="127004"/>
                    <a:pt x="98434" y="126764"/>
                  </a:cubicBezTo>
                  <a:cubicBezTo>
                    <a:pt x="99154" y="126043"/>
                    <a:pt x="100114" y="125323"/>
                    <a:pt x="100835" y="124603"/>
                  </a:cubicBezTo>
                  <a:cubicBezTo>
                    <a:pt x="101315" y="124603"/>
                    <a:pt x="101795" y="124123"/>
                    <a:pt x="102275" y="123883"/>
                  </a:cubicBezTo>
                  <a:cubicBezTo>
                    <a:pt x="102275" y="123883"/>
                    <a:pt x="102515" y="123883"/>
                    <a:pt x="102755" y="123883"/>
                  </a:cubicBezTo>
                  <a:cubicBezTo>
                    <a:pt x="106357" y="126764"/>
                    <a:pt x="110678" y="128444"/>
                    <a:pt x="115720" y="128444"/>
                  </a:cubicBezTo>
                  <a:cubicBezTo>
                    <a:pt x="120762" y="128444"/>
                    <a:pt x="124843" y="126764"/>
                    <a:pt x="128444" y="123883"/>
                  </a:cubicBezTo>
                  <a:cubicBezTo>
                    <a:pt x="128924" y="124123"/>
                    <a:pt x="129645" y="124363"/>
                    <a:pt x="130125" y="124843"/>
                  </a:cubicBezTo>
                  <a:cubicBezTo>
                    <a:pt x="130125" y="124843"/>
                    <a:pt x="130125" y="124843"/>
                    <a:pt x="130125" y="124843"/>
                  </a:cubicBezTo>
                  <a:cubicBezTo>
                    <a:pt x="131325" y="125803"/>
                    <a:pt x="132526" y="126764"/>
                    <a:pt x="133726" y="127724"/>
                  </a:cubicBezTo>
                  <a:cubicBezTo>
                    <a:pt x="133726" y="127724"/>
                    <a:pt x="133726" y="127724"/>
                    <a:pt x="133726" y="127724"/>
                  </a:cubicBezTo>
                  <a:cubicBezTo>
                    <a:pt x="134926" y="128684"/>
                    <a:pt x="135887" y="129885"/>
                    <a:pt x="136847" y="131085"/>
                  </a:cubicBezTo>
                  <a:cubicBezTo>
                    <a:pt x="136847" y="131085"/>
                    <a:pt x="136847" y="131085"/>
                    <a:pt x="136847" y="131085"/>
                  </a:cubicBezTo>
                  <a:cubicBezTo>
                    <a:pt x="137807" y="132285"/>
                    <a:pt x="138768" y="133486"/>
                    <a:pt x="139488" y="134926"/>
                  </a:cubicBezTo>
                  <a:cubicBezTo>
                    <a:pt x="139488" y="134926"/>
                    <a:pt x="139488" y="134926"/>
                    <a:pt x="139488" y="134926"/>
                  </a:cubicBezTo>
                  <a:cubicBezTo>
                    <a:pt x="140208" y="136127"/>
                    <a:pt x="140928" y="137567"/>
                    <a:pt x="141649" y="139008"/>
                  </a:cubicBezTo>
                  <a:cubicBezTo>
                    <a:pt x="141649" y="139008"/>
                    <a:pt x="141649" y="139008"/>
                    <a:pt x="141649" y="139008"/>
                  </a:cubicBezTo>
                  <a:cubicBezTo>
                    <a:pt x="142369" y="140448"/>
                    <a:pt x="142849" y="141889"/>
                    <a:pt x="143329" y="143329"/>
                  </a:cubicBezTo>
                  <a:cubicBezTo>
                    <a:pt x="143329" y="143329"/>
                    <a:pt x="143329" y="143329"/>
                    <a:pt x="143329" y="143329"/>
                  </a:cubicBezTo>
                  <a:cubicBezTo>
                    <a:pt x="143809" y="144770"/>
                    <a:pt x="144050" y="146210"/>
                    <a:pt x="144290" y="147891"/>
                  </a:cubicBezTo>
                  <a:cubicBezTo>
                    <a:pt x="144290" y="147891"/>
                    <a:pt x="144290" y="147891"/>
                    <a:pt x="144290" y="147891"/>
                  </a:cubicBezTo>
                  <a:cubicBezTo>
                    <a:pt x="144290" y="149331"/>
                    <a:pt x="144770" y="150772"/>
                    <a:pt x="144770" y="152452"/>
                  </a:cubicBezTo>
                  <a:cubicBezTo>
                    <a:pt x="144770" y="152452"/>
                    <a:pt x="144770" y="152933"/>
                    <a:pt x="144770" y="153173"/>
                  </a:cubicBezTo>
                  <a:cubicBezTo>
                    <a:pt x="127244" y="166857"/>
                    <a:pt x="102515" y="166857"/>
                    <a:pt x="84989" y="153173"/>
                  </a:cubicBezTo>
                  <a:close/>
                  <a:moveTo>
                    <a:pt x="54979" y="170459"/>
                  </a:moveTo>
                  <a:cubicBezTo>
                    <a:pt x="52338" y="168538"/>
                    <a:pt x="48977" y="167578"/>
                    <a:pt x="45376" y="167578"/>
                  </a:cubicBezTo>
                  <a:cubicBezTo>
                    <a:pt x="42735" y="167578"/>
                    <a:pt x="40334" y="168298"/>
                    <a:pt x="38173" y="169258"/>
                  </a:cubicBezTo>
                  <a:cubicBezTo>
                    <a:pt x="30490" y="158214"/>
                    <a:pt x="24969" y="145490"/>
                    <a:pt x="22568" y="131805"/>
                  </a:cubicBezTo>
                  <a:cubicBezTo>
                    <a:pt x="28570" y="129885"/>
                    <a:pt x="33371" y="125083"/>
                    <a:pt x="34572" y="118601"/>
                  </a:cubicBezTo>
                  <a:lnTo>
                    <a:pt x="59540" y="118601"/>
                  </a:lnTo>
                  <a:cubicBezTo>
                    <a:pt x="60261" y="131085"/>
                    <a:pt x="65062" y="142609"/>
                    <a:pt x="73465" y="151972"/>
                  </a:cubicBezTo>
                  <a:lnTo>
                    <a:pt x="54979" y="170218"/>
                  </a:lnTo>
                  <a:close/>
                  <a:moveTo>
                    <a:pt x="45376" y="62902"/>
                  </a:moveTo>
                  <a:cubicBezTo>
                    <a:pt x="48977" y="62902"/>
                    <a:pt x="52098" y="61941"/>
                    <a:pt x="54979" y="60021"/>
                  </a:cubicBezTo>
                  <a:lnTo>
                    <a:pt x="73465" y="78267"/>
                  </a:lnTo>
                  <a:cubicBezTo>
                    <a:pt x="65302" y="87630"/>
                    <a:pt x="60261" y="99154"/>
                    <a:pt x="59540" y="111638"/>
                  </a:cubicBezTo>
                  <a:lnTo>
                    <a:pt x="34572" y="111638"/>
                  </a:lnTo>
                  <a:cubicBezTo>
                    <a:pt x="33371" y="105396"/>
                    <a:pt x="28570" y="100354"/>
                    <a:pt x="22568" y="98434"/>
                  </a:cubicBezTo>
                  <a:cubicBezTo>
                    <a:pt x="24969" y="84749"/>
                    <a:pt x="30490" y="72025"/>
                    <a:pt x="38173" y="60981"/>
                  </a:cubicBezTo>
                  <a:cubicBezTo>
                    <a:pt x="40334" y="61941"/>
                    <a:pt x="42975" y="62661"/>
                    <a:pt x="45376" y="62661"/>
                  </a:cubicBezTo>
                  <a:close/>
                  <a:moveTo>
                    <a:pt x="115000" y="66503"/>
                  </a:moveTo>
                  <a:cubicBezTo>
                    <a:pt x="128204" y="66503"/>
                    <a:pt x="140208" y="71545"/>
                    <a:pt x="149571" y="80668"/>
                  </a:cubicBezTo>
                  <a:cubicBezTo>
                    <a:pt x="167818" y="99154"/>
                    <a:pt x="168538" y="128444"/>
                    <a:pt x="151492" y="147651"/>
                  </a:cubicBezTo>
                  <a:lnTo>
                    <a:pt x="151492" y="147651"/>
                  </a:lnTo>
                  <a:cubicBezTo>
                    <a:pt x="151492" y="146210"/>
                    <a:pt x="151012" y="144770"/>
                    <a:pt x="150532" y="143329"/>
                  </a:cubicBezTo>
                  <a:cubicBezTo>
                    <a:pt x="150532" y="143329"/>
                    <a:pt x="150532" y="142849"/>
                    <a:pt x="150532" y="142609"/>
                  </a:cubicBezTo>
                  <a:cubicBezTo>
                    <a:pt x="150052" y="141169"/>
                    <a:pt x="149571" y="139968"/>
                    <a:pt x="149091" y="138528"/>
                  </a:cubicBezTo>
                  <a:cubicBezTo>
                    <a:pt x="149091" y="138528"/>
                    <a:pt x="149091" y="138048"/>
                    <a:pt x="148851" y="137807"/>
                  </a:cubicBezTo>
                  <a:cubicBezTo>
                    <a:pt x="148371" y="136367"/>
                    <a:pt x="147651" y="135166"/>
                    <a:pt x="146931" y="133726"/>
                  </a:cubicBezTo>
                  <a:cubicBezTo>
                    <a:pt x="146931" y="133726"/>
                    <a:pt x="146931" y="133726"/>
                    <a:pt x="146931" y="133726"/>
                  </a:cubicBezTo>
                  <a:cubicBezTo>
                    <a:pt x="145490" y="130845"/>
                    <a:pt x="143569" y="128204"/>
                    <a:pt x="141409" y="125803"/>
                  </a:cubicBezTo>
                  <a:lnTo>
                    <a:pt x="141409" y="125803"/>
                  </a:lnTo>
                  <a:cubicBezTo>
                    <a:pt x="139008" y="122922"/>
                    <a:pt x="136127" y="120281"/>
                    <a:pt x="132766" y="118361"/>
                  </a:cubicBezTo>
                  <a:cubicBezTo>
                    <a:pt x="135407" y="114519"/>
                    <a:pt x="136847" y="109718"/>
                    <a:pt x="136847" y="104436"/>
                  </a:cubicBezTo>
                  <a:cubicBezTo>
                    <a:pt x="136847" y="91952"/>
                    <a:pt x="127724" y="82828"/>
                    <a:pt x="115000" y="82828"/>
                  </a:cubicBezTo>
                  <a:cubicBezTo>
                    <a:pt x="102275" y="82828"/>
                    <a:pt x="93152" y="91952"/>
                    <a:pt x="93152" y="104436"/>
                  </a:cubicBezTo>
                  <a:cubicBezTo>
                    <a:pt x="93152" y="109718"/>
                    <a:pt x="94833" y="114519"/>
                    <a:pt x="97473" y="118361"/>
                  </a:cubicBezTo>
                  <a:cubicBezTo>
                    <a:pt x="90271" y="122922"/>
                    <a:pt x="84509" y="130365"/>
                    <a:pt x="81388" y="138287"/>
                  </a:cubicBezTo>
                  <a:cubicBezTo>
                    <a:pt x="81388" y="138287"/>
                    <a:pt x="81388" y="138528"/>
                    <a:pt x="81388" y="138768"/>
                  </a:cubicBezTo>
                  <a:cubicBezTo>
                    <a:pt x="80908" y="140208"/>
                    <a:pt x="80428" y="141409"/>
                    <a:pt x="79947" y="142849"/>
                  </a:cubicBezTo>
                  <a:cubicBezTo>
                    <a:pt x="79947" y="143089"/>
                    <a:pt x="79947" y="143329"/>
                    <a:pt x="79947" y="143569"/>
                  </a:cubicBezTo>
                  <a:cubicBezTo>
                    <a:pt x="79467" y="145010"/>
                    <a:pt x="79227" y="146450"/>
                    <a:pt x="78987" y="147891"/>
                  </a:cubicBezTo>
                  <a:lnTo>
                    <a:pt x="78987" y="147891"/>
                  </a:lnTo>
                  <a:cubicBezTo>
                    <a:pt x="71064" y="138768"/>
                    <a:pt x="66743" y="127484"/>
                    <a:pt x="66743" y="115480"/>
                  </a:cubicBezTo>
                  <a:cubicBezTo>
                    <a:pt x="66743" y="102515"/>
                    <a:pt x="71785" y="90031"/>
                    <a:pt x="80908" y="80908"/>
                  </a:cubicBezTo>
                  <a:cubicBezTo>
                    <a:pt x="90031" y="71785"/>
                    <a:pt x="102515" y="66743"/>
                    <a:pt x="115480" y="66743"/>
                  </a:cubicBezTo>
                  <a:close/>
                  <a:moveTo>
                    <a:pt x="175260" y="60021"/>
                  </a:moveTo>
                  <a:cubicBezTo>
                    <a:pt x="177901" y="61941"/>
                    <a:pt x="181262" y="62902"/>
                    <a:pt x="184864" y="62902"/>
                  </a:cubicBezTo>
                  <a:cubicBezTo>
                    <a:pt x="187504" y="62902"/>
                    <a:pt x="189905" y="62181"/>
                    <a:pt x="192066" y="61221"/>
                  </a:cubicBezTo>
                  <a:cubicBezTo>
                    <a:pt x="199749" y="72265"/>
                    <a:pt x="205030" y="84989"/>
                    <a:pt x="207671" y="98674"/>
                  </a:cubicBezTo>
                  <a:cubicBezTo>
                    <a:pt x="201669" y="100594"/>
                    <a:pt x="196868" y="105396"/>
                    <a:pt x="195667" y="111878"/>
                  </a:cubicBezTo>
                  <a:lnTo>
                    <a:pt x="170699" y="111878"/>
                  </a:lnTo>
                  <a:cubicBezTo>
                    <a:pt x="169978" y="99874"/>
                    <a:pt x="165417" y="88110"/>
                    <a:pt x="157014" y="78507"/>
                  </a:cubicBezTo>
                  <a:lnTo>
                    <a:pt x="175260" y="60261"/>
                  </a:lnTo>
                  <a:close/>
                  <a:moveTo>
                    <a:pt x="100114" y="104196"/>
                  </a:moveTo>
                  <a:cubicBezTo>
                    <a:pt x="100114" y="95553"/>
                    <a:pt x="106357" y="89551"/>
                    <a:pt x="115000" y="89551"/>
                  </a:cubicBezTo>
                  <a:cubicBezTo>
                    <a:pt x="123642" y="89551"/>
                    <a:pt x="129885" y="95553"/>
                    <a:pt x="129885" y="104196"/>
                  </a:cubicBezTo>
                  <a:cubicBezTo>
                    <a:pt x="129885" y="113559"/>
                    <a:pt x="123162" y="121001"/>
                    <a:pt x="115000" y="121001"/>
                  </a:cubicBezTo>
                  <a:cubicBezTo>
                    <a:pt x="106837" y="121001"/>
                    <a:pt x="100114" y="113559"/>
                    <a:pt x="100114" y="104196"/>
                  </a:cubicBezTo>
                  <a:close/>
                  <a:moveTo>
                    <a:pt x="223037" y="115240"/>
                  </a:moveTo>
                  <a:cubicBezTo>
                    <a:pt x="223037" y="121001"/>
                    <a:pt x="218475" y="125563"/>
                    <a:pt x="212473" y="125563"/>
                  </a:cubicBezTo>
                  <a:cubicBezTo>
                    <a:pt x="206471" y="125563"/>
                    <a:pt x="201909" y="121001"/>
                    <a:pt x="201909" y="115240"/>
                  </a:cubicBezTo>
                  <a:cubicBezTo>
                    <a:pt x="201909" y="109478"/>
                    <a:pt x="206711" y="104676"/>
                    <a:pt x="212473" y="104676"/>
                  </a:cubicBezTo>
                  <a:cubicBezTo>
                    <a:pt x="218235" y="104676"/>
                    <a:pt x="223037" y="109478"/>
                    <a:pt x="223037" y="115240"/>
                  </a:cubicBezTo>
                  <a:close/>
                  <a:moveTo>
                    <a:pt x="184624" y="35052"/>
                  </a:moveTo>
                  <a:cubicBezTo>
                    <a:pt x="190385" y="35052"/>
                    <a:pt x="195187" y="39613"/>
                    <a:pt x="195187" y="45616"/>
                  </a:cubicBezTo>
                  <a:cubicBezTo>
                    <a:pt x="195187" y="51618"/>
                    <a:pt x="190385" y="56179"/>
                    <a:pt x="184624" y="56179"/>
                  </a:cubicBezTo>
                  <a:cubicBezTo>
                    <a:pt x="178861" y="56179"/>
                    <a:pt x="174060" y="51618"/>
                    <a:pt x="174060" y="45616"/>
                  </a:cubicBezTo>
                  <a:cubicBezTo>
                    <a:pt x="174060" y="39613"/>
                    <a:pt x="178861" y="35052"/>
                    <a:pt x="184624" y="35052"/>
                  </a:cubicBezTo>
                  <a:close/>
                  <a:moveTo>
                    <a:pt x="131565" y="22568"/>
                  </a:moveTo>
                  <a:cubicBezTo>
                    <a:pt x="145250" y="24968"/>
                    <a:pt x="157974" y="30490"/>
                    <a:pt x="168778" y="38173"/>
                  </a:cubicBezTo>
                  <a:cubicBezTo>
                    <a:pt x="167818" y="40334"/>
                    <a:pt x="167097" y="42735"/>
                    <a:pt x="167097" y="45376"/>
                  </a:cubicBezTo>
                  <a:cubicBezTo>
                    <a:pt x="167097" y="48977"/>
                    <a:pt x="168298" y="52098"/>
                    <a:pt x="169978" y="54979"/>
                  </a:cubicBezTo>
                  <a:lnTo>
                    <a:pt x="151732" y="73465"/>
                  </a:lnTo>
                  <a:cubicBezTo>
                    <a:pt x="142369" y="65302"/>
                    <a:pt x="130845" y="60261"/>
                    <a:pt x="118361" y="59540"/>
                  </a:cubicBezTo>
                  <a:lnTo>
                    <a:pt x="118361" y="34572"/>
                  </a:lnTo>
                  <a:cubicBezTo>
                    <a:pt x="124603" y="33371"/>
                    <a:pt x="129645" y="28570"/>
                    <a:pt x="131565" y="22568"/>
                  </a:cubicBezTo>
                  <a:close/>
                  <a:moveTo>
                    <a:pt x="115000" y="6962"/>
                  </a:moveTo>
                  <a:cubicBezTo>
                    <a:pt x="120762" y="6962"/>
                    <a:pt x="125563" y="11524"/>
                    <a:pt x="125563" y="17526"/>
                  </a:cubicBezTo>
                  <a:cubicBezTo>
                    <a:pt x="125563" y="23528"/>
                    <a:pt x="120762" y="28090"/>
                    <a:pt x="115000" y="28090"/>
                  </a:cubicBezTo>
                  <a:cubicBezTo>
                    <a:pt x="109238" y="28090"/>
                    <a:pt x="104436" y="23528"/>
                    <a:pt x="104436" y="17526"/>
                  </a:cubicBezTo>
                  <a:cubicBezTo>
                    <a:pt x="104436" y="11524"/>
                    <a:pt x="109238" y="6962"/>
                    <a:pt x="115000" y="6962"/>
                  </a:cubicBezTo>
                  <a:close/>
                  <a:moveTo>
                    <a:pt x="111638" y="34572"/>
                  </a:moveTo>
                  <a:lnTo>
                    <a:pt x="111638" y="59540"/>
                  </a:lnTo>
                  <a:cubicBezTo>
                    <a:pt x="99154" y="60261"/>
                    <a:pt x="87630" y="65062"/>
                    <a:pt x="78267" y="73465"/>
                  </a:cubicBezTo>
                  <a:lnTo>
                    <a:pt x="60021" y="54979"/>
                  </a:lnTo>
                  <a:cubicBezTo>
                    <a:pt x="61941" y="52338"/>
                    <a:pt x="62902" y="48977"/>
                    <a:pt x="62902" y="45376"/>
                  </a:cubicBezTo>
                  <a:cubicBezTo>
                    <a:pt x="62902" y="42735"/>
                    <a:pt x="62181" y="40334"/>
                    <a:pt x="61221" y="37933"/>
                  </a:cubicBezTo>
                  <a:cubicBezTo>
                    <a:pt x="72265" y="30250"/>
                    <a:pt x="84749" y="24968"/>
                    <a:pt x="98674" y="22568"/>
                  </a:cubicBezTo>
                  <a:cubicBezTo>
                    <a:pt x="100595" y="28570"/>
                    <a:pt x="105396" y="33131"/>
                    <a:pt x="111638" y="34572"/>
                  </a:cubicBezTo>
                  <a:close/>
                  <a:moveTo>
                    <a:pt x="45376" y="35052"/>
                  </a:moveTo>
                  <a:cubicBezTo>
                    <a:pt x="51138" y="35052"/>
                    <a:pt x="55939" y="39613"/>
                    <a:pt x="55939" y="45616"/>
                  </a:cubicBezTo>
                  <a:cubicBezTo>
                    <a:pt x="55939" y="51618"/>
                    <a:pt x="51378" y="56179"/>
                    <a:pt x="45376" y="56179"/>
                  </a:cubicBezTo>
                  <a:cubicBezTo>
                    <a:pt x="39374" y="56179"/>
                    <a:pt x="34812" y="51618"/>
                    <a:pt x="34812" y="45616"/>
                  </a:cubicBezTo>
                  <a:cubicBezTo>
                    <a:pt x="34812" y="39613"/>
                    <a:pt x="39374" y="35052"/>
                    <a:pt x="45376" y="35052"/>
                  </a:cubicBezTo>
                  <a:close/>
                  <a:moveTo>
                    <a:pt x="6962" y="115240"/>
                  </a:moveTo>
                  <a:cubicBezTo>
                    <a:pt x="6962" y="109478"/>
                    <a:pt x="11524" y="104676"/>
                    <a:pt x="17526" y="104676"/>
                  </a:cubicBezTo>
                  <a:cubicBezTo>
                    <a:pt x="23528" y="104676"/>
                    <a:pt x="28090" y="109478"/>
                    <a:pt x="28090" y="115240"/>
                  </a:cubicBezTo>
                  <a:cubicBezTo>
                    <a:pt x="28090" y="121001"/>
                    <a:pt x="23288" y="125563"/>
                    <a:pt x="17526" y="125563"/>
                  </a:cubicBezTo>
                  <a:cubicBezTo>
                    <a:pt x="11764" y="125563"/>
                    <a:pt x="6962" y="121001"/>
                    <a:pt x="6962" y="115240"/>
                  </a:cubicBezTo>
                  <a:close/>
                  <a:moveTo>
                    <a:pt x="45376" y="195427"/>
                  </a:moveTo>
                  <a:cubicBezTo>
                    <a:pt x="39614" y="195427"/>
                    <a:pt x="34812" y="190866"/>
                    <a:pt x="34812" y="184864"/>
                  </a:cubicBezTo>
                  <a:cubicBezTo>
                    <a:pt x="34812" y="178861"/>
                    <a:pt x="39374" y="174300"/>
                    <a:pt x="45376" y="174300"/>
                  </a:cubicBezTo>
                  <a:cubicBezTo>
                    <a:pt x="51378" y="174300"/>
                    <a:pt x="55939" y="179102"/>
                    <a:pt x="55939" y="184864"/>
                  </a:cubicBezTo>
                  <a:cubicBezTo>
                    <a:pt x="55939" y="190625"/>
                    <a:pt x="51378" y="195427"/>
                    <a:pt x="45376" y="195427"/>
                  </a:cubicBezTo>
                  <a:close/>
                  <a:moveTo>
                    <a:pt x="98434" y="207911"/>
                  </a:moveTo>
                  <a:cubicBezTo>
                    <a:pt x="84749" y="205511"/>
                    <a:pt x="72025" y="199989"/>
                    <a:pt x="61221" y="192306"/>
                  </a:cubicBezTo>
                  <a:cubicBezTo>
                    <a:pt x="62181" y="190145"/>
                    <a:pt x="62902" y="187504"/>
                    <a:pt x="62902" y="184864"/>
                  </a:cubicBezTo>
                  <a:cubicBezTo>
                    <a:pt x="62902" y="181262"/>
                    <a:pt x="61701" y="178141"/>
                    <a:pt x="60021" y="175260"/>
                  </a:cubicBezTo>
                  <a:lnTo>
                    <a:pt x="78267" y="157014"/>
                  </a:lnTo>
                  <a:cubicBezTo>
                    <a:pt x="78267" y="157014"/>
                    <a:pt x="79227" y="157734"/>
                    <a:pt x="79707" y="158214"/>
                  </a:cubicBezTo>
                  <a:cubicBezTo>
                    <a:pt x="89071" y="165897"/>
                    <a:pt x="100354" y="170218"/>
                    <a:pt x="111638" y="170939"/>
                  </a:cubicBezTo>
                  <a:lnTo>
                    <a:pt x="111638" y="195907"/>
                  </a:lnTo>
                  <a:cubicBezTo>
                    <a:pt x="105396" y="197108"/>
                    <a:pt x="100354" y="201909"/>
                    <a:pt x="98434" y="207911"/>
                  </a:cubicBezTo>
                  <a:close/>
                  <a:moveTo>
                    <a:pt x="115000" y="223517"/>
                  </a:moveTo>
                  <a:cubicBezTo>
                    <a:pt x="109238" y="223517"/>
                    <a:pt x="104436" y="218955"/>
                    <a:pt x="104436" y="212953"/>
                  </a:cubicBezTo>
                  <a:cubicBezTo>
                    <a:pt x="104436" y="206951"/>
                    <a:pt x="109238" y="202389"/>
                    <a:pt x="115000" y="202389"/>
                  </a:cubicBezTo>
                  <a:cubicBezTo>
                    <a:pt x="120762" y="202389"/>
                    <a:pt x="125563" y="206951"/>
                    <a:pt x="125563" y="212953"/>
                  </a:cubicBezTo>
                  <a:cubicBezTo>
                    <a:pt x="125563" y="218955"/>
                    <a:pt x="120762" y="223517"/>
                    <a:pt x="115000" y="223517"/>
                  </a:cubicBezTo>
                  <a:close/>
                  <a:moveTo>
                    <a:pt x="118601" y="195907"/>
                  </a:moveTo>
                  <a:lnTo>
                    <a:pt x="118601" y="170939"/>
                  </a:lnTo>
                  <a:cubicBezTo>
                    <a:pt x="129885" y="170218"/>
                    <a:pt x="141169" y="166137"/>
                    <a:pt x="150532" y="158214"/>
                  </a:cubicBezTo>
                  <a:lnTo>
                    <a:pt x="150532" y="158214"/>
                  </a:lnTo>
                  <a:cubicBezTo>
                    <a:pt x="150532" y="158214"/>
                    <a:pt x="151492" y="157494"/>
                    <a:pt x="151972" y="157014"/>
                  </a:cubicBezTo>
                  <a:lnTo>
                    <a:pt x="170219" y="175260"/>
                  </a:lnTo>
                  <a:cubicBezTo>
                    <a:pt x="168298" y="177901"/>
                    <a:pt x="167338" y="181262"/>
                    <a:pt x="167338" y="184864"/>
                  </a:cubicBezTo>
                  <a:cubicBezTo>
                    <a:pt x="167338" y="187504"/>
                    <a:pt x="168058" y="189905"/>
                    <a:pt x="169018" y="192306"/>
                  </a:cubicBezTo>
                  <a:cubicBezTo>
                    <a:pt x="157974" y="199989"/>
                    <a:pt x="145490" y="205271"/>
                    <a:pt x="131565" y="207911"/>
                  </a:cubicBezTo>
                  <a:cubicBezTo>
                    <a:pt x="129645" y="201909"/>
                    <a:pt x="124843" y="197108"/>
                    <a:pt x="118361" y="195907"/>
                  </a:cubicBezTo>
                  <a:close/>
                  <a:moveTo>
                    <a:pt x="184864" y="195427"/>
                  </a:moveTo>
                  <a:cubicBezTo>
                    <a:pt x="179102" y="195427"/>
                    <a:pt x="174300" y="190866"/>
                    <a:pt x="174300" y="184864"/>
                  </a:cubicBezTo>
                  <a:cubicBezTo>
                    <a:pt x="174300" y="178861"/>
                    <a:pt x="179102" y="174300"/>
                    <a:pt x="184864" y="174300"/>
                  </a:cubicBezTo>
                  <a:cubicBezTo>
                    <a:pt x="190626" y="174300"/>
                    <a:pt x="195427" y="179102"/>
                    <a:pt x="195427" y="184864"/>
                  </a:cubicBezTo>
                  <a:cubicBezTo>
                    <a:pt x="195427" y="190625"/>
                    <a:pt x="190626" y="195427"/>
                    <a:pt x="184864" y="195427"/>
                  </a:cubicBezTo>
                  <a:close/>
                </a:path>
              </a:pathLst>
            </a:custGeom>
            <a:solidFill>
              <a:schemeClr val="accent6">
                <a:lumMod val="75000"/>
              </a:schemeClr>
            </a:solidFill>
            <a:ln w="24000" cap="flat">
              <a:noFill/>
              <a:prstDash val="solid"/>
              <a:miter/>
            </a:ln>
          </p:spPr>
          <p:txBody>
            <a:bodyPr rtlCol="0" anchor="ctr"/>
            <a:lstStyle/>
            <a:p>
              <a:endParaRPr lang="es-CO" sz="1050"/>
            </a:p>
          </p:txBody>
        </p:sp>
        <p:sp>
          <p:nvSpPr>
            <p:cNvPr id="17" name="Google Shape;10650;p61">
              <a:extLst>
                <a:ext uri="{FF2B5EF4-FFF2-40B4-BE49-F238E27FC236}">
                  <a16:creationId xmlns:a16="http://schemas.microsoft.com/office/drawing/2014/main" id="{1DE04777-6839-33B3-B53B-B2AB295A3A42}"/>
                </a:ext>
              </a:extLst>
            </p:cNvPr>
            <p:cNvSpPr/>
            <p:nvPr/>
          </p:nvSpPr>
          <p:spPr>
            <a:xfrm>
              <a:off x="4214780" y="1871922"/>
              <a:ext cx="356245" cy="356627"/>
            </a:xfrm>
            <a:custGeom>
              <a:avLst/>
              <a:gdLst/>
              <a:ahLst/>
              <a:cxnLst/>
              <a:rect l="l" t="t" r="r" b="b"/>
              <a:pathLst>
                <a:path w="11193" h="11205" extrusionOk="0">
                  <a:moveTo>
                    <a:pt x="3763" y="358"/>
                  </a:moveTo>
                  <a:cubicBezTo>
                    <a:pt x="4096" y="358"/>
                    <a:pt x="4346" y="632"/>
                    <a:pt x="4346" y="941"/>
                  </a:cubicBezTo>
                  <a:cubicBezTo>
                    <a:pt x="4346" y="1144"/>
                    <a:pt x="4239" y="1346"/>
                    <a:pt x="4061" y="1441"/>
                  </a:cubicBezTo>
                  <a:cubicBezTo>
                    <a:pt x="4013" y="1477"/>
                    <a:pt x="3977" y="1536"/>
                    <a:pt x="3977" y="1596"/>
                  </a:cubicBezTo>
                  <a:lnTo>
                    <a:pt x="3977" y="2001"/>
                  </a:lnTo>
                  <a:cubicBezTo>
                    <a:pt x="3977" y="2096"/>
                    <a:pt x="4049" y="2179"/>
                    <a:pt x="4156" y="2179"/>
                  </a:cubicBezTo>
                  <a:lnTo>
                    <a:pt x="5394" y="2179"/>
                  </a:lnTo>
                  <a:lnTo>
                    <a:pt x="5394" y="3406"/>
                  </a:lnTo>
                  <a:cubicBezTo>
                    <a:pt x="5394" y="3513"/>
                    <a:pt x="5466" y="3584"/>
                    <a:pt x="5573" y="3584"/>
                  </a:cubicBezTo>
                  <a:lnTo>
                    <a:pt x="5966" y="3584"/>
                  </a:lnTo>
                  <a:cubicBezTo>
                    <a:pt x="6025" y="3584"/>
                    <a:pt x="6085" y="3561"/>
                    <a:pt x="6120" y="3501"/>
                  </a:cubicBezTo>
                  <a:cubicBezTo>
                    <a:pt x="6228" y="3322"/>
                    <a:pt x="6418" y="3215"/>
                    <a:pt x="6620" y="3215"/>
                  </a:cubicBezTo>
                  <a:cubicBezTo>
                    <a:pt x="6954" y="3215"/>
                    <a:pt x="7204" y="3489"/>
                    <a:pt x="7204" y="3799"/>
                  </a:cubicBezTo>
                  <a:cubicBezTo>
                    <a:pt x="7204" y="4120"/>
                    <a:pt x="6942" y="4382"/>
                    <a:pt x="6620" y="4382"/>
                  </a:cubicBezTo>
                  <a:cubicBezTo>
                    <a:pt x="6418" y="4382"/>
                    <a:pt x="6228" y="4275"/>
                    <a:pt x="6120" y="4096"/>
                  </a:cubicBezTo>
                  <a:cubicBezTo>
                    <a:pt x="6085" y="4037"/>
                    <a:pt x="6025" y="4001"/>
                    <a:pt x="5966" y="4001"/>
                  </a:cubicBezTo>
                  <a:lnTo>
                    <a:pt x="5573" y="4001"/>
                  </a:lnTo>
                  <a:cubicBezTo>
                    <a:pt x="5466" y="4001"/>
                    <a:pt x="5394" y="4084"/>
                    <a:pt x="5394" y="4180"/>
                  </a:cubicBezTo>
                  <a:lnTo>
                    <a:pt x="5394" y="5418"/>
                  </a:lnTo>
                  <a:lnTo>
                    <a:pt x="4334" y="5418"/>
                  </a:lnTo>
                  <a:lnTo>
                    <a:pt x="4334" y="5299"/>
                  </a:lnTo>
                  <a:cubicBezTo>
                    <a:pt x="4573" y="5120"/>
                    <a:pt x="4704" y="4834"/>
                    <a:pt x="4704" y="4561"/>
                  </a:cubicBezTo>
                  <a:cubicBezTo>
                    <a:pt x="4704" y="4037"/>
                    <a:pt x="4287" y="3620"/>
                    <a:pt x="3775" y="3620"/>
                  </a:cubicBezTo>
                  <a:cubicBezTo>
                    <a:pt x="3251" y="3620"/>
                    <a:pt x="2834" y="4037"/>
                    <a:pt x="2834" y="4561"/>
                  </a:cubicBezTo>
                  <a:cubicBezTo>
                    <a:pt x="2834" y="4858"/>
                    <a:pt x="2965" y="5132"/>
                    <a:pt x="3203" y="5299"/>
                  </a:cubicBezTo>
                  <a:lnTo>
                    <a:pt x="3203" y="5430"/>
                  </a:lnTo>
                  <a:lnTo>
                    <a:pt x="2144" y="5430"/>
                  </a:lnTo>
                  <a:lnTo>
                    <a:pt x="2144" y="2179"/>
                  </a:lnTo>
                  <a:lnTo>
                    <a:pt x="3382" y="2179"/>
                  </a:lnTo>
                  <a:cubicBezTo>
                    <a:pt x="3489" y="2179"/>
                    <a:pt x="3561" y="2096"/>
                    <a:pt x="3561" y="2001"/>
                  </a:cubicBezTo>
                  <a:lnTo>
                    <a:pt x="3561" y="1596"/>
                  </a:lnTo>
                  <a:cubicBezTo>
                    <a:pt x="3561" y="1536"/>
                    <a:pt x="3537" y="1477"/>
                    <a:pt x="3465" y="1441"/>
                  </a:cubicBezTo>
                  <a:cubicBezTo>
                    <a:pt x="3299" y="1346"/>
                    <a:pt x="3191" y="1144"/>
                    <a:pt x="3191" y="941"/>
                  </a:cubicBezTo>
                  <a:cubicBezTo>
                    <a:pt x="3191" y="608"/>
                    <a:pt x="3453" y="358"/>
                    <a:pt x="3763" y="358"/>
                  </a:cubicBezTo>
                  <a:close/>
                  <a:moveTo>
                    <a:pt x="9014" y="5811"/>
                  </a:moveTo>
                  <a:lnTo>
                    <a:pt x="9014" y="7799"/>
                  </a:lnTo>
                  <a:lnTo>
                    <a:pt x="9014" y="8025"/>
                  </a:lnTo>
                  <a:lnTo>
                    <a:pt x="9014" y="9049"/>
                  </a:lnTo>
                  <a:lnTo>
                    <a:pt x="7775" y="9049"/>
                  </a:lnTo>
                  <a:cubicBezTo>
                    <a:pt x="7668" y="9049"/>
                    <a:pt x="7597" y="9121"/>
                    <a:pt x="7597" y="9228"/>
                  </a:cubicBezTo>
                  <a:lnTo>
                    <a:pt x="7597" y="9633"/>
                  </a:lnTo>
                  <a:cubicBezTo>
                    <a:pt x="7597" y="9692"/>
                    <a:pt x="7621" y="9752"/>
                    <a:pt x="7680" y="9776"/>
                  </a:cubicBezTo>
                  <a:cubicBezTo>
                    <a:pt x="7859" y="9883"/>
                    <a:pt x="7966" y="10073"/>
                    <a:pt x="7966" y="10288"/>
                  </a:cubicBezTo>
                  <a:cubicBezTo>
                    <a:pt x="7966" y="10609"/>
                    <a:pt x="7704" y="10871"/>
                    <a:pt x="7382" y="10871"/>
                  </a:cubicBezTo>
                  <a:cubicBezTo>
                    <a:pt x="7061" y="10871"/>
                    <a:pt x="6811" y="10597"/>
                    <a:pt x="6811" y="10288"/>
                  </a:cubicBezTo>
                  <a:cubicBezTo>
                    <a:pt x="6811" y="10073"/>
                    <a:pt x="6906" y="9883"/>
                    <a:pt x="7085" y="9776"/>
                  </a:cubicBezTo>
                  <a:cubicBezTo>
                    <a:pt x="7144" y="9752"/>
                    <a:pt x="7180" y="9692"/>
                    <a:pt x="7180" y="9633"/>
                  </a:cubicBezTo>
                  <a:lnTo>
                    <a:pt x="7180" y="9228"/>
                  </a:lnTo>
                  <a:cubicBezTo>
                    <a:pt x="7180" y="9121"/>
                    <a:pt x="7109" y="9049"/>
                    <a:pt x="7001" y="9049"/>
                  </a:cubicBezTo>
                  <a:lnTo>
                    <a:pt x="5763" y="9049"/>
                  </a:lnTo>
                  <a:lnTo>
                    <a:pt x="5763" y="7811"/>
                  </a:lnTo>
                  <a:cubicBezTo>
                    <a:pt x="5763" y="7716"/>
                    <a:pt x="5692" y="7632"/>
                    <a:pt x="5585" y="7632"/>
                  </a:cubicBezTo>
                  <a:lnTo>
                    <a:pt x="5180" y="7632"/>
                  </a:lnTo>
                  <a:cubicBezTo>
                    <a:pt x="5120" y="7632"/>
                    <a:pt x="5061" y="7668"/>
                    <a:pt x="5037" y="7728"/>
                  </a:cubicBezTo>
                  <a:cubicBezTo>
                    <a:pt x="4930" y="7906"/>
                    <a:pt x="4739" y="8013"/>
                    <a:pt x="4525" y="8013"/>
                  </a:cubicBezTo>
                  <a:cubicBezTo>
                    <a:pt x="4203" y="8013"/>
                    <a:pt x="3953" y="7740"/>
                    <a:pt x="3953" y="7430"/>
                  </a:cubicBezTo>
                  <a:cubicBezTo>
                    <a:pt x="3953" y="7120"/>
                    <a:pt x="4215" y="6847"/>
                    <a:pt x="4525" y="6847"/>
                  </a:cubicBezTo>
                  <a:cubicBezTo>
                    <a:pt x="4739" y="6847"/>
                    <a:pt x="4930" y="6954"/>
                    <a:pt x="5037" y="7132"/>
                  </a:cubicBezTo>
                  <a:cubicBezTo>
                    <a:pt x="5061" y="7192"/>
                    <a:pt x="5120" y="7216"/>
                    <a:pt x="5180" y="7216"/>
                  </a:cubicBezTo>
                  <a:lnTo>
                    <a:pt x="5585" y="7216"/>
                  </a:lnTo>
                  <a:cubicBezTo>
                    <a:pt x="5692" y="7216"/>
                    <a:pt x="5763" y="7144"/>
                    <a:pt x="5763" y="7037"/>
                  </a:cubicBezTo>
                  <a:lnTo>
                    <a:pt x="5763" y="5811"/>
                  </a:lnTo>
                  <a:lnTo>
                    <a:pt x="6823" y="5811"/>
                  </a:lnTo>
                  <a:lnTo>
                    <a:pt x="6823" y="5942"/>
                  </a:lnTo>
                  <a:cubicBezTo>
                    <a:pt x="6585" y="6120"/>
                    <a:pt x="6454" y="6406"/>
                    <a:pt x="6454" y="6680"/>
                  </a:cubicBezTo>
                  <a:cubicBezTo>
                    <a:pt x="6454" y="7204"/>
                    <a:pt x="6870" y="7621"/>
                    <a:pt x="7382" y="7621"/>
                  </a:cubicBezTo>
                  <a:cubicBezTo>
                    <a:pt x="7906" y="7621"/>
                    <a:pt x="8323" y="7204"/>
                    <a:pt x="8323" y="6680"/>
                  </a:cubicBezTo>
                  <a:cubicBezTo>
                    <a:pt x="8323" y="6382"/>
                    <a:pt x="8192" y="6108"/>
                    <a:pt x="7954" y="5942"/>
                  </a:cubicBezTo>
                  <a:lnTo>
                    <a:pt x="7954" y="5811"/>
                  </a:lnTo>
                  <a:close/>
                  <a:moveTo>
                    <a:pt x="3799" y="1"/>
                  </a:moveTo>
                  <a:cubicBezTo>
                    <a:pt x="3275" y="1"/>
                    <a:pt x="2858" y="417"/>
                    <a:pt x="2858" y="941"/>
                  </a:cubicBezTo>
                  <a:cubicBezTo>
                    <a:pt x="2858" y="1239"/>
                    <a:pt x="3001" y="1525"/>
                    <a:pt x="3239" y="1679"/>
                  </a:cubicBezTo>
                  <a:lnTo>
                    <a:pt x="3239" y="1822"/>
                  </a:lnTo>
                  <a:lnTo>
                    <a:pt x="2001" y="1822"/>
                  </a:lnTo>
                  <a:cubicBezTo>
                    <a:pt x="1894" y="1822"/>
                    <a:pt x="1822" y="1894"/>
                    <a:pt x="1822" y="2001"/>
                  </a:cubicBezTo>
                  <a:lnTo>
                    <a:pt x="1822" y="5608"/>
                  </a:lnTo>
                  <a:lnTo>
                    <a:pt x="1822" y="6847"/>
                  </a:lnTo>
                  <a:lnTo>
                    <a:pt x="1691" y="6847"/>
                  </a:lnTo>
                  <a:cubicBezTo>
                    <a:pt x="1513" y="6609"/>
                    <a:pt x="1227" y="6478"/>
                    <a:pt x="941" y="6478"/>
                  </a:cubicBezTo>
                  <a:cubicBezTo>
                    <a:pt x="417" y="6478"/>
                    <a:pt x="1" y="6894"/>
                    <a:pt x="1" y="7406"/>
                  </a:cubicBezTo>
                  <a:cubicBezTo>
                    <a:pt x="1" y="7930"/>
                    <a:pt x="417" y="8347"/>
                    <a:pt x="941" y="8347"/>
                  </a:cubicBezTo>
                  <a:cubicBezTo>
                    <a:pt x="1239" y="8347"/>
                    <a:pt x="1525" y="8216"/>
                    <a:pt x="1691" y="7978"/>
                  </a:cubicBezTo>
                  <a:lnTo>
                    <a:pt x="1822" y="7978"/>
                  </a:lnTo>
                  <a:lnTo>
                    <a:pt x="1822" y="9216"/>
                  </a:lnTo>
                  <a:cubicBezTo>
                    <a:pt x="1822" y="9311"/>
                    <a:pt x="1894" y="9395"/>
                    <a:pt x="2001" y="9395"/>
                  </a:cubicBezTo>
                  <a:lnTo>
                    <a:pt x="2620" y="9395"/>
                  </a:lnTo>
                  <a:cubicBezTo>
                    <a:pt x="2727" y="9395"/>
                    <a:pt x="2799" y="9311"/>
                    <a:pt x="2799" y="9216"/>
                  </a:cubicBezTo>
                  <a:cubicBezTo>
                    <a:pt x="2799" y="9109"/>
                    <a:pt x="2727" y="9037"/>
                    <a:pt x="2620" y="9037"/>
                  </a:cubicBezTo>
                  <a:lnTo>
                    <a:pt x="2179" y="9037"/>
                  </a:lnTo>
                  <a:lnTo>
                    <a:pt x="2179" y="7799"/>
                  </a:lnTo>
                  <a:cubicBezTo>
                    <a:pt x="2179" y="7692"/>
                    <a:pt x="2108" y="7621"/>
                    <a:pt x="2001" y="7621"/>
                  </a:cubicBezTo>
                  <a:lnTo>
                    <a:pt x="1596" y="7621"/>
                  </a:lnTo>
                  <a:cubicBezTo>
                    <a:pt x="1536" y="7621"/>
                    <a:pt x="1477" y="7644"/>
                    <a:pt x="1453" y="7704"/>
                  </a:cubicBezTo>
                  <a:cubicBezTo>
                    <a:pt x="1346" y="7882"/>
                    <a:pt x="1155" y="7990"/>
                    <a:pt x="941" y="7990"/>
                  </a:cubicBezTo>
                  <a:cubicBezTo>
                    <a:pt x="620" y="7990"/>
                    <a:pt x="358" y="7728"/>
                    <a:pt x="358" y="7406"/>
                  </a:cubicBezTo>
                  <a:cubicBezTo>
                    <a:pt x="358" y="7085"/>
                    <a:pt x="632" y="6835"/>
                    <a:pt x="941" y="6835"/>
                  </a:cubicBezTo>
                  <a:cubicBezTo>
                    <a:pt x="1155" y="6835"/>
                    <a:pt x="1346" y="6930"/>
                    <a:pt x="1453" y="7109"/>
                  </a:cubicBezTo>
                  <a:cubicBezTo>
                    <a:pt x="1477" y="7168"/>
                    <a:pt x="1536" y="7204"/>
                    <a:pt x="1596" y="7204"/>
                  </a:cubicBezTo>
                  <a:lnTo>
                    <a:pt x="2001" y="7204"/>
                  </a:lnTo>
                  <a:cubicBezTo>
                    <a:pt x="2108" y="7204"/>
                    <a:pt x="2179" y="7132"/>
                    <a:pt x="2179" y="7025"/>
                  </a:cubicBezTo>
                  <a:lnTo>
                    <a:pt x="2179" y="5787"/>
                  </a:lnTo>
                  <a:lnTo>
                    <a:pt x="3418" y="5787"/>
                  </a:lnTo>
                  <a:cubicBezTo>
                    <a:pt x="3513" y="5787"/>
                    <a:pt x="3596" y="5716"/>
                    <a:pt x="3596" y="5608"/>
                  </a:cubicBezTo>
                  <a:lnTo>
                    <a:pt x="3596" y="5204"/>
                  </a:lnTo>
                  <a:cubicBezTo>
                    <a:pt x="3596" y="5144"/>
                    <a:pt x="3561" y="5085"/>
                    <a:pt x="3501" y="5061"/>
                  </a:cubicBezTo>
                  <a:cubicBezTo>
                    <a:pt x="3322" y="4954"/>
                    <a:pt x="3215" y="4763"/>
                    <a:pt x="3215" y="4549"/>
                  </a:cubicBezTo>
                  <a:cubicBezTo>
                    <a:pt x="3215" y="4227"/>
                    <a:pt x="3489" y="3977"/>
                    <a:pt x="3799" y="3977"/>
                  </a:cubicBezTo>
                  <a:cubicBezTo>
                    <a:pt x="4132" y="3977"/>
                    <a:pt x="4382" y="4239"/>
                    <a:pt x="4382" y="4549"/>
                  </a:cubicBezTo>
                  <a:cubicBezTo>
                    <a:pt x="4382" y="4763"/>
                    <a:pt x="4275" y="4954"/>
                    <a:pt x="4096" y="5061"/>
                  </a:cubicBezTo>
                  <a:cubicBezTo>
                    <a:pt x="4037" y="5085"/>
                    <a:pt x="4013" y="5144"/>
                    <a:pt x="4013" y="5204"/>
                  </a:cubicBezTo>
                  <a:lnTo>
                    <a:pt x="4013" y="5608"/>
                  </a:lnTo>
                  <a:cubicBezTo>
                    <a:pt x="4013" y="5716"/>
                    <a:pt x="4084" y="5787"/>
                    <a:pt x="4192" y="5787"/>
                  </a:cubicBezTo>
                  <a:lnTo>
                    <a:pt x="5418" y="5787"/>
                  </a:lnTo>
                  <a:lnTo>
                    <a:pt x="5418" y="6847"/>
                  </a:lnTo>
                  <a:lnTo>
                    <a:pt x="5287" y="6847"/>
                  </a:lnTo>
                  <a:cubicBezTo>
                    <a:pt x="5108" y="6609"/>
                    <a:pt x="4823" y="6478"/>
                    <a:pt x="4549" y="6478"/>
                  </a:cubicBezTo>
                  <a:cubicBezTo>
                    <a:pt x="4025" y="6478"/>
                    <a:pt x="3608" y="6894"/>
                    <a:pt x="3608" y="7406"/>
                  </a:cubicBezTo>
                  <a:cubicBezTo>
                    <a:pt x="3608" y="7930"/>
                    <a:pt x="4025" y="8347"/>
                    <a:pt x="4549" y="8347"/>
                  </a:cubicBezTo>
                  <a:cubicBezTo>
                    <a:pt x="4846" y="8347"/>
                    <a:pt x="5120" y="8216"/>
                    <a:pt x="5287" y="7978"/>
                  </a:cubicBezTo>
                  <a:lnTo>
                    <a:pt x="5418" y="7978"/>
                  </a:lnTo>
                  <a:lnTo>
                    <a:pt x="5418" y="9037"/>
                  </a:lnTo>
                  <a:lnTo>
                    <a:pt x="3168" y="9037"/>
                  </a:lnTo>
                  <a:cubicBezTo>
                    <a:pt x="3072" y="9037"/>
                    <a:pt x="3001" y="9109"/>
                    <a:pt x="3001" y="9216"/>
                  </a:cubicBezTo>
                  <a:cubicBezTo>
                    <a:pt x="3001" y="9311"/>
                    <a:pt x="3072" y="9395"/>
                    <a:pt x="3168" y="9395"/>
                  </a:cubicBezTo>
                  <a:lnTo>
                    <a:pt x="6835" y="9395"/>
                  </a:lnTo>
                  <a:lnTo>
                    <a:pt x="6835" y="9526"/>
                  </a:lnTo>
                  <a:cubicBezTo>
                    <a:pt x="6597" y="9704"/>
                    <a:pt x="6466" y="9990"/>
                    <a:pt x="6466" y="10264"/>
                  </a:cubicBezTo>
                  <a:cubicBezTo>
                    <a:pt x="6466" y="10788"/>
                    <a:pt x="6882" y="11204"/>
                    <a:pt x="7406" y="11204"/>
                  </a:cubicBezTo>
                  <a:cubicBezTo>
                    <a:pt x="7918" y="11204"/>
                    <a:pt x="8335" y="10788"/>
                    <a:pt x="8335" y="10264"/>
                  </a:cubicBezTo>
                  <a:cubicBezTo>
                    <a:pt x="8335" y="9966"/>
                    <a:pt x="8204" y="9692"/>
                    <a:pt x="7966" y="9526"/>
                  </a:cubicBezTo>
                  <a:lnTo>
                    <a:pt x="7966" y="9395"/>
                  </a:lnTo>
                  <a:lnTo>
                    <a:pt x="9204" y="9395"/>
                  </a:lnTo>
                  <a:cubicBezTo>
                    <a:pt x="9311" y="9395"/>
                    <a:pt x="9383" y="9311"/>
                    <a:pt x="9383" y="9216"/>
                  </a:cubicBezTo>
                  <a:lnTo>
                    <a:pt x="9383" y="8002"/>
                  </a:lnTo>
                  <a:lnTo>
                    <a:pt x="9383" y="7787"/>
                  </a:lnTo>
                  <a:lnTo>
                    <a:pt x="9383" y="5596"/>
                  </a:lnTo>
                  <a:lnTo>
                    <a:pt x="9383" y="4358"/>
                  </a:lnTo>
                  <a:lnTo>
                    <a:pt x="9514" y="4358"/>
                  </a:lnTo>
                  <a:cubicBezTo>
                    <a:pt x="9692" y="4596"/>
                    <a:pt x="9978" y="4727"/>
                    <a:pt x="10264" y="4727"/>
                  </a:cubicBezTo>
                  <a:cubicBezTo>
                    <a:pt x="10776" y="4727"/>
                    <a:pt x="11192" y="4311"/>
                    <a:pt x="11192" y="3799"/>
                  </a:cubicBezTo>
                  <a:cubicBezTo>
                    <a:pt x="11192" y="3287"/>
                    <a:pt x="10776" y="2858"/>
                    <a:pt x="10264" y="2858"/>
                  </a:cubicBezTo>
                  <a:cubicBezTo>
                    <a:pt x="9966" y="2858"/>
                    <a:pt x="9680" y="2989"/>
                    <a:pt x="9514" y="3227"/>
                  </a:cubicBezTo>
                  <a:lnTo>
                    <a:pt x="9383" y="3227"/>
                  </a:lnTo>
                  <a:lnTo>
                    <a:pt x="9383" y="2001"/>
                  </a:lnTo>
                  <a:cubicBezTo>
                    <a:pt x="9383" y="1894"/>
                    <a:pt x="9311" y="1822"/>
                    <a:pt x="9204" y="1822"/>
                  </a:cubicBezTo>
                  <a:lnTo>
                    <a:pt x="8609" y="1822"/>
                  </a:lnTo>
                  <a:cubicBezTo>
                    <a:pt x="8502" y="1822"/>
                    <a:pt x="8430" y="1894"/>
                    <a:pt x="8430" y="2001"/>
                  </a:cubicBezTo>
                  <a:cubicBezTo>
                    <a:pt x="8430" y="2096"/>
                    <a:pt x="8502" y="2179"/>
                    <a:pt x="8609" y="2179"/>
                  </a:cubicBezTo>
                  <a:lnTo>
                    <a:pt x="9026" y="2179"/>
                  </a:lnTo>
                  <a:lnTo>
                    <a:pt x="9026" y="3406"/>
                  </a:lnTo>
                  <a:cubicBezTo>
                    <a:pt x="9026" y="3513"/>
                    <a:pt x="9097" y="3584"/>
                    <a:pt x="9204" y="3584"/>
                  </a:cubicBezTo>
                  <a:lnTo>
                    <a:pt x="9609" y="3584"/>
                  </a:lnTo>
                  <a:cubicBezTo>
                    <a:pt x="9668" y="3584"/>
                    <a:pt x="9728" y="3561"/>
                    <a:pt x="9752" y="3501"/>
                  </a:cubicBezTo>
                  <a:cubicBezTo>
                    <a:pt x="9859" y="3322"/>
                    <a:pt x="10049" y="3215"/>
                    <a:pt x="10264" y="3215"/>
                  </a:cubicBezTo>
                  <a:cubicBezTo>
                    <a:pt x="10585" y="3215"/>
                    <a:pt x="10835" y="3489"/>
                    <a:pt x="10835" y="3799"/>
                  </a:cubicBezTo>
                  <a:cubicBezTo>
                    <a:pt x="10835" y="4120"/>
                    <a:pt x="10573" y="4382"/>
                    <a:pt x="10264" y="4382"/>
                  </a:cubicBezTo>
                  <a:cubicBezTo>
                    <a:pt x="10049" y="4382"/>
                    <a:pt x="9859" y="4275"/>
                    <a:pt x="9752" y="4096"/>
                  </a:cubicBezTo>
                  <a:cubicBezTo>
                    <a:pt x="9728" y="4037"/>
                    <a:pt x="9668" y="4001"/>
                    <a:pt x="9609" y="4001"/>
                  </a:cubicBezTo>
                  <a:lnTo>
                    <a:pt x="9204" y="4001"/>
                  </a:lnTo>
                  <a:cubicBezTo>
                    <a:pt x="9097" y="4001"/>
                    <a:pt x="9026" y="4084"/>
                    <a:pt x="9026" y="4180"/>
                  </a:cubicBezTo>
                  <a:lnTo>
                    <a:pt x="9026" y="5418"/>
                  </a:lnTo>
                  <a:lnTo>
                    <a:pt x="7787" y="5418"/>
                  </a:lnTo>
                  <a:cubicBezTo>
                    <a:pt x="7680" y="5418"/>
                    <a:pt x="7609" y="5489"/>
                    <a:pt x="7609" y="5596"/>
                  </a:cubicBezTo>
                  <a:lnTo>
                    <a:pt x="7609" y="6001"/>
                  </a:lnTo>
                  <a:cubicBezTo>
                    <a:pt x="7609" y="6061"/>
                    <a:pt x="7644" y="6120"/>
                    <a:pt x="7704" y="6144"/>
                  </a:cubicBezTo>
                  <a:cubicBezTo>
                    <a:pt x="7883" y="6251"/>
                    <a:pt x="7978" y="6442"/>
                    <a:pt x="7978" y="6656"/>
                  </a:cubicBezTo>
                  <a:cubicBezTo>
                    <a:pt x="7978" y="6978"/>
                    <a:pt x="7716" y="7240"/>
                    <a:pt x="7406" y="7240"/>
                  </a:cubicBezTo>
                  <a:cubicBezTo>
                    <a:pt x="7073" y="7240"/>
                    <a:pt x="6823" y="6966"/>
                    <a:pt x="6823" y="6656"/>
                  </a:cubicBezTo>
                  <a:cubicBezTo>
                    <a:pt x="6823" y="6442"/>
                    <a:pt x="6930" y="6251"/>
                    <a:pt x="7109" y="6144"/>
                  </a:cubicBezTo>
                  <a:cubicBezTo>
                    <a:pt x="7168" y="6120"/>
                    <a:pt x="7192" y="6061"/>
                    <a:pt x="7192" y="6001"/>
                  </a:cubicBezTo>
                  <a:lnTo>
                    <a:pt x="7192" y="5596"/>
                  </a:lnTo>
                  <a:cubicBezTo>
                    <a:pt x="7192" y="5489"/>
                    <a:pt x="7121" y="5418"/>
                    <a:pt x="7013" y="5418"/>
                  </a:cubicBezTo>
                  <a:lnTo>
                    <a:pt x="5775" y="5418"/>
                  </a:lnTo>
                  <a:lnTo>
                    <a:pt x="5775" y="4358"/>
                  </a:lnTo>
                  <a:lnTo>
                    <a:pt x="5918" y="4358"/>
                  </a:lnTo>
                  <a:cubicBezTo>
                    <a:pt x="6097" y="4596"/>
                    <a:pt x="6370" y="4739"/>
                    <a:pt x="6656" y="4739"/>
                  </a:cubicBezTo>
                  <a:cubicBezTo>
                    <a:pt x="7180" y="4739"/>
                    <a:pt x="7597" y="4323"/>
                    <a:pt x="7597" y="3799"/>
                  </a:cubicBezTo>
                  <a:cubicBezTo>
                    <a:pt x="7597" y="3275"/>
                    <a:pt x="7180" y="2858"/>
                    <a:pt x="6656" y="2858"/>
                  </a:cubicBezTo>
                  <a:cubicBezTo>
                    <a:pt x="6359" y="2858"/>
                    <a:pt x="6073" y="2989"/>
                    <a:pt x="5918" y="3227"/>
                  </a:cubicBezTo>
                  <a:lnTo>
                    <a:pt x="5775" y="3227"/>
                  </a:lnTo>
                  <a:lnTo>
                    <a:pt x="5775" y="2179"/>
                  </a:lnTo>
                  <a:lnTo>
                    <a:pt x="8025" y="2179"/>
                  </a:lnTo>
                  <a:cubicBezTo>
                    <a:pt x="8133" y="2179"/>
                    <a:pt x="8204" y="2096"/>
                    <a:pt x="8204" y="2001"/>
                  </a:cubicBezTo>
                  <a:cubicBezTo>
                    <a:pt x="8204" y="1894"/>
                    <a:pt x="8133" y="1822"/>
                    <a:pt x="8025" y="1822"/>
                  </a:cubicBezTo>
                  <a:lnTo>
                    <a:pt x="4370" y="1822"/>
                  </a:lnTo>
                  <a:lnTo>
                    <a:pt x="4370" y="1679"/>
                  </a:lnTo>
                  <a:cubicBezTo>
                    <a:pt x="4608" y="1501"/>
                    <a:pt x="4739" y="1227"/>
                    <a:pt x="4739" y="941"/>
                  </a:cubicBezTo>
                  <a:cubicBezTo>
                    <a:pt x="4739" y="417"/>
                    <a:pt x="4323" y="1"/>
                    <a:pt x="3799"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18" name="Gráfico 2">
              <a:extLst>
                <a:ext uri="{FF2B5EF4-FFF2-40B4-BE49-F238E27FC236}">
                  <a16:creationId xmlns:a16="http://schemas.microsoft.com/office/drawing/2014/main" id="{37E20AC8-D046-5D78-940B-13209B6F63D2}"/>
                </a:ext>
              </a:extLst>
            </p:cNvPr>
            <p:cNvGrpSpPr>
              <a:grpSpLocks noChangeAspect="1"/>
            </p:cNvGrpSpPr>
            <p:nvPr/>
          </p:nvGrpSpPr>
          <p:grpSpPr>
            <a:xfrm>
              <a:off x="3642697" y="2612607"/>
              <a:ext cx="373680" cy="358093"/>
              <a:chOff x="2014410" y="3836834"/>
              <a:chExt cx="230239" cy="220635"/>
            </a:xfrm>
            <a:solidFill>
              <a:srgbClr val="06AE66"/>
            </a:solidFill>
          </p:grpSpPr>
          <p:sp>
            <p:nvSpPr>
              <p:cNvPr id="33" name="Forma libre: forma 32">
                <a:extLst>
                  <a:ext uri="{FF2B5EF4-FFF2-40B4-BE49-F238E27FC236}">
                    <a16:creationId xmlns:a16="http://schemas.microsoft.com/office/drawing/2014/main" id="{6EF59D74-D66B-A925-9944-30F162CF2A00}"/>
                  </a:ext>
                </a:extLst>
              </p:cNvPr>
              <p:cNvSpPr/>
              <p:nvPr/>
            </p:nvSpPr>
            <p:spPr>
              <a:xfrm>
                <a:off x="2051863" y="3836834"/>
                <a:ext cx="114999" cy="70344"/>
              </a:xfrm>
              <a:custGeom>
                <a:avLst/>
                <a:gdLst>
                  <a:gd name="connsiteX0" fmla="*/ 13685 w 114999"/>
                  <a:gd name="connsiteY0" fmla="*/ 38653 h 70344"/>
                  <a:gd name="connsiteX1" fmla="*/ 13685 w 114999"/>
                  <a:gd name="connsiteY1" fmla="*/ 59781 h 70344"/>
                  <a:gd name="connsiteX2" fmla="*/ 24248 w 114999"/>
                  <a:gd name="connsiteY2" fmla="*/ 70344 h 70344"/>
                  <a:gd name="connsiteX3" fmla="*/ 104436 w 114999"/>
                  <a:gd name="connsiteY3" fmla="*/ 70344 h 70344"/>
                  <a:gd name="connsiteX4" fmla="*/ 115000 w 114999"/>
                  <a:gd name="connsiteY4" fmla="*/ 59781 h 70344"/>
                  <a:gd name="connsiteX5" fmla="*/ 115000 w 114999"/>
                  <a:gd name="connsiteY5" fmla="*/ 10564 h 70344"/>
                  <a:gd name="connsiteX6" fmla="*/ 104436 w 114999"/>
                  <a:gd name="connsiteY6" fmla="*/ 0 h 70344"/>
                  <a:gd name="connsiteX7" fmla="*/ 24248 w 114999"/>
                  <a:gd name="connsiteY7" fmla="*/ 0 h 70344"/>
                  <a:gd name="connsiteX8" fmla="*/ 13685 w 114999"/>
                  <a:gd name="connsiteY8" fmla="*/ 10564 h 70344"/>
                  <a:gd name="connsiteX9" fmla="*/ 13685 w 114999"/>
                  <a:gd name="connsiteY9" fmla="*/ 11044 h 70344"/>
                  <a:gd name="connsiteX10" fmla="*/ 1200 w 114999"/>
                  <a:gd name="connsiteY10" fmla="*/ 22328 h 70344"/>
                  <a:gd name="connsiteX11" fmla="*/ 0 w 114999"/>
                  <a:gd name="connsiteY11" fmla="*/ 24969 h 70344"/>
                  <a:gd name="connsiteX12" fmla="*/ 1200 w 114999"/>
                  <a:gd name="connsiteY12" fmla="*/ 27609 h 70344"/>
                  <a:gd name="connsiteX13" fmla="*/ 13685 w 114999"/>
                  <a:gd name="connsiteY13" fmla="*/ 38893 h 70344"/>
                  <a:gd name="connsiteX14" fmla="*/ 19447 w 114999"/>
                  <a:gd name="connsiteY14" fmla="*/ 15365 h 70344"/>
                  <a:gd name="connsiteX15" fmla="*/ 20647 w 114999"/>
                  <a:gd name="connsiteY15" fmla="*/ 12724 h 70344"/>
                  <a:gd name="connsiteX16" fmla="*/ 20647 w 114999"/>
                  <a:gd name="connsiteY16" fmla="*/ 10564 h 70344"/>
                  <a:gd name="connsiteX17" fmla="*/ 24248 w 114999"/>
                  <a:gd name="connsiteY17" fmla="*/ 6962 h 70344"/>
                  <a:gd name="connsiteX18" fmla="*/ 104436 w 114999"/>
                  <a:gd name="connsiteY18" fmla="*/ 6962 h 70344"/>
                  <a:gd name="connsiteX19" fmla="*/ 108037 w 114999"/>
                  <a:gd name="connsiteY19" fmla="*/ 10564 h 70344"/>
                  <a:gd name="connsiteX20" fmla="*/ 108037 w 114999"/>
                  <a:gd name="connsiteY20" fmla="*/ 59781 h 70344"/>
                  <a:gd name="connsiteX21" fmla="*/ 104436 w 114999"/>
                  <a:gd name="connsiteY21" fmla="*/ 63142 h 70344"/>
                  <a:gd name="connsiteX22" fmla="*/ 24248 w 114999"/>
                  <a:gd name="connsiteY22" fmla="*/ 63142 h 70344"/>
                  <a:gd name="connsiteX23" fmla="*/ 20647 w 114999"/>
                  <a:gd name="connsiteY23" fmla="*/ 59781 h 70344"/>
                  <a:gd name="connsiteX24" fmla="*/ 20647 w 114999"/>
                  <a:gd name="connsiteY24" fmla="*/ 37213 h 70344"/>
                  <a:gd name="connsiteX25" fmla="*/ 19447 w 114999"/>
                  <a:gd name="connsiteY25" fmla="*/ 34572 h 70344"/>
                  <a:gd name="connsiteX26" fmla="*/ 8643 w 114999"/>
                  <a:gd name="connsiteY26" fmla="*/ 24969 h 70344"/>
                  <a:gd name="connsiteX27" fmla="*/ 19447 w 114999"/>
                  <a:gd name="connsiteY27" fmla="*/ 15365 h 70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9" h="70344">
                    <a:moveTo>
                      <a:pt x="13685" y="38653"/>
                    </a:moveTo>
                    <a:lnTo>
                      <a:pt x="13685" y="59781"/>
                    </a:lnTo>
                    <a:cubicBezTo>
                      <a:pt x="13685" y="65542"/>
                      <a:pt x="18246" y="70344"/>
                      <a:pt x="24248" y="70344"/>
                    </a:cubicBezTo>
                    <a:lnTo>
                      <a:pt x="104436" y="70344"/>
                    </a:lnTo>
                    <a:cubicBezTo>
                      <a:pt x="110198" y="70344"/>
                      <a:pt x="115000" y="65542"/>
                      <a:pt x="115000" y="59781"/>
                    </a:cubicBezTo>
                    <a:lnTo>
                      <a:pt x="115000" y="10564"/>
                    </a:lnTo>
                    <a:cubicBezTo>
                      <a:pt x="115000" y="4802"/>
                      <a:pt x="110198" y="0"/>
                      <a:pt x="104436" y="0"/>
                    </a:cubicBezTo>
                    <a:lnTo>
                      <a:pt x="24248" y="0"/>
                    </a:lnTo>
                    <a:cubicBezTo>
                      <a:pt x="18486" y="0"/>
                      <a:pt x="13685" y="4802"/>
                      <a:pt x="13685" y="10564"/>
                    </a:cubicBezTo>
                    <a:lnTo>
                      <a:pt x="13685" y="11044"/>
                    </a:lnTo>
                    <a:lnTo>
                      <a:pt x="1200" y="22328"/>
                    </a:lnTo>
                    <a:cubicBezTo>
                      <a:pt x="1200" y="22328"/>
                      <a:pt x="0" y="24008"/>
                      <a:pt x="0" y="24969"/>
                    </a:cubicBezTo>
                    <a:cubicBezTo>
                      <a:pt x="0" y="25929"/>
                      <a:pt x="480" y="26889"/>
                      <a:pt x="1200" y="27609"/>
                    </a:cubicBezTo>
                    <a:lnTo>
                      <a:pt x="13685" y="38893"/>
                    </a:lnTo>
                    <a:close/>
                    <a:moveTo>
                      <a:pt x="19447" y="15365"/>
                    </a:moveTo>
                    <a:cubicBezTo>
                      <a:pt x="19447" y="15365"/>
                      <a:pt x="20647" y="13925"/>
                      <a:pt x="20647" y="12724"/>
                    </a:cubicBezTo>
                    <a:lnTo>
                      <a:pt x="20647" y="10564"/>
                    </a:lnTo>
                    <a:cubicBezTo>
                      <a:pt x="20647" y="8643"/>
                      <a:pt x="22088" y="6962"/>
                      <a:pt x="24248" y="6962"/>
                    </a:cubicBezTo>
                    <a:lnTo>
                      <a:pt x="104436" y="6962"/>
                    </a:lnTo>
                    <a:cubicBezTo>
                      <a:pt x="106357" y="6962"/>
                      <a:pt x="108037" y="8643"/>
                      <a:pt x="108037" y="10564"/>
                    </a:cubicBezTo>
                    <a:lnTo>
                      <a:pt x="108037" y="59781"/>
                    </a:lnTo>
                    <a:cubicBezTo>
                      <a:pt x="108037" y="61701"/>
                      <a:pt x="106357" y="63142"/>
                      <a:pt x="104436" y="63142"/>
                    </a:cubicBezTo>
                    <a:lnTo>
                      <a:pt x="24248" y="63142"/>
                    </a:lnTo>
                    <a:cubicBezTo>
                      <a:pt x="22328" y="63142"/>
                      <a:pt x="20647" y="61701"/>
                      <a:pt x="20647" y="59781"/>
                    </a:cubicBezTo>
                    <a:lnTo>
                      <a:pt x="20647" y="37213"/>
                    </a:lnTo>
                    <a:cubicBezTo>
                      <a:pt x="20647" y="37213"/>
                      <a:pt x="20167" y="35292"/>
                      <a:pt x="19447" y="34572"/>
                    </a:cubicBezTo>
                    <a:lnTo>
                      <a:pt x="8643" y="24969"/>
                    </a:lnTo>
                    <a:lnTo>
                      <a:pt x="19447" y="15365"/>
                    </a:lnTo>
                    <a:close/>
                  </a:path>
                </a:pathLst>
              </a:custGeom>
              <a:grpFill/>
              <a:ln w="24000" cap="flat">
                <a:noFill/>
                <a:prstDash val="solid"/>
                <a:miter/>
              </a:ln>
            </p:spPr>
            <p:txBody>
              <a:bodyPr rtlCol="0" anchor="ctr"/>
              <a:lstStyle/>
              <a:p>
                <a:endParaRPr lang="es-CO" sz="1050"/>
              </a:p>
            </p:txBody>
          </p:sp>
          <p:sp>
            <p:nvSpPr>
              <p:cNvPr id="34" name="Forma libre: forma 33">
                <a:extLst>
                  <a:ext uri="{FF2B5EF4-FFF2-40B4-BE49-F238E27FC236}">
                    <a16:creationId xmlns:a16="http://schemas.microsoft.com/office/drawing/2014/main" id="{E017CCDB-37FA-B71E-83C0-F062F723083A}"/>
                  </a:ext>
                </a:extLst>
              </p:cNvPr>
              <p:cNvSpPr/>
              <p:nvPr/>
            </p:nvSpPr>
            <p:spPr>
              <a:xfrm>
                <a:off x="2092437" y="3922784"/>
                <a:ext cx="114999" cy="70344"/>
              </a:xfrm>
              <a:custGeom>
                <a:avLst/>
                <a:gdLst>
                  <a:gd name="connsiteX0" fmla="*/ 90751 w 114999"/>
                  <a:gd name="connsiteY0" fmla="*/ 240 h 70344"/>
                  <a:gd name="connsiteX1" fmla="*/ 10564 w 114999"/>
                  <a:gd name="connsiteY1" fmla="*/ 240 h 70344"/>
                  <a:gd name="connsiteX2" fmla="*/ 0 w 114999"/>
                  <a:gd name="connsiteY2" fmla="*/ 10804 h 70344"/>
                  <a:gd name="connsiteX3" fmla="*/ 0 w 114999"/>
                  <a:gd name="connsiteY3" fmla="*/ 59781 h 70344"/>
                  <a:gd name="connsiteX4" fmla="*/ 10564 w 114999"/>
                  <a:gd name="connsiteY4" fmla="*/ 70344 h 70344"/>
                  <a:gd name="connsiteX5" fmla="*/ 90751 w 114999"/>
                  <a:gd name="connsiteY5" fmla="*/ 70344 h 70344"/>
                  <a:gd name="connsiteX6" fmla="*/ 101315 w 114999"/>
                  <a:gd name="connsiteY6" fmla="*/ 59781 h 70344"/>
                  <a:gd name="connsiteX7" fmla="*/ 101315 w 114999"/>
                  <a:gd name="connsiteY7" fmla="*/ 38893 h 70344"/>
                  <a:gd name="connsiteX8" fmla="*/ 113799 w 114999"/>
                  <a:gd name="connsiteY8" fmla="*/ 27610 h 70344"/>
                  <a:gd name="connsiteX9" fmla="*/ 114999 w 114999"/>
                  <a:gd name="connsiteY9" fmla="*/ 24969 h 70344"/>
                  <a:gd name="connsiteX10" fmla="*/ 113799 w 114999"/>
                  <a:gd name="connsiteY10" fmla="*/ 22328 h 70344"/>
                  <a:gd name="connsiteX11" fmla="*/ 101315 w 114999"/>
                  <a:gd name="connsiteY11" fmla="*/ 11044 h 70344"/>
                  <a:gd name="connsiteX12" fmla="*/ 101315 w 114999"/>
                  <a:gd name="connsiteY12" fmla="*/ 10564 h 70344"/>
                  <a:gd name="connsiteX13" fmla="*/ 90751 w 114999"/>
                  <a:gd name="connsiteY13" fmla="*/ 0 h 70344"/>
                  <a:gd name="connsiteX14" fmla="*/ 106116 w 114999"/>
                  <a:gd name="connsiteY14" fmla="*/ 24969 h 70344"/>
                  <a:gd name="connsiteX15" fmla="*/ 95553 w 114999"/>
                  <a:gd name="connsiteY15" fmla="*/ 34572 h 70344"/>
                  <a:gd name="connsiteX16" fmla="*/ 94352 w 114999"/>
                  <a:gd name="connsiteY16" fmla="*/ 36973 h 70344"/>
                  <a:gd name="connsiteX17" fmla="*/ 94352 w 114999"/>
                  <a:gd name="connsiteY17" fmla="*/ 59541 h 70344"/>
                  <a:gd name="connsiteX18" fmla="*/ 90991 w 114999"/>
                  <a:gd name="connsiteY18" fmla="*/ 63142 h 70344"/>
                  <a:gd name="connsiteX19" fmla="*/ 10804 w 114999"/>
                  <a:gd name="connsiteY19" fmla="*/ 63142 h 70344"/>
                  <a:gd name="connsiteX20" fmla="*/ 7443 w 114999"/>
                  <a:gd name="connsiteY20" fmla="*/ 59541 h 70344"/>
                  <a:gd name="connsiteX21" fmla="*/ 7443 w 114999"/>
                  <a:gd name="connsiteY21" fmla="*/ 10564 h 70344"/>
                  <a:gd name="connsiteX22" fmla="*/ 10804 w 114999"/>
                  <a:gd name="connsiteY22" fmla="*/ 6962 h 70344"/>
                  <a:gd name="connsiteX23" fmla="*/ 90991 w 114999"/>
                  <a:gd name="connsiteY23" fmla="*/ 6962 h 70344"/>
                  <a:gd name="connsiteX24" fmla="*/ 94352 w 114999"/>
                  <a:gd name="connsiteY24" fmla="*/ 10564 h 70344"/>
                  <a:gd name="connsiteX25" fmla="*/ 94352 w 114999"/>
                  <a:gd name="connsiteY25" fmla="*/ 12725 h 70344"/>
                  <a:gd name="connsiteX26" fmla="*/ 95553 w 114999"/>
                  <a:gd name="connsiteY26" fmla="*/ 15365 h 70344"/>
                  <a:gd name="connsiteX27" fmla="*/ 106116 w 114999"/>
                  <a:gd name="connsiteY27" fmla="*/ 24969 h 70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9" h="70344">
                    <a:moveTo>
                      <a:pt x="90751" y="240"/>
                    </a:moveTo>
                    <a:lnTo>
                      <a:pt x="10564" y="240"/>
                    </a:lnTo>
                    <a:cubicBezTo>
                      <a:pt x="4802" y="240"/>
                      <a:pt x="0" y="4802"/>
                      <a:pt x="0" y="10804"/>
                    </a:cubicBezTo>
                    <a:lnTo>
                      <a:pt x="0" y="59781"/>
                    </a:lnTo>
                    <a:cubicBezTo>
                      <a:pt x="0" y="65543"/>
                      <a:pt x="4561" y="70344"/>
                      <a:pt x="10564" y="70344"/>
                    </a:cubicBezTo>
                    <a:lnTo>
                      <a:pt x="90751" y="70344"/>
                    </a:lnTo>
                    <a:cubicBezTo>
                      <a:pt x="96513" y="70344"/>
                      <a:pt x="101315" y="65783"/>
                      <a:pt x="101315" y="59781"/>
                    </a:cubicBezTo>
                    <a:lnTo>
                      <a:pt x="101315" y="38893"/>
                    </a:lnTo>
                    <a:lnTo>
                      <a:pt x="113799" y="27610"/>
                    </a:lnTo>
                    <a:cubicBezTo>
                      <a:pt x="113799" y="27610"/>
                      <a:pt x="114999" y="25929"/>
                      <a:pt x="114999" y="24969"/>
                    </a:cubicBezTo>
                    <a:cubicBezTo>
                      <a:pt x="114999" y="24008"/>
                      <a:pt x="114519" y="23048"/>
                      <a:pt x="113799" y="22328"/>
                    </a:cubicBezTo>
                    <a:lnTo>
                      <a:pt x="101315" y="11044"/>
                    </a:lnTo>
                    <a:lnTo>
                      <a:pt x="101315" y="10564"/>
                    </a:lnTo>
                    <a:cubicBezTo>
                      <a:pt x="101315" y="4802"/>
                      <a:pt x="96513" y="0"/>
                      <a:pt x="90751" y="0"/>
                    </a:cubicBezTo>
                    <a:close/>
                    <a:moveTo>
                      <a:pt x="106116" y="24969"/>
                    </a:moveTo>
                    <a:lnTo>
                      <a:pt x="95553" y="34572"/>
                    </a:lnTo>
                    <a:cubicBezTo>
                      <a:pt x="95553" y="34572"/>
                      <a:pt x="94352" y="36012"/>
                      <a:pt x="94352" y="36973"/>
                    </a:cubicBezTo>
                    <a:lnTo>
                      <a:pt x="94352" y="59541"/>
                    </a:lnTo>
                    <a:cubicBezTo>
                      <a:pt x="94352" y="61461"/>
                      <a:pt x="92912" y="63142"/>
                      <a:pt x="90991" y="63142"/>
                    </a:cubicBezTo>
                    <a:lnTo>
                      <a:pt x="10804" y="63142"/>
                    </a:lnTo>
                    <a:cubicBezTo>
                      <a:pt x="8883" y="63142"/>
                      <a:pt x="7443" y="61701"/>
                      <a:pt x="7443" y="59541"/>
                    </a:cubicBezTo>
                    <a:lnTo>
                      <a:pt x="7443" y="10564"/>
                    </a:lnTo>
                    <a:cubicBezTo>
                      <a:pt x="7443" y="8643"/>
                      <a:pt x="8883" y="6962"/>
                      <a:pt x="10804" y="6962"/>
                    </a:cubicBezTo>
                    <a:lnTo>
                      <a:pt x="90991" y="6962"/>
                    </a:lnTo>
                    <a:cubicBezTo>
                      <a:pt x="92912" y="6962"/>
                      <a:pt x="94352" y="8403"/>
                      <a:pt x="94352" y="10564"/>
                    </a:cubicBezTo>
                    <a:lnTo>
                      <a:pt x="94352" y="12725"/>
                    </a:lnTo>
                    <a:cubicBezTo>
                      <a:pt x="94352" y="12725"/>
                      <a:pt x="94833" y="14645"/>
                      <a:pt x="95553" y="15365"/>
                    </a:cubicBezTo>
                    <a:lnTo>
                      <a:pt x="106116" y="24969"/>
                    </a:lnTo>
                    <a:close/>
                  </a:path>
                </a:pathLst>
              </a:custGeom>
              <a:grpFill/>
              <a:ln w="24000" cap="flat">
                <a:noFill/>
                <a:prstDash val="solid"/>
                <a:miter/>
              </a:ln>
            </p:spPr>
            <p:txBody>
              <a:bodyPr rtlCol="0" anchor="ctr"/>
              <a:lstStyle/>
              <a:p>
                <a:endParaRPr lang="es-CO" sz="1050"/>
              </a:p>
            </p:txBody>
          </p:sp>
          <p:sp>
            <p:nvSpPr>
              <p:cNvPr id="35" name="Forma libre: forma 34">
                <a:extLst>
                  <a:ext uri="{FF2B5EF4-FFF2-40B4-BE49-F238E27FC236}">
                    <a16:creationId xmlns:a16="http://schemas.microsoft.com/office/drawing/2014/main" id="{0F211B73-FF71-F32F-5B0F-D7AC1F3EF64B}"/>
                  </a:ext>
                </a:extLst>
              </p:cNvPr>
              <p:cNvSpPr/>
              <p:nvPr/>
            </p:nvSpPr>
            <p:spPr>
              <a:xfrm>
                <a:off x="2051622" y="4008493"/>
                <a:ext cx="114999" cy="48976"/>
              </a:xfrm>
              <a:custGeom>
                <a:avLst/>
                <a:gdLst>
                  <a:gd name="connsiteX0" fmla="*/ 104436 w 114999"/>
                  <a:gd name="connsiteY0" fmla="*/ 0 h 48976"/>
                  <a:gd name="connsiteX1" fmla="*/ 24248 w 114999"/>
                  <a:gd name="connsiteY1" fmla="*/ 0 h 48976"/>
                  <a:gd name="connsiteX2" fmla="*/ 13685 w 114999"/>
                  <a:gd name="connsiteY2" fmla="*/ 10564 h 48976"/>
                  <a:gd name="connsiteX3" fmla="*/ 1200 w 114999"/>
                  <a:gd name="connsiteY3" fmla="*/ 21848 h 48976"/>
                  <a:gd name="connsiteX4" fmla="*/ 0 w 114999"/>
                  <a:gd name="connsiteY4" fmla="*/ 24489 h 48976"/>
                  <a:gd name="connsiteX5" fmla="*/ 1200 w 114999"/>
                  <a:gd name="connsiteY5" fmla="*/ 27129 h 48976"/>
                  <a:gd name="connsiteX6" fmla="*/ 13685 w 114999"/>
                  <a:gd name="connsiteY6" fmla="*/ 38413 h 48976"/>
                  <a:gd name="connsiteX7" fmla="*/ 13685 w 114999"/>
                  <a:gd name="connsiteY7" fmla="*/ 38413 h 48976"/>
                  <a:gd name="connsiteX8" fmla="*/ 24248 w 114999"/>
                  <a:gd name="connsiteY8" fmla="*/ 48977 h 48976"/>
                  <a:gd name="connsiteX9" fmla="*/ 104436 w 114999"/>
                  <a:gd name="connsiteY9" fmla="*/ 48977 h 48976"/>
                  <a:gd name="connsiteX10" fmla="*/ 115000 w 114999"/>
                  <a:gd name="connsiteY10" fmla="*/ 38413 h 48976"/>
                  <a:gd name="connsiteX11" fmla="*/ 115000 w 114999"/>
                  <a:gd name="connsiteY11" fmla="*/ 10804 h 48976"/>
                  <a:gd name="connsiteX12" fmla="*/ 104436 w 114999"/>
                  <a:gd name="connsiteY12" fmla="*/ 240 h 48976"/>
                  <a:gd name="connsiteX13" fmla="*/ 108037 w 114999"/>
                  <a:gd name="connsiteY13" fmla="*/ 38173 h 48976"/>
                  <a:gd name="connsiteX14" fmla="*/ 104436 w 114999"/>
                  <a:gd name="connsiteY14" fmla="*/ 41534 h 48976"/>
                  <a:gd name="connsiteX15" fmla="*/ 24248 w 114999"/>
                  <a:gd name="connsiteY15" fmla="*/ 41534 h 48976"/>
                  <a:gd name="connsiteX16" fmla="*/ 20647 w 114999"/>
                  <a:gd name="connsiteY16" fmla="*/ 38173 h 48976"/>
                  <a:gd name="connsiteX17" fmla="*/ 20647 w 114999"/>
                  <a:gd name="connsiteY17" fmla="*/ 36493 h 48976"/>
                  <a:gd name="connsiteX18" fmla="*/ 19447 w 114999"/>
                  <a:gd name="connsiteY18" fmla="*/ 33852 h 48976"/>
                  <a:gd name="connsiteX19" fmla="*/ 8643 w 114999"/>
                  <a:gd name="connsiteY19" fmla="*/ 24248 h 48976"/>
                  <a:gd name="connsiteX20" fmla="*/ 19447 w 114999"/>
                  <a:gd name="connsiteY20" fmla="*/ 14645 h 48976"/>
                  <a:gd name="connsiteX21" fmla="*/ 20647 w 114999"/>
                  <a:gd name="connsiteY21" fmla="*/ 12004 h 48976"/>
                  <a:gd name="connsiteX22" fmla="*/ 20647 w 114999"/>
                  <a:gd name="connsiteY22" fmla="*/ 10564 h 48976"/>
                  <a:gd name="connsiteX23" fmla="*/ 24248 w 114999"/>
                  <a:gd name="connsiteY23" fmla="*/ 6962 h 48976"/>
                  <a:gd name="connsiteX24" fmla="*/ 104436 w 114999"/>
                  <a:gd name="connsiteY24" fmla="*/ 6962 h 48976"/>
                  <a:gd name="connsiteX25" fmla="*/ 108037 w 114999"/>
                  <a:gd name="connsiteY25" fmla="*/ 10564 h 48976"/>
                  <a:gd name="connsiteX26" fmla="*/ 108037 w 114999"/>
                  <a:gd name="connsiteY26" fmla="*/ 38173 h 48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4999" h="48976">
                    <a:moveTo>
                      <a:pt x="104436" y="0"/>
                    </a:moveTo>
                    <a:lnTo>
                      <a:pt x="24248" y="0"/>
                    </a:lnTo>
                    <a:cubicBezTo>
                      <a:pt x="18486" y="0"/>
                      <a:pt x="13685" y="4802"/>
                      <a:pt x="13685" y="10564"/>
                    </a:cubicBezTo>
                    <a:lnTo>
                      <a:pt x="1200" y="21848"/>
                    </a:lnTo>
                    <a:cubicBezTo>
                      <a:pt x="1200" y="21848"/>
                      <a:pt x="0" y="23528"/>
                      <a:pt x="0" y="24489"/>
                    </a:cubicBezTo>
                    <a:cubicBezTo>
                      <a:pt x="0" y="25449"/>
                      <a:pt x="480" y="26409"/>
                      <a:pt x="1200" y="27129"/>
                    </a:cubicBezTo>
                    <a:lnTo>
                      <a:pt x="13685" y="38413"/>
                    </a:lnTo>
                    <a:lnTo>
                      <a:pt x="13685" y="38413"/>
                    </a:lnTo>
                    <a:cubicBezTo>
                      <a:pt x="13685" y="44175"/>
                      <a:pt x="18246" y="48977"/>
                      <a:pt x="24248" y="48977"/>
                    </a:cubicBezTo>
                    <a:lnTo>
                      <a:pt x="104436" y="48977"/>
                    </a:lnTo>
                    <a:cubicBezTo>
                      <a:pt x="110198" y="48977"/>
                      <a:pt x="115000" y="44175"/>
                      <a:pt x="115000" y="38413"/>
                    </a:cubicBezTo>
                    <a:lnTo>
                      <a:pt x="115000" y="10804"/>
                    </a:lnTo>
                    <a:cubicBezTo>
                      <a:pt x="115000" y="5042"/>
                      <a:pt x="110198" y="240"/>
                      <a:pt x="104436" y="240"/>
                    </a:cubicBezTo>
                    <a:close/>
                    <a:moveTo>
                      <a:pt x="108037" y="38173"/>
                    </a:moveTo>
                    <a:cubicBezTo>
                      <a:pt x="108037" y="40094"/>
                      <a:pt x="106357" y="41534"/>
                      <a:pt x="104436" y="41534"/>
                    </a:cubicBezTo>
                    <a:lnTo>
                      <a:pt x="24248" y="41534"/>
                    </a:lnTo>
                    <a:cubicBezTo>
                      <a:pt x="22328" y="41534"/>
                      <a:pt x="20647" y="40094"/>
                      <a:pt x="20647" y="38173"/>
                    </a:cubicBezTo>
                    <a:lnTo>
                      <a:pt x="20647" y="36493"/>
                    </a:lnTo>
                    <a:cubicBezTo>
                      <a:pt x="20647" y="36493"/>
                      <a:pt x="20167" y="34572"/>
                      <a:pt x="19447" y="33852"/>
                    </a:cubicBezTo>
                    <a:lnTo>
                      <a:pt x="8643" y="24248"/>
                    </a:lnTo>
                    <a:lnTo>
                      <a:pt x="19447" y="14645"/>
                    </a:lnTo>
                    <a:cubicBezTo>
                      <a:pt x="19447" y="14645"/>
                      <a:pt x="20647" y="13205"/>
                      <a:pt x="20647" y="12004"/>
                    </a:cubicBezTo>
                    <a:lnTo>
                      <a:pt x="20647" y="10564"/>
                    </a:lnTo>
                    <a:cubicBezTo>
                      <a:pt x="20647" y="8643"/>
                      <a:pt x="22088" y="6962"/>
                      <a:pt x="24248" y="6962"/>
                    </a:cubicBezTo>
                    <a:lnTo>
                      <a:pt x="104436" y="6962"/>
                    </a:lnTo>
                    <a:cubicBezTo>
                      <a:pt x="106357" y="6962"/>
                      <a:pt x="108037" y="8403"/>
                      <a:pt x="108037" y="10564"/>
                    </a:cubicBezTo>
                    <a:lnTo>
                      <a:pt x="108037" y="38173"/>
                    </a:lnTo>
                    <a:close/>
                  </a:path>
                </a:pathLst>
              </a:custGeom>
              <a:grpFill/>
              <a:ln w="24000" cap="flat">
                <a:noFill/>
                <a:prstDash val="solid"/>
                <a:miter/>
              </a:ln>
            </p:spPr>
            <p:txBody>
              <a:bodyPr rtlCol="0" anchor="ctr"/>
              <a:lstStyle/>
              <a:p>
                <a:endParaRPr lang="es-CO" sz="1050"/>
              </a:p>
            </p:txBody>
          </p:sp>
          <p:sp>
            <p:nvSpPr>
              <p:cNvPr id="36" name="Forma libre: forma 35">
                <a:extLst>
                  <a:ext uri="{FF2B5EF4-FFF2-40B4-BE49-F238E27FC236}">
                    <a16:creationId xmlns:a16="http://schemas.microsoft.com/office/drawing/2014/main" id="{C8A40B0E-DC40-8C97-57DE-1F21C3301CC0}"/>
                  </a:ext>
                </a:extLst>
              </p:cNvPr>
              <p:cNvSpPr/>
              <p:nvPr/>
            </p:nvSpPr>
            <p:spPr>
              <a:xfrm>
                <a:off x="2014410" y="3847398"/>
                <a:ext cx="28569" cy="28810"/>
              </a:xfrm>
              <a:custGeom>
                <a:avLst/>
                <a:gdLst>
                  <a:gd name="connsiteX0" fmla="*/ 14405 w 28569"/>
                  <a:gd name="connsiteY0" fmla="*/ 0 h 28810"/>
                  <a:gd name="connsiteX1" fmla="*/ 0 w 28569"/>
                  <a:gd name="connsiteY1" fmla="*/ 14405 h 28810"/>
                  <a:gd name="connsiteX2" fmla="*/ 2401 w 28569"/>
                  <a:gd name="connsiteY2" fmla="*/ 22568 h 28810"/>
                  <a:gd name="connsiteX3" fmla="*/ 14165 w 28569"/>
                  <a:gd name="connsiteY3" fmla="*/ 28810 h 28810"/>
                  <a:gd name="connsiteX4" fmla="*/ 26169 w 28569"/>
                  <a:gd name="connsiteY4" fmla="*/ 22568 h 28810"/>
                  <a:gd name="connsiteX5" fmla="*/ 28570 w 28569"/>
                  <a:gd name="connsiteY5" fmla="*/ 14405 h 28810"/>
                  <a:gd name="connsiteX6" fmla="*/ 14165 w 28569"/>
                  <a:gd name="connsiteY6" fmla="*/ 0 h 28810"/>
                  <a:gd name="connsiteX7" fmla="*/ 20647 w 28569"/>
                  <a:gd name="connsiteY7" fmla="*/ 18486 h 28810"/>
                  <a:gd name="connsiteX8" fmla="*/ 14405 w 28569"/>
                  <a:gd name="connsiteY8" fmla="*/ 21848 h 28810"/>
                  <a:gd name="connsiteX9" fmla="*/ 8403 w 28569"/>
                  <a:gd name="connsiteY9" fmla="*/ 18486 h 28810"/>
                  <a:gd name="connsiteX10" fmla="*/ 7202 w 28569"/>
                  <a:gd name="connsiteY10" fmla="*/ 14405 h 28810"/>
                  <a:gd name="connsiteX11" fmla="*/ 14645 w 28569"/>
                  <a:gd name="connsiteY11" fmla="*/ 6962 h 28810"/>
                  <a:gd name="connsiteX12" fmla="*/ 22088 w 28569"/>
                  <a:gd name="connsiteY12" fmla="*/ 14405 h 28810"/>
                  <a:gd name="connsiteX13" fmla="*/ 20887 w 28569"/>
                  <a:gd name="connsiteY13" fmla="*/ 18486 h 2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69" h="28810">
                    <a:moveTo>
                      <a:pt x="14405" y="0"/>
                    </a:moveTo>
                    <a:cubicBezTo>
                      <a:pt x="6482" y="0"/>
                      <a:pt x="0" y="6482"/>
                      <a:pt x="0" y="14405"/>
                    </a:cubicBezTo>
                    <a:cubicBezTo>
                      <a:pt x="0" y="17286"/>
                      <a:pt x="720" y="20167"/>
                      <a:pt x="2401" y="22568"/>
                    </a:cubicBezTo>
                    <a:cubicBezTo>
                      <a:pt x="5042" y="26409"/>
                      <a:pt x="9603" y="28810"/>
                      <a:pt x="14165" y="28810"/>
                    </a:cubicBezTo>
                    <a:cubicBezTo>
                      <a:pt x="18726" y="28810"/>
                      <a:pt x="23528" y="26409"/>
                      <a:pt x="26169" y="22568"/>
                    </a:cubicBezTo>
                    <a:cubicBezTo>
                      <a:pt x="27849" y="20167"/>
                      <a:pt x="28570" y="17286"/>
                      <a:pt x="28570" y="14405"/>
                    </a:cubicBezTo>
                    <a:cubicBezTo>
                      <a:pt x="28570" y="6482"/>
                      <a:pt x="22088" y="0"/>
                      <a:pt x="14165" y="0"/>
                    </a:cubicBezTo>
                    <a:close/>
                    <a:moveTo>
                      <a:pt x="20647" y="18486"/>
                    </a:moveTo>
                    <a:cubicBezTo>
                      <a:pt x="19206" y="20647"/>
                      <a:pt x="17046" y="21848"/>
                      <a:pt x="14405" y="21848"/>
                    </a:cubicBezTo>
                    <a:cubicBezTo>
                      <a:pt x="11764" y="21848"/>
                      <a:pt x="9603" y="20647"/>
                      <a:pt x="8403" y="18486"/>
                    </a:cubicBezTo>
                    <a:cubicBezTo>
                      <a:pt x="7683" y="17286"/>
                      <a:pt x="7202" y="15846"/>
                      <a:pt x="7202" y="14405"/>
                    </a:cubicBezTo>
                    <a:cubicBezTo>
                      <a:pt x="7202" y="10324"/>
                      <a:pt x="10564" y="6962"/>
                      <a:pt x="14645" y="6962"/>
                    </a:cubicBezTo>
                    <a:cubicBezTo>
                      <a:pt x="18726" y="6962"/>
                      <a:pt x="22088" y="10324"/>
                      <a:pt x="22088" y="14405"/>
                    </a:cubicBezTo>
                    <a:cubicBezTo>
                      <a:pt x="22088" y="15846"/>
                      <a:pt x="21607" y="17286"/>
                      <a:pt x="20887" y="18486"/>
                    </a:cubicBezTo>
                    <a:close/>
                  </a:path>
                </a:pathLst>
              </a:custGeom>
              <a:grpFill/>
              <a:ln w="24000" cap="flat">
                <a:noFill/>
                <a:prstDash val="solid"/>
                <a:miter/>
              </a:ln>
            </p:spPr>
            <p:txBody>
              <a:bodyPr rtlCol="0" anchor="ctr"/>
              <a:lstStyle/>
              <a:p>
                <a:endParaRPr lang="es-CO" sz="1050"/>
              </a:p>
            </p:txBody>
          </p:sp>
          <p:sp>
            <p:nvSpPr>
              <p:cNvPr id="37" name="Forma libre: forma 36">
                <a:extLst>
                  <a:ext uri="{FF2B5EF4-FFF2-40B4-BE49-F238E27FC236}">
                    <a16:creationId xmlns:a16="http://schemas.microsoft.com/office/drawing/2014/main" id="{3A118D49-B659-7204-8CC1-5253FE8824F0}"/>
                  </a:ext>
                </a:extLst>
              </p:cNvPr>
              <p:cNvSpPr/>
              <p:nvPr/>
            </p:nvSpPr>
            <p:spPr>
              <a:xfrm>
                <a:off x="2014410" y="4018577"/>
                <a:ext cx="28569" cy="28809"/>
              </a:xfrm>
              <a:custGeom>
                <a:avLst/>
                <a:gdLst>
                  <a:gd name="connsiteX0" fmla="*/ 14405 w 28569"/>
                  <a:gd name="connsiteY0" fmla="*/ 0 h 28809"/>
                  <a:gd name="connsiteX1" fmla="*/ 0 w 28569"/>
                  <a:gd name="connsiteY1" fmla="*/ 14405 h 28809"/>
                  <a:gd name="connsiteX2" fmla="*/ 2401 w 28569"/>
                  <a:gd name="connsiteY2" fmla="*/ 22568 h 28809"/>
                  <a:gd name="connsiteX3" fmla="*/ 14165 w 28569"/>
                  <a:gd name="connsiteY3" fmla="*/ 28810 h 28809"/>
                  <a:gd name="connsiteX4" fmla="*/ 26169 w 28569"/>
                  <a:gd name="connsiteY4" fmla="*/ 22568 h 28809"/>
                  <a:gd name="connsiteX5" fmla="*/ 28570 w 28569"/>
                  <a:gd name="connsiteY5" fmla="*/ 14405 h 28809"/>
                  <a:gd name="connsiteX6" fmla="*/ 14165 w 28569"/>
                  <a:gd name="connsiteY6" fmla="*/ 0 h 28809"/>
                  <a:gd name="connsiteX7" fmla="*/ 20647 w 28569"/>
                  <a:gd name="connsiteY7" fmla="*/ 18486 h 28809"/>
                  <a:gd name="connsiteX8" fmla="*/ 14405 w 28569"/>
                  <a:gd name="connsiteY8" fmla="*/ 21607 h 28809"/>
                  <a:gd name="connsiteX9" fmla="*/ 8403 w 28569"/>
                  <a:gd name="connsiteY9" fmla="*/ 18486 h 28809"/>
                  <a:gd name="connsiteX10" fmla="*/ 7202 w 28569"/>
                  <a:gd name="connsiteY10" fmla="*/ 14405 h 28809"/>
                  <a:gd name="connsiteX11" fmla="*/ 14645 w 28569"/>
                  <a:gd name="connsiteY11" fmla="*/ 6962 h 28809"/>
                  <a:gd name="connsiteX12" fmla="*/ 22088 w 28569"/>
                  <a:gd name="connsiteY12" fmla="*/ 14405 h 28809"/>
                  <a:gd name="connsiteX13" fmla="*/ 20887 w 28569"/>
                  <a:gd name="connsiteY13" fmla="*/ 18486 h 2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69" h="28809">
                    <a:moveTo>
                      <a:pt x="14405" y="0"/>
                    </a:moveTo>
                    <a:cubicBezTo>
                      <a:pt x="6482" y="0"/>
                      <a:pt x="0" y="6482"/>
                      <a:pt x="0" y="14405"/>
                    </a:cubicBezTo>
                    <a:cubicBezTo>
                      <a:pt x="0" y="17286"/>
                      <a:pt x="720" y="20167"/>
                      <a:pt x="2401" y="22568"/>
                    </a:cubicBezTo>
                    <a:cubicBezTo>
                      <a:pt x="5042" y="26409"/>
                      <a:pt x="9603" y="28810"/>
                      <a:pt x="14165" y="28810"/>
                    </a:cubicBezTo>
                    <a:cubicBezTo>
                      <a:pt x="18726" y="28810"/>
                      <a:pt x="23528" y="26409"/>
                      <a:pt x="26169" y="22568"/>
                    </a:cubicBezTo>
                    <a:cubicBezTo>
                      <a:pt x="27849" y="20167"/>
                      <a:pt x="28570" y="17286"/>
                      <a:pt x="28570" y="14405"/>
                    </a:cubicBezTo>
                    <a:cubicBezTo>
                      <a:pt x="28570" y="6482"/>
                      <a:pt x="22088" y="0"/>
                      <a:pt x="14165" y="0"/>
                    </a:cubicBezTo>
                    <a:close/>
                    <a:moveTo>
                      <a:pt x="20647" y="18486"/>
                    </a:moveTo>
                    <a:cubicBezTo>
                      <a:pt x="19206" y="20647"/>
                      <a:pt x="17046" y="21607"/>
                      <a:pt x="14405" y="21607"/>
                    </a:cubicBezTo>
                    <a:cubicBezTo>
                      <a:pt x="11764" y="21607"/>
                      <a:pt x="9603" y="20407"/>
                      <a:pt x="8403" y="18486"/>
                    </a:cubicBezTo>
                    <a:cubicBezTo>
                      <a:pt x="7683" y="17286"/>
                      <a:pt x="7202" y="15845"/>
                      <a:pt x="7202" y="14405"/>
                    </a:cubicBezTo>
                    <a:cubicBezTo>
                      <a:pt x="7202" y="10324"/>
                      <a:pt x="10564" y="6962"/>
                      <a:pt x="14645" y="6962"/>
                    </a:cubicBezTo>
                    <a:cubicBezTo>
                      <a:pt x="18726" y="6962"/>
                      <a:pt x="22088" y="10324"/>
                      <a:pt x="22088" y="14405"/>
                    </a:cubicBezTo>
                    <a:cubicBezTo>
                      <a:pt x="22088" y="15845"/>
                      <a:pt x="21607" y="17286"/>
                      <a:pt x="20887" y="18486"/>
                    </a:cubicBezTo>
                    <a:close/>
                  </a:path>
                </a:pathLst>
              </a:custGeom>
              <a:grpFill/>
              <a:ln w="24000" cap="flat">
                <a:noFill/>
                <a:prstDash val="solid"/>
                <a:miter/>
              </a:ln>
            </p:spPr>
            <p:txBody>
              <a:bodyPr rtlCol="0" anchor="ctr"/>
              <a:lstStyle/>
              <a:p>
                <a:endParaRPr lang="es-CO" sz="1050"/>
              </a:p>
            </p:txBody>
          </p:sp>
          <p:sp>
            <p:nvSpPr>
              <p:cNvPr id="38" name="Forma libre: forma 37">
                <a:extLst>
                  <a:ext uri="{FF2B5EF4-FFF2-40B4-BE49-F238E27FC236}">
                    <a16:creationId xmlns:a16="http://schemas.microsoft.com/office/drawing/2014/main" id="{31178286-7D95-7810-59F6-389783910AFB}"/>
                  </a:ext>
                </a:extLst>
              </p:cNvPr>
              <p:cNvSpPr/>
              <p:nvPr/>
            </p:nvSpPr>
            <p:spPr>
              <a:xfrm>
                <a:off x="2215839" y="3935508"/>
                <a:ext cx="28809" cy="28569"/>
              </a:xfrm>
              <a:custGeom>
                <a:avLst/>
                <a:gdLst>
                  <a:gd name="connsiteX0" fmla="*/ 14405 w 28809"/>
                  <a:gd name="connsiteY0" fmla="*/ 0 h 28569"/>
                  <a:gd name="connsiteX1" fmla="*/ 0 w 28809"/>
                  <a:gd name="connsiteY1" fmla="*/ 14165 h 28569"/>
                  <a:gd name="connsiteX2" fmla="*/ 2401 w 28809"/>
                  <a:gd name="connsiteY2" fmla="*/ 22328 h 28569"/>
                  <a:gd name="connsiteX3" fmla="*/ 14405 w 28809"/>
                  <a:gd name="connsiteY3" fmla="*/ 28570 h 28569"/>
                  <a:gd name="connsiteX4" fmla="*/ 26409 w 28809"/>
                  <a:gd name="connsiteY4" fmla="*/ 22328 h 28569"/>
                  <a:gd name="connsiteX5" fmla="*/ 28810 w 28809"/>
                  <a:gd name="connsiteY5" fmla="*/ 14165 h 28569"/>
                  <a:gd name="connsiteX6" fmla="*/ 14405 w 28809"/>
                  <a:gd name="connsiteY6" fmla="*/ 0 h 28569"/>
                  <a:gd name="connsiteX7" fmla="*/ 20407 w 28809"/>
                  <a:gd name="connsiteY7" fmla="*/ 18486 h 28569"/>
                  <a:gd name="connsiteX8" fmla="*/ 14405 w 28809"/>
                  <a:gd name="connsiteY8" fmla="*/ 21847 h 28569"/>
                  <a:gd name="connsiteX9" fmla="*/ 8163 w 28809"/>
                  <a:gd name="connsiteY9" fmla="*/ 18486 h 28569"/>
                  <a:gd name="connsiteX10" fmla="*/ 6962 w 28809"/>
                  <a:gd name="connsiteY10" fmla="*/ 14405 h 28569"/>
                  <a:gd name="connsiteX11" fmla="*/ 14405 w 28809"/>
                  <a:gd name="connsiteY11" fmla="*/ 6962 h 28569"/>
                  <a:gd name="connsiteX12" fmla="*/ 21847 w 28809"/>
                  <a:gd name="connsiteY12" fmla="*/ 14405 h 28569"/>
                  <a:gd name="connsiteX13" fmla="*/ 20647 w 28809"/>
                  <a:gd name="connsiteY13" fmla="*/ 18486 h 2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09" h="28569">
                    <a:moveTo>
                      <a:pt x="14405" y="0"/>
                    </a:moveTo>
                    <a:cubicBezTo>
                      <a:pt x="6482" y="0"/>
                      <a:pt x="0" y="6482"/>
                      <a:pt x="0" y="14165"/>
                    </a:cubicBezTo>
                    <a:cubicBezTo>
                      <a:pt x="0" y="17046"/>
                      <a:pt x="960" y="19927"/>
                      <a:pt x="2401" y="22328"/>
                    </a:cubicBezTo>
                    <a:cubicBezTo>
                      <a:pt x="5042" y="26169"/>
                      <a:pt x="9603" y="28570"/>
                      <a:pt x="14405" y="28570"/>
                    </a:cubicBezTo>
                    <a:cubicBezTo>
                      <a:pt x="19206" y="28570"/>
                      <a:pt x="23528" y="26169"/>
                      <a:pt x="26409" y="22328"/>
                    </a:cubicBezTo>
                    <a:cubicBezTo>
                      <a:pt x="28090" y="19927"/>
                      <a:pt x="28810" y="17046"/>
                      <a:pt x="28810" y="14165"/>
                    </a:cubicBezTo>
                    <a:cubicBezTo>
                      <a:pt x="28810" y="6242"/>
                      <a:pt x="22328" y="0"/>
                      <a:pt x="14405" y="0"/>
                    </a:cubicBezTo>
                    <a:close/>
                    <a:moveTo>
                      <a:pt x="20407" y="18486"/>
                    </a:moveTo>
                    <a:cubicBezTo>
                      <a:pt x="18966" y="20647"/>
                      <a:pt x="16806" y="21847"/>
                      <a:pt x="14405" y="21847"/>
                    </a:cubicBezTo>
                    <a:cubicBezTo>
                      <a:pt x="12004" y="21847"/>
                      <a:pt x="9603" y="20647"/>
                      <a:pt x="8163" y="18486"/>
                    </a:cubicBezTo>
                    <a:cubicBezTo>
                      <a:pt x="7443" y="17286"/>
                      <a:pt x="6962" y="15845"/>
                      <a:pt x="6962" y="14405"/>
                    </a:cubicBezTo>
                    <a:cubicBezTo>
                      <a:pt x="6962" y="10324"/>
                      <a:pt x="10324" y="6962"/>
                      <a:pt x="14405" y="6962"/>
                    </a:cubicBezTo>
                    <a:cubicBezTo>
                      <a:pt x="18486" y="6962"/>
                      <a:pt x="21847" y="10324"/>
                      <a:pt x="21847" y="14405"/>
                    </a:cubicBezTo>
                    <a:cubicBezTo>
                      <a:pt x="21847" y="15845"/>
                      <a:pt x="21367" y="17286"/>
                      <a:pt x="20647" y="18486"/>
                    </a:cubicBezTo>
                    <a:close/>
                  </a:path>
                </a:pathLst>
              </a:custGeom>
              <a:grpFill/>
              <a:ln w="24000" cap="flat">
                <a:noFill/>
                <a:prstDash val="solid"/>
                <a:miter/>
              </a:ln>
            </p:spPr>
            <p:txBody>
              <a:bodyPr rtlCol="0" anchor="ctr"/>
              <a:lstStyle/>
              <a:p>
                <a:endParaRPr lang="es-CO" sz="1050"/>
              </a:p>
            </p:txBody>
          </p:sp>
          <p:sp>
            <p:nvSpPr>
              <p:cNvPr id="39" name="Forma libre: forma 38">
                <a:extLst>
                  <a:ext uri="{FF2B5EF4-FFF2-40B4-BE49-F238E27FC236}">
                    <a16:creationId xmlns:a16="http://schemas.microsoft.com/office/drawing/2014/main" id="{52590387-AD04-2819-C92D-AE3D915D34AA}"/>
                  </a:ext>
                </a:extLst>
              </p:cNvPr>
              <p:cNvSpPr/>
              <p:nvPr/>
            </p:nvSpPr>
            <p:spPr>
              <a:xfrm>
                <a:off x="2085714" y="3857962"/>
                <a:ext cx="59300" cy="6962"/>
              </a:xfrm>
              <a:custGeom>
                <a:avLst/>
                <a:gdLst>
                  <a:gd name="connsiteX0" fmla="*/ 3361 w 59300"/>
                  <a:gd name="connsiteY0" fmla="*/ 6962 h 6962"/>
                  <a:gd name="connsiteX1" fmla="*/ 55699 w 59300"/>
                  <a:gd name="connsiteY1" fmla="*/ 6962 h 6962"/>
                  <a:gd name="connsiteX2" fmla="*/ 59300 w 59300"/>
                  <a:gd name="connsiteY2" fmla="*/ 3361 h 6962"/>
                  <a:gd name="connsiteX3" fmla="*/ 55699 w 59300"/>
                  <a:gd name="connsiteY3" fmla="*/ 0 h 6962"/>
                  <a:gd name="connsiteX4" fmla="*/ 3361 w 59300"/>
                  <a:gd name="connsiteY4" fmla="*/ 0 h 6962"/>
                  <a:gd name="connsiteX5" fmla="*/ 0 w 59300"/>
                  <a:gd name="connsiteY5" fmla="*/ 3361 h 6962"/>
                  <a:gd name="connsiteX6" fmla="*/ 3361 w 59300"/>
                  <a:gd name="connsiteY6" fmla="*/ 6962 h 6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00" h="6962">
                    <a:moveTo>
                      <a:pt x="3361" y="6962"/>
                    </a:moveTo>
                    <a:lnTo>
                      <a:pt x="55699" y="6962"/>
                    </a:lnTo>
                    <a:cubicBezTo>
                      <a:pt x="57620" y="6962"/>
                      <a:pt x="59300" y="5522"/>
                      <a:pt x="59300" y="3361"/>
                    </a:cubicBezTo>
                    <a:cubicBezTo>
                      <a:pt x="59300" y="1440"/>
                      <a:pt x="57620" y="0"/>
                      <a:pt x="55699" y="0"/>
                    </a:cubicBezTo>
                    <a:lnTo>
                      <a:pt x="3361" y="0"/>
                    </a:lnTo>
                    <a:cubicBezTo>
                      <a:pt x="1441" y="0"/>
                      <a:pt x="0" y="1440"/>
                      <a:pt x="0" y="3361"/>
                    </a:cubicBezTo>
                    <a:cubicBezTo>
                      <a:pt x="0" y="5282"/>
                      <a:pt x="1441" y="6962"/>
                      <a:pt x="3361" y="6962"/>
                    </a:cubicBezTo>
                    <a:close/>
                  </a:path>
                </a:pathLst>
              </a:custGeom>
              <a:grpFill/>
              <a:ln w="24000" cap="flat">
                <a:noFill/>
                <a:prstDash val="solid"/>
                <a:miter/>
              </a:ln>
            </p:spPr>
            <p:txBody>
              <a:bodyPr rtlCol="0" anchor="ctr"/>
              <a:lstStyle/>
              <a:p>
                <a:endParaRPr lang="es-CO" sz="1050"/>
              </a:p>
            </p:txBody>
          </p:sp>
          <p:sp>
            <p:nvSpPr>
              <p:cNvPr id="40" name="Forma libre: forma 39">
                <a:extLst>
                  <a:ext uri="{FF2B5EF4-FFF2-40B4-BE49-F238E27FC236}">
                    <a16:creationId xmlns:a16="http://schemas.microsoft.com/office/drawing/2014/main" id="{323CA4F9-3F9E-FD98-95C9-72C4220026BF}"/>
                  </a:ext>
                </a:extLst>
              </p:cNvPr>
              <p:cNvSpPr/>
              <p:nvPr/>
            </p:nvSpPr>
            <p:spPr>
              <a:xfrm>
                <a:off x="2085714" y="3878849"/>
                <a:ext cx="49697" cy="6962"/>
              </a:xfrm>
              <a:custGeom>
                <a:avLst/>
                <a:gdLst>
                  <a:gd name="connsiteX0" fmla="*/ 3361 w 49697"/>
                  <a:gd name="connsiteY0" fmla="*/ 6962 h 6962"/>
                  <a:gd name="connsiteX1" fmla="*/ 46336 w 49697"/>
                  <a:gd name="connsiteY1" fmla="*/ 6962 h 6962"/>
                  <a:gd name="connsiteX2" fmla="*/ 49697 w 49697"/>
                  <a:gd name="connsiteY2" fmla="*/ 3361 h 6962"/>
                  <a:gd name="connsiteX3" fmla="*/ 46336 w 49697"/>
                  <a:gd name="connsiteY3" fmla="*/ 0 h 6962"/>
                  <a:gd name="connsiteX4" fmla="*/ 3361 w 49697"/>
                  <a:gd name="connsiteY4" fmla="*/ 0 h 6962"/>
                  <a:gd name="connsiteX5" fmla="*/ 0 w 49697"/>
                  <a:gd name="connsiteY5" fmla="*/ 3361 h 6962"/>
                  <a:gd name="connsiteX6" fmla="*/ 3361 w 49697"/>
                  <a:gd name="connsiteY6" fmla="*/ 6962 h 6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97" h="6962">
                    <a:moveTo>
                      <a:pt x="3361" y="6962"/>
                    </a:moveTo>
                    <a:lnTo>
                      <a:pt x="46336" y="6962"/>
                    </a:lnTo>
                    <a:cubicBezTo>
                      <a:pt x="48257" y="6962"/>
                      <a:pt x="49697" y="5522"/>
                      <a:pt x="49697" y="3361"/>
                    </a:cubicBezTo>
                    <a:cubicBezTo>
                      <a:pt x="49697" y="1200"/>
                      <a:pt x="48257" y="0"/>
                      <a:pt x="46336" y="0"/>
                    </a:cubicBezTo>
                    <a:lnTo>
                      <a:pt x="3361" y="0"/>
                    </a:lnTo>
                    <a:cubicBezTo>
                      <a:pt x="1441" y="0"/>
                      <a:pt x="0" y="1440"/>
                      <a:pt x="0" y="3361"/>
                    </a:cubicBezTo>
                    <a:cubicBezTo>
                      <a:pt x="0" y="5282"/>
                      <a:pt x="1441" y="6962"/>
                      <a:pt x="3361" y="6962"/>
                    </a:cubicBezTo>
                    <a:close/>
                  </a:path>
                </a:pathLst>
              </a:custGeom>
              <a:grpFill/>
              <a:ln w="24000" cap="flat">
                <a:noFill/>
                <a:prstDash val="solid"/>
                <a:miter/>
              </a:ln>
            </p:spPr>
            <p:txBody>
              <a:bodyPr rtlCol="0" anchor="ctr"/>
              <a:lstStyle/>
              <a:p>
                <a:endParaRPr lang="es-CO" sz="1050"/>
              </a:p>
            </p:txBody>
          </p:sp>
          <p:sp>
            <p:nvSpPr>
              <p:cNvPr id="41" name="Forma libre: forma 40">
                <a:extLst>
                  <a:ext uri="{FF2B5EF4-FFF2-40B4-BE49-F238E27FC236}">
                    <a16:creationId xmlns:a16="http://schemas.microsoft.com/office/drawing/2014/main" id="{C799E3CA-041D-6C6C-259D-689EEF34E09F}"/>
                  </a:ext>
                </a:extLst>
              </p:cNvPr>
              <p:cNvSpPr/>
              <p:nvPr/>
            </p:nvSpPr>
            <p:spPr>
              <a:xfrm>
                <a:off x="2113324" y="3943911"/>
                <a:ext cx="59300" cy="7202"/>
              </a:xfrm>
              <a:custGeom>
                <a:avLst/>
                <a:gdLst>
                  <a:gd name="connsiteX0" fmla="*/ 55939 w 59300"/>
                  <a:gd name="connsiteY0" fmla="*/ 0 h 7202"/>
                  <a:gd name="connsiteX1" fmla="*/ 3601 w 59300"/>
                  <a:gd name="connsiteY1" fmla="*/ 0 h 7202"/>
                  <a:gd name="connsiteX2" fmla="*/ 0 w 59300"/>
                  <a:gd name="connsiteY2" fmla="*/ 3601 h 7202"/>
                  <a:gd name="connsiteX3" fmla="*/ 3601 w 59300"/>
                  <a:gd name="connsiteY3" fmla="*/ 7202 h 7202"/>
                  <a:gd name="connsiteX4" fmla="*/ 55939 w 59300"/>
                  <a:gd name="connsiteY4" fmla="*/ 7202 h 7202"/>
                  <a:gd name="connsiteX5" fmla="*/ 59300 w 59300"/>
                  <a:gd name="connsiteY5" fmla="*/ 3601 h 7202"/>
                  <a:gd name="connsiteX6" fmla="*/ 55939 w 59300"/>
                  <a:gd name="connsiteY6" fmla="*/ 0 h 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00" h="7202">
                    <a:moveTo>
                      <a:pt x="55939" y="0"/>
                    </a:moveTo>
                    <a:lnTo>
                      <a:pt x="3601" y="0"/>
                    </a:lnTo>
                    <a:cubicBezTo>
                      <a:pt x="1681" y="0"/>
                      <a:pt x="0" y="1440"/>
                      <a:pt x="0" y="3601"/>
                    </a:cubicBezTo>
                    <a:cubicBezTo>
                      <a:pt x="0" y="5762"/>
                      <a:pt x="1681" y="7202"/>
                      <a:pt x="3601" y="7202"/>
                    </a:cubicBezTo>
                    <a:lnTo>
                      <a:pt x="55939" y="7202"/>
                    </a:lnTo>
                    <a:cubicBezTo>
                      <a:pt x="57860" y="7202"/>
                      <a:pt x="59300" y="5762"/>
                      <a:pt x="59300" y="3601"/>
                    </a:cubicBezTo>
                    <a:cubicBezTo>
                      <a:pt x="59300" y="1440"/>
                      <a:pt x="57860" y="0"/>
                      <a:pt x="55939" y="0"/>
                    </a:cubicBezTo>
                    <a:close/>
                  </a:path>
                </a:pathLst>
              </a:custGeom>
              <a:grpFill/>
              <a:ln w="24000" cap="flat">
                <a:noFill/>
                <a:prstDash val="solid"/>
                <a:miter/>
              </a:ln>
            </p:spPr>
            <p:txBody>
              <a:bodyPr rtlCol="0" anchor="ctr"/>
              <a:lstStyle/>
              <a:p>
                <a:endParaRPr lang="es-CO" sz="1050"/>
              </a:p>
            </p:txBody>
          </p:sp>
          <p:sp>
            <p:nvSpPr>
              <p:cNvPr id="42" name="Forma libre: forma 41">
                <a:extLst>
                  <a:ext uri="{FF2B5EF4-FFF2-40B4-BE49-F238E27FC236}">
                    <a16:creationId xmlns:a16="http://schemas.microsoft.com/office/drawing/2014/main" id="{886E4079-8E55-0E55-D592-A99802CAB01E}"/>
                  </a:ext>
                </a:extLst>
              </p:cNvPr>
              <p:cNvSpPr/>
              <p:nvPr/>
            </p:nvSpPr>
            <p:spPr>
              <a:xfrm>
                <a:off x="2113083" y="3964798"/>
                <a:ext cx="32651" cy="7202"/>
              </a:xfrm>
              <a:custGeom>
                <a:avLst/>
                <a:gdLst>
                  <a:gd name="connsiteX0" fmla="*/ 29290 w 32651"/>
                  <a:gd name="connsiteY0" fmla="*/ 0 h 7202"/>
                  <a:gd name="connsiteX1" fmla="*/ 3601 w 32651"/>
                  <a:gd name="connsiteY1" fmla="*/ 0 h 7202"/>
                  <a:gd name="connsiteX2" fmla="*/ 0 w 32651"/>
                  <a:gd name="connsiteY2" fmla="*/ 3601 h 7202"/>
                  <a:gd name="connsiteX3" fmla="*/ 3601 w 32651"/>
                  <a:gd name="connsiteY3" fmla="*/ 7203 h 7202"/>
                  <a:gd name="connsiteX4" fmla="*/ 29290 w 32651"/>
                  <a:gd name="connsiteY4" fmla="*/ 7203 h 7202"/>
                  <a:gd name="connsiteX5" fmla="*/ 32651 w 32651"/>
                  <a:gd name="connsiteY5" fmla="*/ 3601 h 7202"/>
                  <a:gd name="connsiteX6" fmla="*/ 29290 w 32651"/>
                  <a:gd name="connsiteY6" fmla="*/ 0 h 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51" h="7202">
                    <a:moveTo>
                      <a:pt x="29290" y="0"/>
                    </a:moveTo>
                    <a:lnTo>
                      <a:pt x="3601" y="0"/>
                    </a:lnTo>
                    <a:cubicBezTo>
                      <a:pt x="1681" y="0"/>
                      <a:pt x="0" y="1441"/>
                      <a:pt x="0" y="3601"/>
                    </a:cubicBezTo>
                    <a:cubicBezTo>
                      <a:pt x="0" y="5762"/>
                      <a:pt x="1681" y="7203"/>
                      <a:pt x="3601" y="7203"/>
                    </a:cubicBezTo>
                    <a:lnTo>
                      <a:pt x="29290" y="7203"/>
                    </a:lnTo>
                    <a:cubicBezTo>
                      <a:pt x="31211" y="7203"/>
                      <a:pt x="32651" y="5762"/>
                      <a:pt x="32651" y="3601"/>
                    </a:cubicBezTo>
                    <a:cubicBezTo>
                      <a:pt x="32651" y="1441"/>
                      <a:pt x="31211" y="0"/>
                      <a:pt x="29290" y="0"/>
                    </a:cubicBezTo>
                    <a:close/>
                  </a:path>
                </a:pathLst>
              </a:custGeom>
              <a:grpFill/>
              <a:ln w="24000" cap="flat">
                <a:noFill/>
                <a:prstDash val="solid"/>
                <a:miter/>
              </a:ln>
            </p:spPr>
            <p:txBody>
              <a:bodyPr rtlCol="0" anchor="ctr"/>
              <a:lstStyle/>
              <a:p>
                <a:endParaRPr lang="es-CO" sz="1050"/>
              </a:p>
            </p:txBody>
          </p:sp>
          <p:sp>
            <p:nvSpPr>
              <p:cNvPr id="43" name="Forma libre: forma 42">
                <a:extLst>
                  <a:ext uri="{FF2B5EF4-FFF2-40B4-BE49-F238E27FC236}">
                    <a16:creationId xmlns:a16="http://schemas.microsoft.com/office/drawing/2014/main" id="{57188C14-7A0A-9013-8980-179F0A38FD51}"/>
                  </a:ext>
                </a:extLst>
              </p:cNvPr>
              <p:cNvSpPr/>
              <p:nvPr/>
            </p:nvSpPr>
            <p:spPr>
              <a:xfrm>
                <a:off x="2118846" y="4029381"/>
                <a:ext cx="26889" cy="7202"/>
              </a:xfrm>
              <a:custGeom>
                <a:avLst/>
                <a:gdLst>
                  <a:gd name="connsiteX0" fmla="*/ 23528 w 26889"/>
                  <a:gd name="connsiteY0" fmla="*/ 0 h 7202"/>
                  <a:gd name="connsiteX1" fmla="*/ 3601 w 26889"/>
                  <a:gd name="connsiteY1" fmla="*/ 0 h 7202"/>
                  <a:gd name="connsiteX2" fmla="*/ 0 w 26889"/>
                  <a:gd name="connsiteY2" fmla="*/ 3601 h 7202"/>
                  <a:gd name="connsiteX3" fmla="*/ 3601 w 26889"/>
                  <a:gd name="connsiteY3" fmla="*/ 7203 h 7202"/>
                  <a:gd name="connsiteX4" fmla="*/ 23528 w 26889"/>
                  <a:gd name="connsiteY4" fmla="*/ 7203 h 7202"/>
                  <a:gd name="connsiteX5" fmla="*/ 26889 w 26889"/>
                  <a:gd name="connsiteY5" fmla="*/ 3601 h 7202"/>
                  <a:gd name="connsiteX6" fmla="*/ 23528 w 26889"/>
                  <a:gd name="connsiteY6" fmla="*/ 0 h 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89" h="7202">
                    <a:moveTo>
                      <a:pt x="23528" y="0"/>
                    </a:moveTo>
                    <a:lnTo>
                      <a:pt x="3601" y="0"/>
                    </a:lnTo>
                    <a:cubicBezTo>
                      <a:pt x="1681" y="0"/>
                      <a:pt x="0" y="1440"/>
                      <a:pt x="0" y="3601"/>
                    </a:cubicBezTo>
                    <a:cubicBezTo>
                      <a:pt x="0" y="5762"/>
                      <a:pt x="1681" y="7203"/>
                      <a:pt x="3601" y="7203"/>
                    </a:cubicBezTo>
                    <a:lnTo>
                      <a:pt x="23528" y="7203"/>
                    </a:lnTo>
                    <a:cubicBezTo>
                      <a:pt x="25449" y="7203"/>
                      <a:pt x="26889" y="5762"/>
                      <a:pt x="26889" y="3601"/>
                    </a:cubicBezTo>
                    <a:cubicBezTo>
                      <a:pt x="26889" y="1440"/>
                      <a:pt x="25449" y="0"/>
                      <a:pt x="23528" y="0"/>
                    </a:cubicBezTo>
                    <a:close/>
                  </a:path>
                </a:pathLst>
              </a:custGeom>
              <a:grpFill/>
              <a:ln w="24000" cap="flat">
                <a:noFill/>
                <a:prstDash val="solid"/>
                <a:miter/>
              </a:ln>
            </p:spPr>
            <p:txBody>
              <a:bodyPr rtlCol="0" anchor="ctr"/>
              <a:lstStyle/>
              <a:p>
                <a:endParaRPr lang="es-CO" sz="1050"/>
              </a:p>
            </p:txBody>
          </p:sp>
          <p:sp>
            <p:nvSpPr>
              <p:cNvPr id="44" name="Forma libre: forma 43">
                <a:extLst>
                  <a:ext uri="{FF2B5EF4-FFF2-40B4-BE49-F238E27FC236}">
                    <a16:creationId xmlns:a16="http://schemas.microsoft.com/office/drawing/2014/main" id="{94721F84-FFD3-8DF3-8B02-07512F01BD30}"/>
                  </a:ext>
                </a:extLst>
              </p:cNvPr>
              <p:cNvSpPr/>
              <p:nvPr/>
            </p:nvSpPr>
            <p:spPr>
              <a:xfrm>
                <a:off x="2080912" y="4029381"/>
                <a:ext cx="26649" cy="7202"/>
              </a:xfrm>
              <a:custGeom>
                <a:avLst/>
                <a:gdLst>
                  <a:gd name="connsiteX0" fmla="*/ 23288 w 26649"/>
                  <a:gd name="connsiteY0" fmla="*/ 0 h 7202"/>
                  <a:gd name="connsiteX1" fmla="*/ 3361 w 26649"/>
                  <a:gd name="connsiteY1" fmla="*/ 0 h 7202"/>
                  <a:gd name="connsiteX2" fmla="*/ 0 w 26649"/>
                  <a:gd name="connsiteY2" fmla="*/ 3601 h 7202"/>
                  <a:gd name="connsiteX3" fmla="*/ 3361 w 26649"/>
                  <a:gd name="connsiteY3" fmla="*/ 7203 h 7202"/>
                  <a:gd name="connsiteX4" fmla="*/ 23288 w 26649"/>
                  <a:gd name="connsiteY4" fmla="*/ 7203 h 7202"/>
                  <a:gd name="connsiteX5" fmla="*/ 26649 w 26649"/>
                  <a:gd name="connsiteY5" fmla="*/ 3601 h 7202"/>
                  <a:gd name="connsiteX6" fmla="*/ 23288 w 26649"/>
                  <a:gd name="connsiteY6" fmla="*/ 0 h 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49" h="7202">
                    <a:moveTo>
                      <a:pt x="23288" y="0"/>
                    </a:moveTo>
                    <a:lnTo>
                      <a:pt x="3361" y="0"/>
                    </a:lnTo>
                    <a:cubicBezTo>
                      <a:pt x="1440" y="0"/>
                      <a:pt x="0" y="1440"/>
                      <a:pt x="0" y="3601"/>
                    </a:cubicBezTo>
                    <a:cubicBezTo>
                      <a:pt x="0" y="5762"/>
                      <a:pt x="1440" y="7203"/>
                      <a:pt x="3361" y="7203"/>
                    </a:cubicBezTo>
                    <a:lnTo>
                      <a:pt x="23288" y="7203"/>
                    </a:lnTo>
                    <a:cubicBezTo>
                      <a:pt x="25209" y="7203"/>
                      <a:pt x="26649" y="5762"/>
                      <a:pt x="26649" y="3601"/>
                    </a:cubicBezTo>
                    <a:cubicBezTo>
                      <a:pt x="26649" y="1440"/>
                      <a:pt x="25209" y="0"/>
                      <a:pt x="23288" y="0"/>
                    </a:cubicBezTo>
                    <a:close/>
                  </a:path>
                </a:pathLst>
              </a:custGeom>
              <a:grpFill/>
              <a:ln w="24000" cap="flat">
                <a:noFill/>
                <a:prstDash val="solid"/>
                <a:miter/>
              </a:ln>
            </p:spPr>
            <p:txBody>
              <a:bodyPr rtlCol="0" anchor="ctr"/>
              <a:lstStyle/>
              <a:p>
                <a:endParaRPr lang="es-CO" sz="1050"/>
              </a:p>
            </p:txBody>
          </p:sp>
          <p:sp>
            <p:nvSpPr>
              <p:cNvPr id="45" name="Forma libre: forma 44">
                <a:extLst>
                  <a:ext uri="{FF2B5EF4-FFF2-40B4-BE49-F238E27FC236}">
                    <a16:creationId xmlns:a16="http://schemas.microsoft.com/office/drawing/2014/main" id="{E29B3E70-A72F-4732-073A-2545867877A9}"/>
                  </a:ext>
                </a:extLst>
              </p:cNvPr>
              <p:cNvSpPr/>
              <p:nvPr/>
            </p:nvSpPr>
            <p:spPr>
              <a:xfrm>
                <a:off x="2014650" y="3886051"/>
                <a:ext cx="6962" cy="122442"/>
              </a:xfrm>
              <a:custGeom>
                <a:avLst/>
                <a:gdLst>
                  <a:gd name="connsiteX0" fmla="*/ 3361 w 6962"/>
                  <a:gd name="connsiteY0" fmla="*/ 122442 h 122442"/>
                  <a:gd name="connsiteX1" fmla="*/ 6962 w 6962"/>
                  <a:gd name="connsiteY1" fmla="*/ 119081 h 122442"/>
                  <a:gd name="connsiteX2" fmla="*/ 6962 w 6962"/>
                  <a:gd name="connsiteY2" fmla="*/ 3601 h 122442"/>
                  <a:gd name="connsiteX3" fmla="*/ 3361 w 6962"/>
                  <a:gd name="connsiteY3" fmla="*/ 0 h 122442"/>
                  <a:gd name="connsiteX4" fmla="*/ 0 w 6962"/>
                  <a:gd name="connsiteY4" fmla="*/ 3601 h 122442"/>
                  <a:gd name="connsiteX5" fmla="*/ 0 w 6962"/>
                  <a:gd name="connsiteY5" fmla="*/ 119081 h 122442"/>
                  <a:gd name="connsiteX6" fmla="*/ 3361 w 6962"/>
                  <a:gd name="connsiteY6" fmla="*/ 122442 h 12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62" h="122442">
                    <a:moveTo>
                      <a:pt x="3361" y="122442"/>
                    </a:moveTo>
                    <a:cubicBezTo>
                      <a:pt x="5282" y="122442"/>
                      <a:pt x="6962" y="121002"/>
                      <a:pt x="6962" y="119081"/>
                    </a:cubicBezTo>
                    <a:lnTo>
                      <a:pt x="6962" y="3601"/>
                    </a:lnTo>
                    <a:cubicBezTo>
                      <a:pt x="6962" y="1681"/>
                      <a:pt x="5522" y="0"/>
                      <a:pt x="3361" y="0"/>
                    </a:cubicBezTo>
                    <a:cubicBezTo>
                      <a:pt x="1200" y="0"/>
                      <a:pt x="0" y="1441"/>
                      <a:pt x="0" y="3601"/>
                    </a:cubicBezTo>
                    <a:lnTo>
                      <a:pt x="0" y="119081"/>
                    </a:lnTo>
                    <a:cubicBezTo>
                      <a:pt x="0" y="121002"/>
                      <a:pt x="1441" y="122442"/>
                      <a:pt x="3361" y="122442"/>
                    </a:cubicBezTo>
                    <a:close/>
                  </a:path>
                </a:pathLst>
              </a:custGeom>
              <a:grpFill/>
              <a:ln w="24000" cap="flat">
                <a:noFill/>
                <a:prstDash val="solid"/>
                <a:miter/>
              </a:ln>
            </p:spPr>
            <p:txBody>
              <a:bodyPr rtlCol="0" anchor="ctr"/>
              <a:lstStyle/>
              <a:p>
                <a:endParaRPr lang="es-CO" sz="1050"/>
              </a:p>
            </p:txBody>
          </p:sp>
          <p:sp>
            <p:nvSpPr>
              <p:cNvPr id="46" name="Forma libre: forma 45">
                <a:extLst>
                  <a:ext uri="{FF2B5EF4-FFF2-40B4-BE49-F238E27FC236}">
                    <a16:creationId xmlns:a16="http://schemas.microsoft.com/office/drawing/2014/main" id="{65A304EE-9C49-1440-7C33-C8A1BBF079C7}"/>
                  </a:ext>
                </a:extLst>
              </p:cNvPr>
              <p:cNvSpPr/>
              <p:nvPr/>
            </p:nvSpPr>
            <p:spPr>
              <a:xfrm>
                <a:off x="2180547" y="3836834"/>
                <a:ext cx="63861" cy="88590"/>
              </a:xfrm>
              <a:custGeom>
                <a:avLst/>
                <a:gdLst>
                  <a:gd name="connsiteX0" fmla="*/ 60501 w 63861"/>
                  <a:gd name="connsiteY0" fmla="*/ 240 h 88590"/>
                  <a:gd name="connsiteX1" fmla="*/ 3601 w 63861"/>
                  <a:gd name="connsiteY1" fmla="*/ 240 h 88590"/>
                  <a:gd name="connsiteX2" fmla="*/ 0 w 63861"/>
                  <a:gd name="connsiteY2" fmla="*/ 3841 h 88590"/>
                  <a:gd name="connsiteX3" fmla="*/ 3601 w 63861"/>
                  <a:gd name="connsiteY3" fmla="*/ 7202 h 88590"/>
                  <a:gd name="connsiteX4" fmla="*/ 57140 w 63861"/>
                  <a:gd name="connsiteY4" fmla="*/ 7202 h 88590"/>
                  <a:gd name="connsiteX5" fmla="*/ 57140 w 63861"/>
                  <a:gd name="connsiteY5" fmla="*/ 85229 h 88590"/>
                  <a:gd name="connsiteX6" fmla="*/ 60501 w 63861"/>
                  <a:gd name="connsiteY6" fmla="*/ 88590 h 88590"/>
                  <a:gd name="connsiteX7" fmla="*/ 63862 w 63861"/>
                  <a:gd name="connsiteY7" fmla="*/ 85229 h 88590"/>
                  <a:gd name="connsiteX8" fmla="*/ 63862 w 63861"/>
                  <a:gd name="connsiteY8" fmla="*/ 3601 h 88590"/>
                  <a:gd name="connsiteX9" fmla="*/ 60501 w 63861"/>
                  <a:gd name="connsiteY9" fmla="*/ 0 h 88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861" h="88590">
                    <a:moveTo>
                      <a:pt x="60501" y="240"/>
                    </a:moveTo>
                    <a:lnTo>
                      <a:pt x="3601" y="240"/>
                    </a:lnTo>
                    <a:cubicBezTo>
                      <a:pt x="1681" y="240"/>
                      <a:pt x="0" y="1681"/>
                      <a:pt x="0" y="3841"/>
                    </a:cubicBezTo>
                    <a:cubicBezTo>
                      <a:pt x="0" y="6002"/>
                      <a:pt x="1440" y="7202"/>
                      <a:pt x="3601" y="7202"/>
                    </a:cubicBezTo>
                    <a:lnTo>
                      <a:pt x="57140" y="7202"/>
                    </a:lnTo>
                    <a:lnTo>
                      <a:pt x="57140" y="85229"/>
                    </a:lnTo>
                    <a:cubicBezTo>
                      <a:pt x="57140" y="87150"/>
                      <a:pt x="58580" y="88590"/>
                      <a:pt x="60501" y="88590"/>
                    </a:cubicBezTo>
                    <a:cubicBezTo>
                      <a:pt x="62421" y="88590"/>
                      <a:pt x="63862" y="87150"/>
                      <a:pt x="63862" y="85229"/>
                    </a:cubicBezTo>
                    <a:lnTo>
                      <a:pt x="63862" y="3601"/>
                    </a:lnTo>
                    <a:cubicBezTo>
                      <a:pt x="63862" y="1681"/>
                      <a:pt x="62421" y="0"/>
                      <a:pt x="60501" y="0"/>
                    </a:cubicBezTo>
                    <a:close/>
                  </a:path>
                </a:pathLst>
              </a:custGeom>
              <a:grpFill/>
              <a:ln w="24000" cap="flat">
                <a:noFill/>
                <a:prstDash val="solid"/>
                <a:miter/>
              </a:ln>
            </p:spPr>
            <p:txBody>
              <a:bodyPr rtlCol="0" anchor="ctr"/>
              <a:lstStyle/>
              <a:p>
                <a:endParaRPr lang="es-CO" sz="1050"/>
              </a:p>
            </p:txBody>
          </p:sp>
          <p:sp>
            <p:nvSpPr>
              <p:cNvPr id="47" name="Forma libre: forma 46">
                <a:extLst>
                  <a:ext uri="{FF2B5EF4-FFF2-40B4-BE49-F238E27FC236}">
                    <a16:creationId xmlns:a16="http://schemas.microsoft.com/office/drawing/2014/main" id="{B8D41933-D529-497D-0D7E-B7ADF5EB893A}"/>
                  </a:ext>
                </a:extLst>
              </p:cNvPr>
              <p:cNvSpPr/>
              <p:nvPr/>
            </p:nvSpPr>
            <p:spPr>
              <a:xfrm>
                <a:off x="2180547" y="3974162"/>
                <a:ext cx="63861" cy="83308"/>
              </a:xfrm>
              <a:custGeom>
                <a:avLst/>
                <a:gdLst>
                  <a:gd name="connsiteX0" fmla="*/ 60501 w 63861"/>
                  <a:gd name="connsiteY0" fmla="*/ 0 h 83308"/>
                  <a:gd name="connsiteX1" fmla="*/ 57140 w 63861"/>
                  <a:gd name="connsiteY1" fmla="*/ 3601 h 83308"/>
                  <a:gd name="connsiteX2" fmla="*/ 57140 w 63861"/>
                  <a:gd name="connsiteY2" fmla="*/ 76106 h 83308"/>
                  <a:gd name="connsiteX3" fmla="*/ 3601 w 63861"/>
                  <a:gd name="connsiteY3" fmla="*/ 76106 h 83308"/>
                  <a:gd name="connsiteX4" fmla="*/ 0 w 63861"/>
                  <a:gd name="connsiteY4" fmla="*/ 79708 h 83308"/>
                  <a:gd name="connsiteX5" fmla="*/ 3601 w 63861"/>
                  <a:gd name="connsiteY5" fmla="*/ 83309 h 83308"/>
                  <a:gd name="connsiteX6" fmla="*/ 60501 w 63861"/>
                  <a:gd name="connsiteY6" fmla="*/ 83309 h 83308"/>
                  <a:gd name="connsiteX7" fmla="*/ 63862 w 63861"/>
                  <a:gd name="connsiteY7" fmla="*/ 79708 h 83308"/>
                  <a:gd name="connsiteX8" fmla="*/ 63862 w 63861"/>
                  <a:gd name="connsiteY8" fmla="*/ 3841 h 83308"/>
                  <a:gd name="connsiteX9" fmla="*/ 60501 w 63861"/>
                  <a:gd name="connsiteY9" fmla="*/ 240 h 8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861" h="83308">
                    <a:moveTo>
                      <a:pt x="60501" y="0"/>
                    </a:moveTo>
                    <a:cubicBezTo>
                      <a:pt x="58580" y="0"/>
                      <a:pt x="57140" y="1441"/>
                      <a:pt x="57140" y="3601"/>
                    </a:cubicBezTo>
                    <a:lnTo>
                      <a:pt x="57140" y="76106"/>
                    </a:lnTo>
                    <a:lnTo>
                      <a:pt x="3601" y="76106"/>
                    </a:lnTo>
                    <a:cubicBezTo>
                      <a:pt x="1681" y="76106"/>
                      <a:pt x="0" y="77547"/>
                      <a:pt x="0" y="79708"/>
                    </a:cubicBezTo>
                    <a:cubicBezTo>
                      <a:pt x="0" y="81868"/>
                      <a:pt x="1440" y="83309"/>
                      <a:pt x="3601" y="83309"/>
                    </a:cubicBezTo>
                    <a:lnTo>
                      <a:pt x="60501" y="83309"/>
                    </a:lnTo>
                    <a:cubicBezTo>
                      <a:pt x="62421" y="83309"/>
                      <a:pt x="63862" y="81868"/>
                      <a:pt x="63862" y="79708"/>
                    </a:cubicBezTo>
                    <a:lnTo>
                      <a:pt x="63862" y="3841"/>
                    </a:lnTo>
                    <a:cubicBezTo>
                      <a:pt x="63862" y="1921"/>
                      <a:pt x="62421" y="240"/>
                      <a:pt x="60501" y="240"/>
                    </a:cubicBezTo>
                    <a:close/>
                  </a:path>
                </a:pathLst>
              </a:custGeom>
              <a:grpFill/>
              <a:ln w="24000" cap="flat">
                <a:noFill/>
                <a:prstDash val="solid"/>
                <a:miter/>
              </a:ln>
            </p:spPr>
            <p:txBody>
              <a:bodyPr rtlCol="0" anchor="ctr"/>
              <a:lstStyle/>
              <a:p>
                <a:endParaRPr lang="es-CO" sz="1050"/>
              </a:p>
            </p:txBody>
          </p:sp>
        </p:grpSp>
        <p:grpSp>
          <p:nvGrpSpPr>
            <p:cNvPr id="19" name="Google Shape;10224;p61">
              <a:extLst>
                <a:ext uri="{FF2B5EF4-FFF2-40B4-BE49-F238E27FC236}">
                  <a16:creationId xmlns:a16="http://schemas.microsoft.com/office/drawing/2014/main" id="{55C86B01-EDE0-656C-BC22-80E1B70472C5}"/>
                </a:ext>
              </a:extLst>
            </p:cNvPr>
            <p:cNvGrpSpPr/>
            <p:nvPr/>
          </p:nvGrpSpPr>
          <p:grpSpPr>
            <a:xfrm>
              <a:off x="4239837" y="3268692"/>
              <a:ext cx="365501" cy="289916"/>
              <a:chOff x="2185128" y="2427549"/>
              <a:chExt cx="382758" cy="356595"/>
            </a:xfrm>
            <a:solidFill>
              <a:srgbClr val="4CAE94"/>
            </a:solidFill>
          </p:grpSpPr>
          <p:sp>
            <p:nvSpPr>
              <p:cNvPr id="29" name="Google Shape;10225;p61">
                <a:extLst>
                  <a:ext uri="{FF2B5EF4-FFF2-40B4-BE49-F238E27FC236}">
                    <a16:creationId xmlns:a16="http://schemas.microsoft.com/office/drawing/2014/main" id="{C349F01D-9E37-E5FA-E248-47B191505AA3}"/>
                  </a:ext>
                </a:extLst>
              </p:cNvPr>
              <p:cNvSpPr/>
              <p:nvPr/>
            </p:nvSpPr>
            <p:spPr>
              <a:xfrm>
                <a:off x="2313584" y="2612467"/>
                <a:ext cx="119417" cy="103853"/>
              </a:xfrm>
              <a:custGeom>
                <a:avLst/>
                <a:gdLst/>
                <a:ahLst/>
                <a:cxnLst/>
                <a:rect l="l" t="t" r="r" b="b"/>
                <a:pathLst>
                  <a:path w="3752" h="3263" extrusionOk="0">
                    <a:moveTo>
                      <a:pt x="1882" y="0"/>
                    </a:moveTo>
                    <a:cubicBezTo>
                      <a:pt x="1775" y="0"/>
                      <a:pt x="1692" y="96"/>
                      <a:pt x="1692" y="203"/>
                    </a:cubicBezTo>
                    <a:lnTo>
                      <a:pt x="1692" y="2013"/>
                    </a:lnTo>
                    <a:lnTo>
                      <a:pt x="120" y="2917"/>
                    </a:lnTo>
                    <a:cubicBezTo>
                      <a:pt x="37" y="2977"/>
                      <a:pt x="1" y="3084"/>
                      <a:pt x="48" y="3179"/>
                    </a:cubicBezTo>
                    <a:cubicBezTo>
                      <a:pt x="84" y="3239"/>
                      <a:pt x="156" y="3263"/>
                      <a:pt x="215" y="3263"/>
                    </a:cubicBezTo>
                    <a:cubicBezTo>
                      <a:pt x="239" y="3263"/>
                      <a:pt x="275" y="3251"/>
                      <a:pt x="298" y="3239"/>
                    </a:cubicBezTo>
                    <a:lnTo>
                      <a:pt x="1870" y="2322"/>
                    </a:lnTo>
                    <a:lnTo>
                      <a:pt x="3430" y="3239"/>
                    </a:lnTo>
                    <a:cubicBezTo>
                      <a:pt x="3454" y="3251"/>
                      <a:pt x="3489" y="3263"/>
                      <a:pt x="3513" y="3263"/>
                    </a:cubicBezTo>
                    <a:cubicBezTo>
                      <a:pt x="3573" y="3263"/>
                      <a:pt x="3656" y="3239"/>
                      <a:pt x="3680" y="3179"/>
                    </a:cubicBezTo>
                    <a:cubicBezTo>
                      <a:pt x="3751" y="3072"/>
                      <a:pt x="3727" y="2965"/>
                      <a:pt x="3632" y="2906"/>
                    </a:cubicBezTo>
                    <a:lnTo>
                      <a:pt x="2073" y="2001"/>
                    </a:lnTo>
                    <a:lnTo>
                      <a:pt x="2073" y="203"/>
                    </a:lnTo>
                    <a:cubicBezTo>
                      <a:pt x="2073" y="96"/>
                      <a:pt x="1989" y="0"/>
                      <a:pt x="188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 name="Google Shape;10226;p61">
                <a:extLst>
                  <a:ext uri="{FF2B5EF4-FFF2-40B4-BE49-F238E27FC236}">
                    <a16:creationId xmlns:a16="http://schemas.microsoft.com/office/drawing/2014/main" id="{70732374-3281-B6E1-50B8-B54ABDD7BE02}"/>
                  </a:ext>
                </a:extLst>
              </p:cNvPr>
              <p:cNvSpPr/>
              <p:nvPr/>
            </p:nvSpPr>
            <p:spPr>
              <a:xfrm>
                <a:off x="2311706" y="2427549"/>
                <a:ext cx="129633" cy="171327"/>
              </a:xfrm>
              <a:custGeom>
                <a:avLst/>
                <a:gdLst/>
                <a:ahLst/>
                <a:cxnLst/>
                <a:rect l="l" t="t" r="r" b="b"/>
                <a:pathLst>
                  <a:path w="4073" h="5383" extrusionOk="0">
                    <a:moveTo>
                      <a:pt x="2084" y="369"/>
                    </a:moveTo>
                    <a:cubicBezTo>
                      <a:pt x="2584" y="369"/>
                      <a:pt x="2977" y="774"/>
                      <a:pt x="2977" y="1262"/>
                    </a:cubicBezTo>
                    <a:lnTo>
                      <a:pt x="2977" y="1381"/>
                    </a:lnTo>
                    <a:lnTo>
                      <a:pt x="2965" y="1381"/>
                    </a:lnTo>
                    <a:cubicBezTo>
                      <a:pt x="2703" y="1322"/>
                      <a:pt x="2620" y="965"/>
                      <a:pt x="2620" y="965"/>
                    </a:cubicBezTo>
                    <a:cubicBezTo>
                      <a:pt x="2608" y="893"/>
                      <a:pt x="2548" y="834"/>
                      <a:pt x="2477" y="810"/>
                    </a:cubicBezTo>
                    <a:cubicBezTo>
                      <a:pt x="2468" y="808"/>
                      <a:pt x="2458" y="807"/>
                      <a:pt x="2449" y="807"/>
                    </a:cubicBezTo>
                    <a:cubicBezTo>
                      <a:pt x="2385" y="807"/>
                      <a:pt x="2317" y="841"/>
                      <a:pt x="2286" y="893"/>
                    </a:cubicBezTo>
                    <a:cubicBezTo>
                      <a:pt x="1941" y="1369"/>
                      <a:pt x="1179" y="1369"/>
                      <a:pt x="1167" y="1369"/>
                    </a:cubicBezTo>
                    <a:cubicBezTo>
                      <a:pt x="1155" y="1369"/>
                      <a:pt x="1119" y="1369"/>
                      <a:pt x="1108" y="1381"/>
                    </a:cubicBezTo>
                    <a:lnTo>
                      <a:pt x="1108" y="1262"/>
                    </a:lnTo>
                    <a:cubicBezTo>
                      <a:pt x="1108" y="774"/>
                      <a:pt x="1512" y="369"/>
                      <a:pt x="2001" y="369"/>
                    </a:cubicBezTo>
                    <a:close/>
                    <a:moveTo>
                      <a:pt x="3132" y="1905"/>
                    </a:moveTo>
                    <a:cubicBezTo>
                      <a:pt x="3155" y="1929"/>
                      <a:pt x="3179" y="1953"/>
                      <a:pt x="3179" y="2000"/>
                    </a:cubicBezTo>
                    <a:cubicBezTo>
                      <a:pt x="3179" y="2048"/>
                      <a:pt x="3144" y="2096"/>
                      <a:pt x="3120" y="2119"/>
                    </a:cubicBezTo>
                    <a:lnTo>
                      <a:pt x="3120" y="1905"/>
                    </a:lnTo>
                    <a:close/>
                    <a:moveTo>
                      <a:pt x="977" y="1881"/>
                    </a:moveTo>
                    <a:lnTo>
                      <a:pt x="977" y="2143"/>
                    </a:lnTo>
                    <a:cubicBezTo>
                      <a:pt x="929" y="2108"/>
                      <a:pt x="893" y="2060"/>
                      <a:pt x="893" y="2000"/>
                    </a:cubicBezTo>
                    <a:cubicBezTo>
                      <a:pt x="893" y="1965"/>
                      <a:pt x="917" y="1929"/>
                      <a:pt x="941" y="1905"/>
                    </a:cubicBezTo>
                    <a:cubicBezTo>
                      <a:pt x="953" y="1905"/>
                      <a:pt x="953" y="1905"/>
                      <a:pt x="977" y="1881"/>
                    </a:cubicBezTo>
                    <a:close/>
                    <a:moveTo>
                      <a:pt x="2358" y="1346"/>
                    </a:moveTo>
                    <a:cubicBezTo>
                      <a:pt x="2429" y="1477"/>
                      <a:pt x="2548" y="1619"/>
                      <a:pt x="2715" y="1691"/>
                    </a:cubicBezTo>
                    <a:lnTo>
                      <a:pt x="2715" y="2227"/>
                    </a:lnTo>
                    <a:cubicBezTo>
                      <a:pt x="2739" y="2572"/>
                      <a:pt x="2465" y="2834"/>
                      <a:pt x="2132" y="2834"/>
                    </a:cubicBezTo>
                    <a:lnTo>
                      <a:pt x="1953" y="2834"/>
                    </a:lnTo>
                    <a:cubicBezTo>
                      <a:pt x="1631" y="2834"/>
                      <a:pt x="1346" y="2572"/>
                      <a:pt x="1346" y="2227"/>
                    </a:cubicBezTo>
                    <a:lnTo>
                      <a:pt x="1346" y="1738"/>
                    </a:lnTo>
                    <a:cubicBezTo>
                      <a:pt x="1596" y="1703"/>
                      <a:pt x="2024" y="1619"/>
                      <a:pt x="2358" y="1346"/>
                    </a:cubicBezTo>
                    <a:close/>
                    <a:moveTo>
                      <a:pt x="2262" y="3215"/>
                    </a:moveTo>
                    <a:lnTo>
                      <a:pt x="2262" y="3310"/>
                    </a:lnTo>
                    <a:lnTo>
                      <a:pt x="2251" y="3310"/>
                    </a:lnTo>
                    <a:lnTo>
                      <a:pt x="2048" y="3536"/>
                    </a:lnTo>
                    <a:lnTo>
                      <a:pt x="1846" y="3346"/>
                    </a:lnTo>
                    <a:lnTo>
                      <a:pt x="1846" y="3215"/>
                    </a:lnTo>
                    <a:close/>
                    <a:moveTo>
                      <a:pt x="2001" y="0"/>
                    </a:moveTo>
                    <a:cubicBezTo>
                      <a:pt x="1298" y="0"/>
                      <a:pt x="727" y="560"/>
                      <a:pt x="727" y="1262"/>
                    </a:cubicBezTo>
                    <a:lnTo>
                      <a:pt x="727" y="1584"/>
                    </a:lnTo>
                    <a:cubicBezTo>
                      <a:pt x="608" y="1691"/>
                      <a:pt x="536" y="1846"/>
                      <a:pt x="536" y="2000"/>
                    </a:cubicBezTo>
                    <a:cubicBezTo>
                      <a:pt x="536" y="2286"/>
                      <a:pt x="762" y="2524"/>
                      <a:pt x="1024" y="2536"/>
                    </a:cubicBezTo>
                    <a:cubicBezTo>
                      <a:pt x="1108" y="2762"/>
                      <a:pt x="1262" y="2953"/>
                      <a:pt x="1465" y="3072"/>
                    </a:cubicBezTo>
                    <a:lnTo>
                      <a:pt x="1465" y="3179"/>
                    </a:lnTo>
                    <a:lnTo>
                      <a:pt x="691" y="3477"/>
                    </a:lnTo>
                    <a:cubicBezTo>
                      <a:pt x="608" y="3512"/>
                      <a:pt x="0" y="3751"/>
                      <a:pt x="0" y="4525"/>
                    </a:cubicBezTo>
                    <a:lnTo>
                      <a:pt x="0" y="5191"/>
                    </a:lnTo>
                    <a:cubicBezTo>
                      <a:pt x="0" y="5298"/>
                      <a:pt x="96" y="5382"/>
                      <a:pt x="191" y="5382"/>
                    </a:cubicBezTo>
                    <a:lnTo>
                      <a:pt x="667" y="5382"/>
                    </a:lnTo>
                    <a:cubicBezTo>
                      <a:pt x="774" y="5382"/>
                      <a:pt x="869" y="5298"/>
                      <a:pt x="869" y="5191"/>
                    </a:cubicBezTo>
                    <a:cubicBezTo>
                      <a:pt x="869" y="5084"/>
                      <a:pt x="774" y="5001"/>
                      <a:pt x="667" y="5001"/>
                    </a:cubicBezTo>
                    <a:lnTo>
                      <a:pt x="369" y="5001"/>
                    </a:lnTo>
                    <a:lnTo>
                      <a:pt x="369" y="4501"/>
                    </a:lnTo>
                    <a:cubicBezTo>
                      <a:pt x="369" y="3989"/>
                      <a:pt x="786" y="3834"/>
                      <a:pt x="810" y="3822"/>
                    </a:cubicBezTo>
                    <a:lnTo>
                      <a:pt x="822" y="3822"/>
                    </a:lnTo>
                    <a:lnTo>
                      <a:pt x="1536" y="3536"/>
                    </a:lnTo>
                    <a:lnTo>
                      <a:pt x="1905" y="3905"/>
                    </a:lnTo>
                    <a:cubicBezTo>
                      <a:pt x="1941" y="3941"/>
                      <a:pt x="2001" y="3965"/>
                      <a:pt x="2036" y="3965"/>
                    </a:cubicBezTo>
                    <a:cubicBezTo>
                      <a:pt x="2084" y="3965"/>
                      <a:pt x="2143" y="3953"/>
                      <a:pt x="2179" y="3905"/>
                    </a:cubicBezTo>
                    <a:lnTo>
                      <a:pt x="2536" y="3536"/>
                    </a:lnTo>
                    <a:lnTo>
                      <a:pt x="3251" y="3822"/>
                    </a:lnTo>
                    <a:lnTo>
                      <a:pt x="3263" y="3822"/>
                    </a:lnTo>
                    <a:cubicBezTo>
                      <a:pt x="3275" y="3822"/>
                      <a:pt x="3691" y="3989"/>
                      <a:pt x="3691" y="4501"/>
                    </a:cubicBezTo>
                    <a:lnTo>
                      <a:pt x="3691" y="5001"/>
                    </a:lnTo>
                    <a:lnTo>
                      <a:pt x="1310" y="5001"/>
                    </a:lnTo>
                    <a:cubicBezTo>
                      <a:pt x="1203" y="5001"/>
                      <a:pt x="1119" y="5084"/>
                      <a:pt x="1119" y="5191"/>
                    </a:cubicBezTo>
                    <a:cubicBezTo>
                      <a:pt x="1119" y="5298"/>
                      <a:pt x="1203" y="5382"/>
                      <a:pt x="1310" y="5382"/>
                    </a:cubicBezTo>
                    <a:lnTo>
                      <a:pt x="3882" y="5382"/>
                    </a:lnTo>
                    <a:cubicBezTo>
                      <a:pt x="3888" y="5383"/>
                      <a:pt x="3894" y="5383"/>
                      <a:pt x="3900" y="5383"/>
                    </a:cubicBezTo>
                    <a:cubicBezTo>
                      <a:pt x="3989" y="5383"/>
                      <a:pt x="4072" y="5303"/>
                      <a:pt x="4072" y="5203"/>
                    </a:cubicBezTo>
                    <a:lnTo>
                      <a:pt x="4072" y="4536"/>
                    </a:lnTo>
                    <a:cubicBezTo>
                      <a:pt x="4072" y="3763"/>
                      <a:pt x="3477" y="3524"/>
                      <a:pt x="3382" y="3489"/>
                    </a:cubicBezTo>
                    <a:lnTo>
                      <a:pt x="2620" y="3191"/>
                    </a:lnTo>
                    <a:lnTo>
                      <a:pt x="2620" y="3096"/>
                    </a:lnTo>
                    <a:cubicBezTo>
                      <a:pt x="2834" y="2977"/>
                      <a:pt x="2977" y="2774"/>
                      <a:pt x="3048" y="2536"/>
                    </a:cubicBezTo>
                    <a:cubicBezTo>
                      <a:pt x="3322" y="2524"/>
                      <a:pt x="3548" y="2286"/>
                      <a:pt x="3548" y="2000"/>
                    </a:cubicBezTo>
                    <a:cubicBezTo>
                      <a:pt x="3548" y="1846"/>
                      <a:pt x="3465" y="1691"/>
                      <a:pt x="3346" y="1584"/>
                    </a:cubicBezTo>
                    <a:lnTo>
                      <a:pt x="3346" y="1262"/>
                    </a:lnTo>
                    <a:cubicBezTo>
                      <a:pt x="3346" y="560"/>
                      <a:pt x="2786" y="0"/>
                      <a:pt x="20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 name="Google Shape;10227;p61">
                <a:extLst>
                  <a:ext uri="{FF2B5EF4-FFF2-40B4-BE49-F238E27FC236}">
                    <a16:creationId xmlns:a16="http://schemas.microsoft.com/office/drawing/2014/main" id="{DD82F0E9-4CB7-D5DD-9950-E0BA567B880C}"/>
                  </a:ext>
                </a:extLst>
              </p:cNvPr>
              <p:cNvSpPr/>
              <p:nvPr/>
            </p:nvSpPr>
            <p:spPr>
              <a:xfrm>
                <a:off x="2438252" y="2611703"/>
                <a:ext cx="129633" cy="172441"/>
              </a:xfrm>
              <a:custGeom>
                <a:avLst/>
                <a:gdLst/>
                <a:ahLst/>
                <a:cxnLst/>
                <a:rect l="l" t="t" r="r" b="b"/>
                <a:pathLst>
                  <a:path w="4073" h="5418" extrusionOk="0">
                    <a:moveTo>
                      <a:pt x="2085" y="370"/>
                    </a:moveTo>
                    <a:cubicBezTo>
                      <a:pt x="2573" y="370"/>
                      <a:pt x="2978" y="774"/>
                      <a:pt x="2978" y="1263"/>
                    </a:cubicBezTo>
                    <a:lnTo>
                      <a:pt x="2978" y="1382"/>
                    </a:lnTo>
                    <a:lnTo>
                      <a:pt x="2966" y="1382"/>
                    </a:lnTo>
                    <a:cubicBezTo>
                      <a:pt x="2692" y="1322"/>
                      <a:pt x="2620" y="965"/>
                      <a:pt x="2620" y="965"/>
                    </a:cubicBezTo>
                    <a:cubicBezTo>
                      <a:pt x="2608" y="894"/>
                      <a:pt x="2549" y="834"/>
                      <a:pt x="2466" y="822"/>
                    </a:cubicBezTo>
                    <a:cubicBezTo>
                      <a:pt x="2450" y="817"/>
                      <a:pt x="2435" y="815"/>
                      <a:pt x="2420" y="815"/>
                    </a:cubicBezTo>
                    <a:cubicBezTo>
                      <a:pt x="2365" y="815"/>
                      <a:pt x="2313" y="847"/>
                      <a:pt x="2275" y="894"/>
                    </a:cubicBezTo>
                    <a:cubicBezTo>
                      <a:pt x="1942" y="1370"/>
                      <a:pt x="1180" y="1382"/>
                      <a:pt x="1168" y="1382"/>
                    </a:cubicBezTo>
                    <a:lnTo>
                      <a:pt x="1096" y="1382"/>
                    </a:lnTo>
                    <a:lnTo>
                      <a:pt x="1096" y="1263"/>
                    </a:lnTo>
                    <a:cubicBezTo>
                      <a:pt x="1096" y="774"/>
                      <a:pt x="1501" y="370"/>
                      <a:pt x="1989" y="370"/>
                    </a:cubicBezTo>
                    <a:close/>
                    <a:moveTo>
                      <a:pt x="3132" y="1906"/>
                    </a:moveTo>
                    <a:cubicBezTo>
                      <a:pt x="3156" y="1929"/>
                      <a:pt x="3168" y="1965"/>
                      <a:pt x="3168" y="2013"/>
                    </a:cubicBezTo>
                    <a:cubicBezTo>
                      <a:pt x="3168" y="2048"/>
                      <a:pt x="3144" y="2096"/>
                      <a:pt x="3109" y="2132"/>
                    </a:cubicBezTo>
                    <a:lnTo>
                      <a:pt x="3109" y="1906"/>
                    </a:lnTo>
                    <a:close/>
                    <a:moveTo>
                      <a:pt x="965" y="1894"/>
                    </a:moveTo>
                    <a:lnTo>
                      <a:pt x="965" y="2144"/>
                    </a:lnTo>
                    <a:cubicBezTo>
                      <a:pt x="930" y="2108"/>
                      <a:pt x="894" y="2072"/>
                      <a:pt x="894" y="2013"/>
                    </a:cubicBezTo>
                    <a:cubicBezTo>
                      <a:pt x="894" y="1965"/>
                      <a:pt x="906" y="1929"/>
                      <a:pt x="942" y="1906"/>
                    </a:cubicBezTo>
                    <a:cubicBezTo>
                      <a:pt x="953" y="1906"/>
                      <a:pt x="953" y="1906"/>
                      <a:pt x="965" y="1894"/>
                    </a:cubicBezTo>
                    <a:close/>
                    <a:moveTo>
                      <a:pt x="2347" y="1358"/>
                    </a:moveTo>
                    <a:cubicBezTo>
                      <a:pt x="2430" y="1489"/>
                      <a:pt x="2549" y="1620"/>
                      <a:pt x="2704" y="1691"/>
                    </a:cubicBezTo>
                    <a:lnTo>
                      <a:pt x="2704" y="2227"/>
                    </a:lnTo>
                    <a:cubicBezTo>
                      <a:pt x="2739" y="2572"/>
                      <a:pt x="2454" y="2846"/>
                      <a:pt x="2132" y="2846"/>
                    </a:cubicBezTo>
                    <a:lnTo>
                      <a:pt x="1954" y="2846"/>
                    </a:lnTo>
                    <a:cubicBezTo>
                      <a:pt x="1620" y="2846"/>
                      <a:pt x="1334" y="2572"/>
                      <a:pt x="1334" y="2227"/>
                    </a:cubicBezTo>
                    <a:lnTo>
                      <a:pt x="1334" y="1739"/>
                    </a:lnTo>
                    <a:cubicBezTo>
                      <a:pt x="1596" y="1715"/>
                      <a:pt x="2025" y="1620"/>
                      <a:pt x="2347" y="1358"/>
                    </a:cubicBezTo>
                    <a:close/>
                    <a:moveTo>
                      <a:pt x="2263" y="3215"/>
                    </a:moveTo>
                    <a:lnTo>
                      <a:pt x="2251" y="3322"/>
                    </a:lnTo>
                    <a:lnTo>
                      <a:pt x="2037" y="3537"/>
                    </a:lnTo>
                    <a:lnTo>
                      <a:pt x="1846" y="3346"/>
                    </a:lnTo>
                    <a:lnTo>
                      <a:pt x="1846" y="3215"/>
                    </a:lnTo>
                    <a:close/>
                    <a:moveTo>
                      <a:pt x="1989" y="1"/>
                    </a:moveTo>
                    <a:cubicBezTo>
                      <a:pt x="1299" y="1"/>
                      <a:pt x="727" y="560"/>
                      <a:pt x="727" y="1263"/>
                    </a:cubicBezTo>
                    <a:lnTo>
                      <a:pt x="727" y="1596"/>
                    </a:lnTo>
                    <a:cubicBezTo>
                      <a:pt x="608" y="1691"/>
                      <a:pt x="537" y="1846"/>
                      <a:pt x="537" y="2013"/>
                    </a:cubicBezTo>
                    <a:cubicBezTo>
                      <a:pt x="537" y="2287"/>
                      <a:pt x="763" y="2525"/>
                      <a:pt x="1025" y="2549"/>
                    </a:cubicBezTo>
                    <a:cubicBezTo>
                      <a:pt x="1096" y="2763"/>
                      <a:pt x="1263" y="2965"/>
                      <a:pt x="1454" y="3084"/>
                    </a:cubicBezTo>
                    <a:lnTo>
                      <a:pt x="1454" y="3180"/>
                    </a:lnTo>
                    <a:lnTo>
                      <a:pt x="680" y="3477"/>
                    </a:lnTo>
                    <a:cubicBezTo>
                      <a:pt x="608" y="3513"/>
                      <a:pt x="1" y="3751"/>
                      <a:pt x="1" y="4525"/>
                    </a:cubicBezTo>
                    <a:lnTo>
                      <a:pt x="1" y="5192"/>
                    </a:lnTo>
                    <a:cubicBezTo>
                      <a:pt x="1" y="5299"/>
                      <a:pt x="84" y="5382"/>
                      <a:pt x="191" y="5382"/>
                    </a:cubicBezTo>
                    <a:lnTo>
                      <a:pt x="668" y="5382"/>
                    </a:lnTo>
                    <a:cubicBezTo>
                      <a:pt x="775" y="5382"/>
                      <a:pt x="858" y="5299"/>
                      <a:pt x="858" y="5192"/>
                    </a:cubicBezTo>
                    <a:cubicBezTo>
                      <a:pt x="858" y="5085"/>
                      <a:pt x="775" y="5001"/>
                      <a:pt x="668" y="5001"/>
                    </a:cubicBezTo>
                    <a:lnTo>
                      <a:pt x="370" y="5001"/>
                    </a:lnTo>
                    <a:lnTo>
                      <a:pt x="370" y="4537"/>
                    </a:lnTo>
                    <a:cubicBezTo>
                      <a:pt x="370" y="4013"/>
                      <a:pt x="787" y="3870"/>
                      <a:pt x="799" y="3858"/>
                    </a:cubicBezTo>
                    <a:lnTo>
                      <a:pt x="823" y="3858"/>
                    </a:lnTo>
                    <a:lnTo>
                      <a:pt x="1537" y="3572"/>
                    </a:lnTo>
                    <a:lnTo>
                      <a:pt x="1906" y="3942"/>
                    </a:lnTo>
                    <a:cubicBezTo>
                      <a:pt x="1930" y="3977"/>
                      <a:pt x="1989" y="4001"/>
                      <a:pt x="2037" y="4001"/>
                    </a:cubicBezTo>
                    <a:cubicBezTo>
                      <a:pt x="2085" y="4001"/>
                      <a:pt x="2144" y="3989"/>
                      <a:pt x="2168" y="3942"/>
                    </a:cubicBezTo>
                    <a:lnTo>
                      <a:pt x="2525" y="3572"/>
                    </a:lnTo>
                    <a:lnTo>
                      <a:pt x="3239" y="3858"/>
                    </a:lnTo>
                    <a:lnTo>
                      <a:pt x="3263" y="3858"/>
                    </a:lnTo>
                    <a:cubicBezTo>
                      <a:pt x="3275" y="3858"/>
                      <a:pt x="3692" y="4013"/>
                      <a:pt x="3692" y="4537"/>
                    </a:cubicBezTo>
                    <a:lnTo>
                      <a:pt x="3692" y="5025"/>
                    </a:lnTo>
                    <a:lnTo>
                      <a:pt x="1311" y="5025"/>
                    </a:lnTo>
                    <a:cubicBezTo>
                      <a:pt x="1204" y="5025"/>
                      <a:pt x="1120" y="5120"/>
                      <a:pt x="1120" y="5215"/>
                    </a:cubicBezTo>
                    <a:cubicBezTo>
                      <a:pt x="1120" y="5323"/>
                      <a:pt x="1204" y="5418"/>
                      <a:pt x="1311" y="5418"/>
                    </a:cubicBezTo>
                    <a:lnTo>
                      <a:pt x="3882" y="5418"/>
                    </a:lnTo>
                    <a:cubicBezTo>
                      <a:pt x="3990" y="5418"/>
                      <a:pt x="4073" y="5323"/>
                      <a:pt x="4073" y="5215"/>
                    </a:cubicBezTo>
                    <a:lnTo>
                      <a:pt x="4073" y="4537"/>
                    </a:lnTo>
                    <a:cubicBezTo>
                      <a:pt x="4061" y="3763"/>
                      <a:pt x="3454" y="3525"/>
                      <a:pt x="3382" y="3501"/>
                    </a:cubicBezTo>
                    <a:lnTo>
                      <a:pt x="2620" y="3203"/>
                    </a:lnTo>
                    <a:lnTo>
                      <a:pt x="2620" y="3096"/>
                    </a:lnTo>
                    <a:cubicBezTo>
                      <a:pt x="2823" y="2977"/>
                      <a:pt x="2978" y="2787"/>
                      <a:pt x="3049" y="2560"/>
                    </a:cubicBezTo>
                    <a:cubicBezTo>
                      <a:pt x="3323" y="2549"/>
                      <a:pt x="3537" y="2310"/>
                      <a:pt x="3537" y="2025"/>
                    </a:cubicBezTo>
                    <a:cubicBezTo>
                      <a:pt x="3537" y="1858"/>
                      <a:pt x="3466" y="1703"/>
                      <a:pt x="3347" y="1608"/>
                    </a:cubicBezTo>
                    <a:lnTo>
                      <a:pt x="3347" y="1263"/>
                    </a:lnTo>
                    <a:cubicBezTo>
                      <a:pt x="3347" y="560"/>
                      <a:pt x="2787" y="1"/>
                      <a:pt x="20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10228;p61">
                <a:extLst>
                  <a:ext uri="{FF2B5EF4-FFF2-40B4-BE49-F238E27FC236}">
                    <a16:creationId xmlns:a16="http://schemas.microsoft.com/office/drawing/2014/main" id="{EBF70228-393A-B7F3-CE60-2AB28AE2EE69}"/>
                  </a:ext>
                </a:extLst>
              </p:cNvPr>
              <p:cNvSpPr/>
              <p:nvPr/>
            </p:nvSpPr>
            <p:spPr>
              <a:xfrm>
                <a:off x="2185128" y="2611703"/>
                <a:ext cx="130015" cy="172441"/>
              </a:xfrm>
              <a:custGeom>
                <a:avLst/>
                <a:gdLst/>
                <a:ahLst/>
                <a:cxnLst/>
                <a:rect l="l" t="t" r="r" b="b"/>
                <a:pathLst>
                  <a:path w="4085" h="5418" extrusionOk="0">
                    <a:moveTo>
                      <a:pt x="2084" y="370"/>
                    </a:moveTo>
                    <a:cubicBezTo>
                      <a:pt x="2584" y="370"/>
                      <a:pt x="2977" y="774"/>
                      <a:pt x="2977" y="1263"/>
                    </a:cubicBezTo>
                    <a:lnTo>
                      <a:pt x="2977" y="1382"/>
                    </a:lnTo>
                    <a:lnTo>
                      <a:pt x="2965" y="1382"/>
                    </a:lnTo>
                    <a:cubicBezTo>
                      <a:pt x="2703" y="1322"/>
                      <a:pt x="2620" y="965"/>
                      <a:pt x="2620" y="965"/>
                    </a:cubicBezTo>
                    <a:cubicBezTo>
                      <a:pt x="2608" y="894"/>
                      <a:pt x="2549" y="834"/>
                      <a:pt x="2477" y="822"/>
                    </a:cubicBezTo>
                    <a:cubicBezTo>
                      <a:pt x="2462" y="817"/>
                      <a:pt x="2446" y="815"/>
                      <a:pt x="2430" y="815"/>
                    </a:cubicBezTo>
                    <a:cubicBezTo>
                      <a:pt x="2372" y="815"/>
                      <a:pt x="2315" y="847"/>
                      <a:pt x="2287" y="894"/>
                    </a:cubicBezTo>
                    <a:cubicBezTo>
                      <a:pt x="1941" y="1370"/>
                      <a:pt x="1179" y="1382"/>
                      <a:pt x="1167" y="1382"/>
                    </a:cubicBezTo>
                    <a:lnTo>
                      <a:pt x="1108" y="1382"/>
                    </a:lnTo>
                    <a:lnTo>
                      <a:pt x="1108" y="1263"/>
                    </a:lnTo>
                    <a:cubicBezTo>
                      <a:pt x="1108" y="774"/>
                      <a:pt x="1513" y="370"/>
                      <a:pt x="2001" y="370"/>
                    </a:cubicBezTo>
                    <a:close/>
                    <a:moveTo>
                      <a:pt x="3132" y="1906"/>
                    </a:moveTo>
                    <a:cubicBezTo>
                      <a:pt x="3168" y="1929"/>
                      <a:pt x="3180" y="1965"/>
                      <a:pt x="3180" y="2013"/>
                    </a:cubicBezTo>
                    <a:cubicBezTo>
                      <a:pt x="3180" y="2048"/>
                      <a:pt x="3144" y="2096"/>
                      <a:pt x="3120" y="2132"/>
                    </a:cubicBezTo>
                    <a:lnTo>
                      <a:pt x="3120" y="1906"/>
                    </a:lnTo>
                    <a:close/>
                    <a:moveTo>
                      <a:pt x="977" y="1894"/>
                    </a:moveTo>
                    <a:lnTo>
                      <a:pt x="977" y="2144"/>
                    </a:lnTo>
                    <a:cubicBezTo>
                      <a:pt x="929" y="2108"/>
                      <a:pt x="905" y="2072"/>
                      <a:pt x="905" y="2013"/>
                    </a:cubicBezTo>
                    <a:cubicBezTo>
                      <a:pt x="905" y="1965"/>
                      <a:pt x="917" y="1929"/>
                      <a:pt x="941" y="1906"/>
                    </a:cubicBezTo>
                    <a:cubicBezTo>
                      <a:pt x="965" y="1906"/>
                      <a:pt x="965" y="1906"/>
                      <a:pt x="977" y="1894"/>
                    </a:cubicBezTo>
                    <a:close/>
                    <a:moveTo>
                      <a:pt x="2358" y="1358"/>
                    </a:moveTo>
                    <a:cubicBezTo>
                      <a:pt x="2429" y="1489"/>
                      <a:pt x="2549" y="1620"/>
                      <a:pt x="2715" y="1691"/>
                    </a:cubicBezTo>
                    <a:lnTo>
                      <a:pt x="2715" y="2227"/>
                    </a:lnTo>
                    <a:cubicBezTo>
                      <a:pt x="2727" y="2572"/>
                      <a:pt x="2465" y="2846"/>
                      <a:pt x="2132" y="2846"/>
                    </a:cubicBezTo>
                    <a:lnTo>
                      <a:pt x="1953" y="2846"/>
                    </a:lnTo>
                    <a:cubicBezTo>
                      <a:pt x="1632" y="2846"/>
                      <a:pt x="1346" y="2572"/>
                      <a:pt x="1346" y="2227"/>
                    </a:cubicBezTo>
                    <a:lnTo>
                      <a:pt x="1346" y="1739"/>
                    </a:lnTo>
                    <a:cubicBezTo>
                      <a:pt x="1596" y="1715"/>
                      <a:pt x="2037" y="1620"/>
                      <a:pt x="2358" y="1358"/>
                    </a:cubicBezTo>
                    <a:close/>
                    <a:moveTo>
                      <a:pt x="2275" y="3215"/>
                    </a:moveTo>
                    <a:lnTo>
                      <a:pt x="2251" y="3322"/>
                    </a:lnTo>
                    <a:lnTo>
                      <a:pt x="2048" y="3537"/>
                    </a:lnTo>
                    <a:lnTo>
                      <a:pt x="1858" y="3346"/>
                    </a:lnTo>
                    <a:lnTo>
                      <a:pt x="1858" y="3215"/>
                    </a:lnTo>
                    <a:close/>
                    <a:moveTo>
                      <a:pt x="2001" y="1"/>
                    </a:moveTo>
                    <a:cubicBezTo>
                      <a:pt x="1298" y="1"/>
                      <a:pt x="739" y="560"/>
                      <a:pt x="739" y="1263"/>
                    </a:cubicBezTo>
                    <a:lnTo>
                      <a:pt x="739" y="1596"/>
                    </a:lnTo>
                    <a:cubicBezTo>
                      <a:pt x="620" y="1691"/>
                      <a:pt x="536" y="1846"/>
                      <a:pt x="536" y="2013"/>
                    </a:cubicBezTo>
                    <a:cubicBezTo>
                      <a:pt x="536" y="2287"/>
                      <a:pt x="763" y="2525"/>
                      <a:pt x="1036" y="2549"/>
                    </a:cubicBezTo>
                    <a:cubicBezTo>
                      <a:pt x="1108" y="2763"/>
                      <a:pt x="1275" y="2965"/>
                      <a:pt x="1465" y="3084"/>
                    </a:cubicBezTo>
                    <a:lnTo>
                      <a:pt x="1465" y="3180"/>
                    </a:lnTo>
                    <a:lnTo>
                      <a:pt x="691" y="3477"/>
                    </a:lnTo>
                    <a:cubicBezTo>
                      <a:pt x="620" y="3513"/>
                      <a:pt x="1" y="3751"/>
                      <a:pt x="1" y="4525"/>
                    </a:cubicBezTo>
                    <a:lnTo>
                      <a:pt x="1" y="5192"/>
                    </a:lnTo>
                    <a:cubicBezTo>
                      <a:pt x="1" y="5299"/>
                      <a:pt x="96" y="5382"/>
                      <a:pt x="203" y="5382"/>
                    </a:cubicBezTo>
                    <a:lnTo>
                      <a:pt x="679" y="5382"/>
                    </a:lnTo>
                    <a:cubicBezTo>
                      <a:pt x="775" y="5382"/>
                      <a:pt x="870" y="5299"/>
                      <a:pt x="870" y="5192"/>
                    </a:cubicBezTo>
                    <a:cubicBezTo>
                      <a:pt x="870" y="5085"/>
                      <a:pt x="775" y="5001"/>
                      <a:pt x="679" y="5001"/>
                    </a:cubicBezTo>
                    <a:lnTo>
                      <a:pt x="382" y="5001"/>
                    </a:lnTo>
                    <a:lnTo>
                      <a:pt x="382" y="4537"/>
                    </a:lnTo>
                    <a:cubicBezTo>
                      <a:pt x="382" y="4013"/>
                      <a:pt x="798" y="3870"/>
                      <a:pt x="810" y="3858"/>
                    </a:cubicBezTo>
                    <a:lnTo>
                      <a:pt x="822" y="3858"/>
                    </a:lnTo>
                    <a:lnTo>
                      <a:pt x="1537" y="3572"/>
                    </a:lnTo>
                    <a:lnTo>
                      <a:pt x="1906" y="3942"/>
                    </a:lnTo>
                    <a:cubicBezTo>
                      <a:pt x="1941" y="3977"/>
                      <a:pt x="2001" y="4001"/>
                      <a:pt x="2048" y="4001"/>
                    </a:cubicBezTo>
                    <a:cubicBezTo>
                      <a:pt x="2084" y="4001"/>
                      <a:pt x="2144" y="3989"/>
                      <a:pt x="2179" y="3942"/>
                    </a:cubicBezTo>
                    <a:lnTo>
                      <a:pt x="2537" y="3572"/>
                    </a:lnTo>
                    <a:lnTo>
                      <a:pt x="3251" y="3858"/>
                    </a:lnTo>
                    <a:lnTo>
                      <a:pt x="3263" y="3858"/>
                    </a:lnTo>
                    <a:cubicBezTo>
                      <a:pt x="3275" y="3858"/>
                      <a:pt x="3692" y="4013"/>
                      <a:pt x="3692" y="4537"/>
                    </a:cubicBezTo>
                    <a:lnTo>
                      <a:pt x="3692" y="5025"/>
                    </a:lnTo>
                    <a:lnTo>
                      <a:pt x="1310" y="5025"/>
                    </a:lnTo>
                    <a:cubicBezTo>
                      <a:pt x="1215" y="5025"/>
                      <a:pt x="1120" y="5120"/>
                      <a:pt x="1120" y="5215"/>
                    </a:cubicBezTo>
                    <a:cubicBezTo>
                      <a:pt x="1120" y="5323"/>
                      <a:pt x="1215" y="5418"/>
                      <a:pt x="1310" y="5418"/>
                    </a:cubicBezTo>
                    <a:lnTo>
                      <a:pt x="3894" y="5418"/>
                    </a:lnTo>
                    <a:cubicBezTo>
                      <a:pt x="3989" y="5418"/>
                      <a:pt x="4084" y="5323"/>
                      <a:pt x="4084" y="5215"/>
                    </a:cubicBezTo>
                    <a:lnTo>
                      <a:pt x="4084" y="4537"/>
                    </a:lnTo>
                    <a:cubicBezTo>
                      <a:pt x="4061" y="3763"/>
                      <a:pt x="3465" y="3525"/>
                      <a:pt x="3382" y="3501"/>
                    </a:cubicBezTo>
                    <a:lnTo>
                      <a:pt x="2632" y="3203"/>
                    </a:lnTo>
                    <a:lnTo>
                      <a:pt x="2632" y="3096"/>
                    </a:lnTo>
                    <a:cubicBezTo>
                      <a:pt x="2834" y="2977"/>
                      <a:pt x="2977" y="2787"/>
                      <a:pt x="3061" y="2560"/>
                    </a:cubicBezTo>
                    <a:cubicBezTo>
                      <a:pt x="3322" y="2549"/>
                      <a:pt x="3549" y="2310"/>
                      <a:pt x="3549" y="2025"/>
                    </a:cubicBezTo>
                    <a:cubicBezTo>
                      <a:pt x="3549" y="1858"/>
                      <a:pt x="3477" y="1703"/>
                      <a:pt x="3358" y="1608"/>
                    </a:cubicBezTo>
                    <a:lnTo>
                      <a:pt x="3358" y="1263"/>
                    </a:lnTo>
                    <a:cubicBezTo>
                      <a:pt x="3358" y="560"/>
                      <a:pt x="2787" y="1"/>
                      <a:pt x="20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20" name="Google Shape;11268;p62">
              <a:extLst>
                <a:ext uri="{FF2B5EF4-FFF2-40B4-BE49-F238E27FC236}">
                  <a16:creationId xmlns:a16="http://schemas.microsoft.com/office/drawing/2014/main" id="{70811E09-7210-2A5D-E8D3-68964544E3C6}"/>
                </a:ext>
              </a:extLst>
            </p:cNvPr>
            <p:cNvGrpSpPr/>
            <p:nvPr/>
          </p:nvGrpSpPr>
          <p:grpSpPr>
            <a:xfrm>
              <a:off x="3665434" y="3936607"/>
              <a:ext cx="367013" cy="331278"/>
              <a:chOff x="3522521" y="1975857"/>
              <a:chExt cx="367013" cy="331278"/>
            </a:xfrm>
            <a:solidFill>
              <a:schemeClr val="bg2">
                <a:lumMod val="60000"/>
                <a:lumOff val="40000"/>
              </a:schemeClr>
            </a:solidFill>
          </p:grpSpPr>
          <p:sp>
            <p:nvSpPr>
              <p:cNvPr id="22" name="Google Shape;11269;p62">
                <a:extLst>
                  <a:ext uri="{FF2B5EF4-FFF2-40B4-BE49-F238E27FC236}">
                    <a16:creationId xmlns:a16="http://schemas.microsoft.com/office/drawing/2014/main" id="{561B740A-9975-6B2F-461B-B7CAD0AF1F51}"/>
                  </a:ext>
                </a:extLst>
              </p:cNvPr>
              <p:cNvSpPr/>
              <p:nvPr/>
            </p:nvSpPr>
            <p:spPr>
              <a:xfrm>
                <a:off x="3665841" y="1975857"/>
                <a:ext cx="91302" cy="91682"/>
              </a:xfrm>
              <a:custGeom>
                <a:avLst/>
                <a:gdLst/>
                <a:ahLst/>
                <a:cxnLst/>
                <a:rect l="l" t="t" r="r" b="b"/>
                <a:pathLst>
                  <a:path w="2882" h="2894" extrusionOk="0">
                    <a:moveTo>
                      <a:pt x="1429" y="703"/>
                    </a:moveTo>
                    <a:cubicBezTo>
                      <a:pt x="1846" y="703"/>
                      <a:pt x="2167" y="1036"/>
                      <a:pt x="2167" y="1453"/>
                    </a:cubicBezTo>
                    <a:cubicBezTo>
                      <a:pt x="2167" y="1870"/>
                      <a:pt x="1834" y="2191"/>
                      <a:pt x="1429" y="2191"/>
                    </a:cubicBezTo>
                    <a:cubicBezTo>
                      <a:pt x="1024" y="2191"/>
                      <a:pt x="679" y="1870"/>
                      <a:pt x="679" y="1453"/>
                    </a:cubicBezTo>
                    <a:cubicBezTo>
                      <a:pt x="679" y="1048"/>
                      <a:pt x="1013" y="703"/>
                      <a:pt x="1429" y="703"/>
                    </a:cubicBezTo>
                    <a:close/>
                    <a:moveTo>
                      <a:pt x="1441" y="0"/>
                    </a:moveTo>
                    <a:cubicBezTo>
                      <a:pt x="1358" y="0"/>
                      <a:pt x="1274" y="84"/>
                      <a:pt x="1274" y="167"/>
                    </a:cubicBezTo>
                    <a:lnTo>
                      <a:pt x="1274" y="393"/>
                    </a:lnTo>
                    <a:cubicBezTo>
                      <a:pt x="1096" y="417"/>
                      <a:pt x="953" y="476"/>
                      <a:pt x="822" y="584"/>
                    </a:cubicBezTo>
                    <a:lnTo>
                      <a:pt x="655" y="417"/>
                    </a:lnTo>
                    <a:cubicBezTo>
                      <a:pt x="626" y="387"/>
                      <a:pt x="581" y="372"/>
                      <a:pt x="536" y="372"/>
                    </a:cubicBezTo>
                    <a:cubicBezTo>
                      <a:pt x="492" y="372"/>
                      <a:pt x="447" y="387"/>
                      <a:pt x="417" y="417"/>
                    </a:cubicBezTo>
                    <a:cubicBezTo>
                      <a:pt x="358" y="476"/>
                      <a:pt x="358" y="596"/>
                      <a:pt x="417" y="655"/>
                    </a:cubicBezTo>
                    <a:lnTo>
                      <a:pt x="584" y="822"/>
                    </a:lnTo>
                    <a:cubicBezTo>
                      <a:pt x="477" y="953"/>
                      <a:pt x="417" y="1119"/>
                      <a:pt x="381" y="1286"/>
                    </a:cubicBezTo>
                    <a:lnTo>
                      <a:pt x="167" y="1286"/>
                    </a:lnTo>
                    <a:cubicBezTo>
                      <a:pt x="72" y="1286"/>
                      <a:pt x="0" y="1358"/>
                      <a:pt x="0" y="1453"/>
                    </a:cubicBezTo>
                    <a:cubicBezTo>
                      <a:pt x="0" y="1536"/>
                      <a:pt x="72" y="1608"/>
                      <a:pt x="167" y="1608"/>
                    </a:cubicBezTo>
                    <a:lnTo>
                      <a:pt x="381" y="1608"/>
                    </a:lnTo>
                    <a:cubicBezTo>
                      <a:pt x="417" y="1786"/>
                      <a:pt x="477" y="1941"/>
                      <a:pt x="584" y="2072"/>
                    </a:cubicBezTo>
                    <a:lnTo>
                      <a:pt x="417" y="2239"/>
                    </a:lnTo>
                    <a:cubicBezTo>
                      <a:pt x="358" y="2298"/>
                      <a:pt x="358" y="2417"/>
                      <a:pt x="417" y="2477"/>
                    </a:cubicBezTo>
                    <a:cubicBezTo>
                      <a:pt x="441" y="2501"/>
                      <a:pt x="489" y="2524"/>
                      <a:pt x="536" y="2524"/>
                    </a:cubicBezTo>
                    <a:cubicBezTo>
                      <a:pt x="572" y="2524"/>
                      <a:pt x="620" y="2501"/>
                      <a:pt x="655" y="2477"/>
                    </a:cubicBezTo>
                    <a:lnTo>
                      <a:pt x="810" y="2310"/>
                    </a:lnTo>
                    <a:cubicBezTo>
                      <a:pt x="953" y="2417"/>
                      <a:pt x="1108" y="2477"/>
                      <a:pt x="1274" y="2501"/>
                    </a:cubicBezTo>
                    <a:lnTo>
                      <a:pt x="1274" y="2727"/>
                    </a:lnTo>
                    <a:cubicBezTo>
                      <a:pt x="1274" y="2822"/>
                      <a:pt x="1346" y="2893"/>
                      <a:pt x="1441" y="2893"/>
                    </a:cubicBezTo>
                    <a:cubicBezTo>
                      <a:pt x="1536" y="2893"/>
                      <a:pt x="1608" y="2822"/>
                      <a:pt x="1608" y="2727"/>
                    </a:cubicBezTo>
                    <a:lnTo>
                      <a:pt x="1608" y="2501"/>
                    </a:lnTo>
                    <a:cubicBezTo>
                      <a:pt x="1786" y="2477"/>
                      <a:pt x="1929" y="2417"/>
                      <a:pt x="2072" y="2310"/>
                    </a:cubicBezTo>
                    <a:lnTo>
                      <a:pt x="2227" y="2477"/>
                    </a:lnTo>
                    <a:cubicBezTo>
                      <a:pt x="2263" y="2501"/>
                      <a:pt x="2310" y="2524"/>
                      <a:pt x="2346" y="2524"/>
                    </a:cubicBezTo>
                    <a:cubicBezTo>
                      <a:pt x="2394" y="2524"/>
                      <a:pt x="2441" y="2501"/>
                      <a:pt x="2465" y="2477"/>
                    </a:cubicBezTo>
                    <a:cubicBezTo>
                      <a:pt x="2525" y="2417"/>
                      <a:pt x="2525" y="2298"/>
                      <a:pt x="2465" y="2239"/>
                    </a:cubicBezTo>
                    <a:lnTo>
                      <a:pt x="2298" y="2072"/>
                    </a:lnTo>
                    <a:cubicBezTo>
                      <a:pt x="2406" y="1941"/>
                      <a:pt x="2465" y="1774"/>
                      <a:pt x="2501" y="1608"/>
                    </a:cubicBezTo>
                    <a:lnTo>
                      <a:pt x="2715" y="1608"/>
                    </a:lnTo>
                    <a:cubicBezTo>
                      <a:pt x="2810" y="1608"/>
                      <a:pt x="2882" y="1536"/>
                      <a:pt x="2882" y="1453"/>
                    </a:cubicBezTo>
                    <a:cubicBezTo>
                      <a:pt x="2882" y="1358"/>
                      <a:pt x="2810" y="1286"/>
                      <a:pt x="2727" y="1286"/>
                    </a:cubicBezTo>
                    <a:lnTo>
                      <a:pt x="2501" y="1286"/>
                    </a:lnTo>
                    <a:cubicBezTo>
                      <a:pt x="2465" y="1108"/>
                      <a:pt x="2406" y="953"/>
                      <a:pt x="2310" y="822"/>
                    </a:cubicBezTo>
                    <a:lnTo>
                      <a:pt x="2465" y="655"/>
                    </a:lnTo>
                    <a:cubicBezTo>
                      <a:pt x="2525" y="596"/>
                      <a:pt x="2525" y="476"/>
                      <a:pt x="2465" y="417"/>
                    </a:cubicBezTo>
                    <a:cubicBezTo>
                      <a:pt x="2435" y="387"/>
                      <a:pt x="2391" y="372"/>
                      <a:pt x="2346" y="372"/>
                    </a:cubicBezTo>
                    <a:cubicBezTo>
                      <a:pt x="2301" y="372"/>
                      <a:pt x="2257" y="387"/>
                      <a:pt x="2227" y="417"/>
                    </a:cubicBezTo>
                    <a:lnTo>
                      <a:pt x="2072" y="584"/>
                    </a:lnTo>
                    <a:cubicBezTo>
                      <a:pt x="1929" y="476"/>
                      <a:pt x="1775" y="417"/>
                      <a:pt x="1608" y="393"/>
                    </a:cubicBezTo>
                    <a:lnTo>
                      <a:pt x="1608" y="167"/>
                    </a:lnTo>
                    <a:cubicBezTo>
                      <a:pt x="1608" y="84"/>
                      <a:pt x="1536" y="0"/>
                      <a:pt x="14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11270;p62">
                <a:extLst>
                  <a:ext uri="{FF2B5EF4-FFF2-40B4-BE49-F238E27FC236}">
                    <a16:creationId xmlns:a16="http://schemas.microsoft.com/office/drawing/2014/main" id="{7D52CDEB-6B28-DC29-676A-A9EE943747A6}"/>
                  </a:ext>
                </a:extLst>
              </p:cNvPr>
              <p:cNvSpPr/>
              <p:nvPr/>
            </p:nvSpPr>
            <p:spPr>
              <a:xfrm>
                <a:off x="3693751" y="2004147"/>
                <a:ext cx="34721" cy="35101"/>
              </a:xfrm>
              <a:custGeom>
                <a:avLst/>
                <a:gdLst/>
                <a:ahLst/>
                <a:cxnLst/>
                <a:rect l="l" t="t" r="r" b="b"/>
                <a:pathLst>
                  <a:path w="1096" h="1108" extrusionOk="0">
                    <a:moveTo>
                      <a:pt x="548" y="345"/>
                    </a:moveTo>
                    <a:cubicBezTo>
                      <a:pt x="667" y="345"/>
                      <a:pt x="751" y="441"/>
                      <a:pt x="751" y="560"/>
                    </a:cubicBezTo>
                    <a:cubicBezTo>
                      <a:pt x="751" y="679"/>
                      <a:pt x="667" y="762"/>
                      <a:pt x="548" y="762"/>
                    </a:cubicBezTo>
                    <a:cubicBezTo>
                      <a:pt x="429" y="762"/>
                      <a:pt x="334" y="679"/>
                      <a:pt x="334" y="560"/>
                    </a:cubicBezTo>
                    <a:cubicBezTo>
                      <a:pt x="334" y="441"/>
                      <a:pt x="429" y="345"/>
                      <a:pt x="548" y="345"/>
                    </a:cubicBezTo>
                    <a:close/>
                    <a:moveTo>
                      <a:pt x="548" y="0"/>
                    </a:moveTo>
                    <a:cubicBezTo>
                      <a:pt x="251" y="0"/>
                      <a:pt x="1" y="262"/>
                      <a:pt x="1" y="560"/>
                    </a:cubicBezTo>
                    <a:cubicBezTo>
                      <a:pt x="1" y="857"/>
                      <a:pt x="251" y="1107"/>
                      <a:pt x="548" y="1107"/>
                    </a:cubicBezTo>
                    <a:cubicBezTo>
                      <a:pt x="846" y="1107"/>
                      <a:pt x="1096" y="857"/>
                      <a:pt x="1096" y="560"/>
                    </a:cubicBezTo>
                    <a:cubicBezTo>
                      <a:pt x="1096" y="262"/>
                      <a:pt x="846" y="0"/>
                      <a:pt x="54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11271;p62">
                <a:extLst>
                  <a:ext uri="{FF2B5EF4-FFF2-40B4-BE49-F238E27FC236}">
                    <a16:creationId xmlns:a16="http://schemas.microsoft.com/office/drawing/2014/main" id="{F29D062F-5ABC-B77E-7FFC-4924E0C11E39}"/>
                  </a:ext>
                </a:extLst>
              </p:cNvPr>
              <p:cNvSpPr/>
              <p:nvPr/>
            </p:nvSpPr>
            <p:spPr>
              <a:xfrm>
                <a:off x="3679052" y="2008297"/>
                <a:ext cx="210482" cy="228983"/>
              </a:xfrm>
              <a:custGeom>
                <a:avLst/>
                <a:gdLst/>
                <a:ahLst/>
                <a:cxnLst/>
                <a:rect l="l" t="t" r="r" b="b"/>
                <a:pathLst>
                  <a:path w="6644" h="7228" extrusionOk="0">
                    <a:moveTo>
                      <a:pt x="4179" y="334"/>
                    </a:moveTo>
                    <a:lnTo>
                      <a:pt x="4179" y="762"/>
                    </a:lnTo>
                    <a:lnTo>
                      <a:pt x="4179" y="786"/>
                    </a:lnTo>
                    <a:cubicBezTo>
                      <a:pt x="4179" y="869"/>
                      <a:pt x="4239" y="941"/>
                      <a:pt x="4334" y="965"/>
                    </a:cubicBezTo>
                    <a:cubicBezTo>
                      <a:pt x="4596" y="988"/>
                      <a:pt x="4846" y="1107"/>
                      <a:pt x="5072" y="1274"/>
                    </a:cubicBezTo>
                    <a:cubicBezTo>
                      <a:pt x="5102" y="1299"/>
                      <a:pt x="5138" y="1311"/>
                      <a:pt x="5174" y="1311"/>
                    </a:cubicBezTo>
                    <a:cubicBezTo>
                      <a:pt x="5225" y="1311"/>
                      <a:pt x="5276" y="1287"/>
                      <a:pt x="5310" y="1238"/>
                    </a:cubicBezTo>
                    <a:lnTo>
                      <a:pt x="5322" y="1227"/>
                    </a:lnTo>
                    <a:lnTo>
                      <a:pt x="5620" y="929"/>
                    </a:lnTo>
                    <a:lnTo>
                      <a:pt x="5715" y="1024"/>
                    </a:lnTo>
                    <a:lnTo>
                      <a:pt x="5418" y="1322"/>
                    </a:lnTo>
                    <a:lnTo>
                      <a:pt x="5406" y="1334"/>
                    </a:lnTo>
                    <a:cubicBezTo>
                      <a:pt x="5322" y="1393"/>
                      <a:pt x="5322" y="1500"/>
                      <a:pt x="5370" y="1572"/>
                    </a:cubicBezTo>
                    <a:cubicBezTo>
                      <a:pt x="5537" y="1798"/>
                      <a:pt x="5632" y="2048"/>
                      <a:pt x="5679" y="2310"/>
                    </a:cubicBezTo>
                    <a:cubicBezTo>
                      <a:pt x="5703" y="2405"/>
                      <a:pt x="5775" y="2465"/>
                      <a:pt x="5858" y="2465"/>
                    </a:cubicBezTo>
                    <a:lnTo>
                      <a:pt x="6311" y="2465"/>
                    </a:lnTo>
                    <a:lnTo>
                      <a:pt x="6311" y="2572"/>
                    </a:lnTo>
                    <a:lnTo>
                      <a:pt x="5846" y="2572"/>
                    </a:lnTo>
                    <a:cubicBezTo>
                      <a:pt x="5763" y="2572"/>
                      <a:pt x="5679" y="2631"/>
                      <a:pt x="5668" y="2715"/>
                    </a:cubicBezTo>
                    <a:cubicBezTo>
                      <a:pt x="5632" y="2989"/>
                      <a:pt x="5525" y="3239"/>
                      <a:pt x="5358" y="3465"/>
                    </a:cubicBezTo>
                    <a:cubicBezTo>
                      <a:pt x="5298" y="3536"/>
                      <a:pt x="5310" y="3643"/>
                      <a:pt x="5382" y="3703"/>
                    </a:cubicBezTo>
                    <a:lnTo>
                      <a:pt x="5406" y="3715"/>
                    </a:lnTo>
                    <a:lnTo>
                      <a:pt x="5715" y="4024"/>
                    </a:lnTo>
                    <a:lnTo>
                      <a:pt x="5620" y="4120"/>
                    </a:lnTo>
                    <a:lnTo>
                      <a:pt x="5310" y="3798"/>
                    </a:lnTo>
                    <a:cubicBezTo>
                      <a:pt x="5310" y="3798"/>
                      <a:pt x="5310" y="3786"/>
                      <a:pt x="5298" y="3786"/>
                    </a:cubicBezTo>
                    <a:cubicBezTo>
                      <a:pt x="5266" y="3747"/>
                      <a:pt x="5218" y="3729"/>
                      <a:pt x="5171" y="3729"/>
                    </a:cubicBezTo>
                    <a:cubicBezTo>
                      <a:pt x="5132" y="3729"/>
                      <a:pt x="5092" y="3741"/>
                      <a:pt x="5060" y="3763"/>
                    </a:cubicBezTo>
                    <a:cubicBezTo>
                      <a:pt x="4846" y="3917"/>
                      <a:pt x="4584" y="4024"/>
                      <a:pt x="4310" y="4072"/>
                    </a:cubicBezTo>
                    <a:cubicBezTo>
                      <a:pt x="4227" y="4084"/>
                      <a:pt x="4167" y="4155"/>
                      <a:pt x="4167" y="4251"/>
                    </a:cubicBezTo>
                    <a:lnTo>
                      <a:pt x="4167" y="4263"/>
                    </a:lnTo>
                    <a:lnTo>
                      <a:pt x="4167" y="4715"/>
                    </a:lnTo>
                    <a:lnTo>
                      <a:pt x="4060" y="4715"/>
                    </a:lnTo>
                    <a:lnTo>
                      <a:pt x="4060" y="4275"/>
                    </a:lnTo>
                    <a:lnTo>
                      <a:pt x="4060" y="4263"/>
                    </a:lnTo>
                    <a:cubicBezTo>
                      <a:pt x="4060" y="4179"/>
                      <a:pt x="4001" y="4096"/>
                      <a:pt x="3917" y="4084"/>
                    </a:cubicBezTo>
                    <a:cubicBezTo>
                      <a:pt x="3644" y="4060"/>
                      <a:pt x="3393" y="3941"/>
                      <a:pt x="3167" y="3774"/>
                    </a:cubicBezTo>
                    <a:cubicBezTo>
                      <a:pt x="3136" y="3749"/>
                      <a:pt x="3099" y="3736"/>
                      <a:pt x="3061" y="3736"/>
                    </a:cubicBezTo>
                    <a:cubicBezTo>
                      <a:pt x="3012" y="3736"/>
                      <a:pt x="2963" y="3758"/>
                      <a:pt x="2929" y="3798"/>
                    </a:cubicBezTo>
                    <a:cubicBezTo>
                      <a:pt x="2929" y="3798"/>
                      <a:pt x="2929" y="3822"/>
                      <a:pt x="2917" y="3822"/>
                    </a:cubicBezTo>
                    <a:lnTo>
                      <a:pt x="2608" y="4132"/>
                    </a:lnTo>
                    <a:lnTo>
                      <a:pt x="2512" y="4036"/>
                    </a:lnTo>
                    <a:lnTo>
                      <a:pt x="2810" y="3739"/>
                    </a:lnTo>
                    <a:lnTo>
                      <a:pt x="2822" y="3727"/>
                    </a:lnTo>
                    <a:cubicBezTo>
                      <a:pt x="2822" y="3727"/>
                      <a:pt x="2846" y="3727"/>
                      <a:pt x="2846" y="3715"/>
                    </a:cubicBezTo>
                    <a:cubicBezTo>
                      <a:pt x="2917" y="3655"/>
                      <a:pt x="2917" y="3548"/>
                      <a:pt x="2870" y="3477"/>
                    </a:cubicBezTo>
                    <a:cubicBezTo>
                      <a:pt x="2703" y="3262"/>
                      <a:pt x="2608" y="3001"/>
                      <a:pt x="2560" y="2727"/>
                    </a:cubicBezTo>
                    <a:cubicBezTo>
                      <a:pt x="2548" y="2643"/>
                      <a:pt x="2465" y="2584"/>
                      <a:pt x="2381" y="2584"/>
                    </a:cubicBezTo>
                    <a:lnTo>
                      <a:pt x="1929" y="2584"/>
                    </a:lnTo>
                    <a:lnTo>
                      <a:pt x="1929" y="2465"/>
                    </a:lnTo>
                    <a:lnTo>
                      <a:pt x="2381" y="2465"/>
                    </a:lnTo>
                    <a:cubicBezTo>
                      <a:pt x="2465" y="2465"/>
                      <a:pt x="2548" y="2405"/>
                      <a:pt x="2560" y="2310"/>
                    </a:cubicBezTo>
                    <a:cubicBezTo>
                      <a:pt x="2584" y="2048"/>
                      <a:pt x="2703" y="1798"/>
                      <a:pt x="2870" y="1572"/>
                    </a:cubicBezTo>
                    <a:cubicBezTo>
                      <a:pt x="2929" y="1500"/>
                      <a:pt x="2917" y="1393"/>
                      <a:pt x="2846" y="1334"/>
                    </a:cubicBezTo>
                    <a:lnTo>
                      <a:pt x="2822" y="1322"/>
                    </a:lnTo>
                    <a:lnTo>
                      <a:pt x="2524" y="1024"/>
                    </a:lnTo>
                    <a:lnTo>
                      <a:pt x="2620" y="929"/>
                    </a:lnTo>
                    <a:lnTo>
                      <a:pt x="2917" y="1227"/>
                    </a:lnTo>
                    <a:lnTo>
                      <a:pt x="2929" y="1238"/>
                    </a:lnTo>
                    <a:cubicBezTo>
                      <a:pt x="2963" y="1286"/>
                      <a:pt x="3012" y="1306"/>
                      <a:pt x="3062" y="1306"/>
                    </a:cubicBezTo>
                    <a:cubicBezTo>
                      <a:pt x="3099" y="1306"/>
                      <a:pt x="3137" y="1295"/>
                      <a:pt x="3167" y="1274"/>
                    </a:cubicBezTo>
                    <a:cubicBezTo>
                      <a:pt x="3393" y="1107"/>
                      <a:pt x="3644" y="1000"/>
                      <a:pt x="3917" y="953"/>
                    </a:cubicBezTo>
                    <a:cubicBezTo>
                      <a:pt x="4001" y="941"/>
                      <a:pt x="4060" y="869"/>
                      <a:pt x="4060" y="774"/>
                    </a:cubicBezTo>
                    <a:lnTo>
                      <a:pt x="4060" y="762"/>
                    </a:lnTo>
                    <a:lnTo>
                      <a:pt x="4060" y="334"/>
                    </a:lnTo>
                    <a:close/>
                    <a:moveTo>
                      <a:pt x="3894" y="0"/>
                    </a:moveTo>
                    <a:cubicBezTo>
                      <a:pt x="3810" y="0"/>
                      <a:pt x="3739" y="84"/>
                      <a:pt x="3739" y="167"/>
                    </a:cubicBezTo>
                    <a:lnTo>
                      <a:pt x="3739" y="667"/>
                    </a:lnTo>
                    <a:cubicBezTo>
                      <a:pt x="3513" y="703"/>
                      <a:pt x="3298" y="798"/>
                      <a:pt x="3108" y="929"/>
                    </a:cubicBezTo>
                    <a:lnTo>
                      <a:pt x="2762" y="584"/>
                    </a:lnTo>
                    <a:cubicBezTo>
                      <a:pt x="2733" y="554"/>
                      <a:pt x="2688" y="539"/>
                      <a:pt x="2643" y="539"/>
                    </a:cubicBezTo>
                    <a:cubicBezTo>
                      <a:pt x="2599" y="539"/>
                      <a:pt x="2554" y="554"/>
                      <a:pt x="2524" y="584"/>
                    </a:cubicBezTo>
                    <a:lnTo>
                      <a:pt x="2203" y="917"/>
                    </a:lnTo>
                    <a:cubicBezTo>
                      <a:pt x="2167" y="941"/>
                      <a:pt x="2155" y="988"/>
                      <a:pt x="2155" y="1036"/>
                    </a:cubicBezTo>
                    <a:cubicBezTo>
                      <a:pt x="2155" y="1084"/>
                      <a:pt x="2167" y="1119"/>
                      <a:pt x="2203" y="1155"/>
                    </a:cubicBezTo>
                    <a:lnTo>
                      <a:pt x="2536" y="1500"/>
                    </a:lnTo>
                    <a:cubicBezTo>
                      <a:pt x="2417" y="1691"/>
                      <a:pt x="2334" y="1893"/>
                      <a:pt x="2274" y="2119"/>
                    </a:cubicBezTo>
                    <a:lnTo>
                      <a:pt x="1786" y="2119"/>
                    </a:lnTo>
                    <a:cubicBezTo>
                      <a:pt x="1691" y="2119"/>
                      <a:pt x="1619" y="2191"/>
                      <a:pt x="1619" y="2286"/>
                    </a:cubicBezTo>
                    <a:lnTo>
                      <a:pt x="1619" y="2751"/>
                    </a:lnTo>
                    <a:cubicBezTo>
                      <a:pt x="1619" y="2834"/>
                      <a:pt x="1691" y="2905"/>
                      <a:pt x="1786" y="2905"/>
                    </a:cubicBezTo>
                    <a:lnTo>
                      <a:pt x="2274" y="2905"/>
                    </a:lnTo>
                    <a:cubicBezTo>
                      <a:pt x="2322" y="3084"/>
                      <a:pt x="2381" y="3251"/>
                      <a:pt x="2465" y="3417"/>
                    </a:cubicBezTo>
                    <a:lnTo>
                      <a:pt x="1084" y="3417"/>
                    </a:lnTo>
                    <a:cubicBezTo>
                      <a:pt x="988" y="3417"/>
                      <a:pt x="917" y="3489"/>
                      <a:pt x="917" y="3584"/>
                    </a:cubicBezTo>
                    <a:cubicBezTo>
                      <a:pt x="917" y="3667"/>
                      <a:pt x="988" y="3739"/>
                      <a:pt x="1084" y="3739"/>
                    </a:cubicBezTo>
                    <a:lnTo>
                      <a:pt x="2334" y="3739"/>
                    </a:lnTo>
                    <a:lnTo>
                      <a:pt x="2203" y="3882"/>
                    </a:lnTo>
                    <a:cubicBezTo>
                      <a:pt x="2143" y="3941"/>
                      <a:pt x="2143" y="4060"/>
                      <a:pt x="2203" y="4120"/>
                    </a:cubicBezTo>
                    <a:lnTo>
                      <a:pt x="2524" y="4441"/>
                    </a:lnTo>
                    <a:cubicBezTo>
                      <a:pt x="2560" y="4477"/>
                      <a:pt x="2608" y="4489"/>
                      <a:pt x="2643" y="4489"/>
                    </a:cubicBezTo>
                    <a:cubicBezTo>
                      <a:pt x="2691" y="4489"/>
                      <a:pt x="2739" y="4477"/>
                      <a:pt x="2762" y="4441"/>
                    </a:cubicBezTo>
                    <a:lnTo>
                      <a:pt x="3108" y="4096"/>
                    </a:lnTo>
                    <a:cubicBezTo>
                      <a:pt x="3286" y="4215"/>
                      <a:pt x="3489" y="4310"/>
                      <a:pt x="3703" y="4358"/>
                    </a:cubicBezTo>
                    <a:lnTo>
                      <a:pt x="3703" y="4370"/>
                    </a:lnTo>
                    <a:lnTo>
                      <a:pt x="3703" y="5144"/>
                    </a:lnTo>
                    <a:lnTo>
                      <a:pt x="155" y="5144"/>
                    </a:lnTo>
                    <a:cubicBezTo>
                      <a:pt x="72" y="5144"/>
                      <a:pt x="0" y="5215"/>
                      <a:pt x="0" y="5310"/>
                    </a:cubicBezTo>
                    <a:cubicBezTo>
                      <a:pt x="0" y="5394"/>
                      <a:pt x="72" y="5465"/>
                      <a:pt x="155" y="5465"/>
                    </a:cubicBezTo>
                    <a:lnTo>
                      <a:pt x="4417" y="5465"/>
                    </a:lnTo>
                    <a:lnTo>
                      <a:pt x="4120" y="7037"/>
                    </a:lnTo>
                    <a:cubicBezTo>
                      <a:pt x="4108" y="7120"/>
                      <a:pt x="4167" y="7215"/>
                      <a:pt x="4251" y="7227"/>
                    </a:cubicBezTo>
                    <a:lnTo>
                      <a:pt x="4286" y="7227"/>
                    </a:lnTo>
                    <a:cubicBezTo>
                      <a:pt x="4358" y="7227"/>
                      <a:pt x="4429" y="7168"/>
                      <a:pt x="4441" y="7096"/>
                    </a:cubicBezTo>
                    <a:lnTo>
                      <a:pt x="4787" y="5322"/>
                    </a:lnTo>
                    <a:cubicBezTo>
                      <a:pt x="4798" y="5275"/>
                      <a:pt x="4787" y="5215"/>
                      <a:pt x="4763" y="5191"/>
                    </a:cubicBezTo>
                    <a:cubicBezTo>
                      <a:pt x="4727" y="5144"/>
                      <a:pt x="4679" y="5132"/>
                      <a:pt x="4620" y="5132"/>
                    </a:cubicBezTo>
                    <a:lnTo>
                      <a:pt x="4048" y="5132"/>
                    </a:lnTo>
                    <a:lnTo>
                      <a:pt x="4048" y="5013"/>
                    </a:lnTo>
                    <a:lnTo>
                      <a:pt x="4370" y="5013"/>
                    </a:lnTo>
                    <a:cubicBezTo>
                      <a:pt x="4465" y="5013"/>
                      <a:pt x="4536" y="4929"/>
                      <a:pt x="4536" y="4846"/>
                    </a:cubicBezTo>
                    <a:lnTo>
                      <a:pt x="4536" y="4358"/>
                    </a:lnTo>
                    <a:cubicBezTo>
                      <a:pt x="4763" y="4310"/>
                      <a:pt x="4965" y="4215"/>
                      <a:pt x="5168" y="4084"/>
                    </a:cubicBezTo>
                    <a:lnTo>
                      <a:pt x="5501" y="4429"/>
                    </a:lnTo>
                    <a:cubicBezTo>
                      <a:pt x="5537" y="4453"/>
                      <a:pt x="5584" y="4477"/>
                      <a:pt x="5620" y="4477"/>
                    </a:cubicBezTo>
                    <a:cubicBezTo>
                      <a:pt x="5668" y="4477"/>
                      <a:pt x="5715" y="4453"/>
                      <a:pt x="5739" y="4429"/>
                    </a:cubicBezTo>
                    <a:lnTo>
                      <a:pt x="6072" y="4096"/>
                    </a:lnTo>
                    <a:cubicBezTo>
                      <a:pt x="6096" y="4072"/>
                      <a:pt x="6108" y="4024"/>
                      <a:pt x="6108" y="3977"/>
                    </a:cubicBezTo>
                    <a:cubicBezTo>
                      <a:pt x="6108" y="3941"/>
                      <a:pt x="6096" y="3894"/>
                      <a:pt x="6072" y="3858"/>
                    </a:cubicBezTo>
                    <a:lnTo>
                      <a:pt x="5727" y="3524"/>
                    </a:lnTo>
                    <a:cubicBezTo>
                      <a:pt x="5846" y="3322"/>
                      <a:pt x="5930" y="3120"/>
                      <a:pt x="5989" y="2893"/>
                    </a:cubicBezTo>
                    <a:lnTo>
                      <a:pt x="6489" y="2893"/>
                    </a:lnTo>
                    <a:cubicBezTo>
                      <a:pt x="6572" y="2893"/>
                      <a:pt x="6644" y="2822"/>
                      <a:pt x="6644" y="2727"/>
                    </a:cubicBezTo>
                    <a:lnTo>
                      <a:pt x="6644" y="2274"/>
                    </a:lnTo>
                    <a:cubicBezTo>
                      <a:pt x="6632" y="2191"/>
                      <a:pt x="6561" y="2119"/>
                      <a:pt x="6477" y="2119"/>
                    </a:cubicBezTo>
                    <a:lnTo>
                      <a:pt x="5977" y="2119"/>
                    </a:lnTo>
                    <a:cubicBezTo>
                      <a:pt x="5941" y="1893"/>
                      <a:pt x="5846" y="1691"/>
                      <a:pt x="5715" y="1500"/>
                    </a:cubicBezTo>
                    <a:lnTo>
                      <a:pt x="6060" y="1155"/>
                    </a:lnTo>
                    <a:cubicBezTo>
                      <a:pt x="6084" y="1119"/>
                      <a:pt x="6096" y="1084"/>
                      <a:pt x="6096" y="1036"/>
                    </a:cubicBezTo>
                    <a:cubicBezTo>
                      <a:pt x="6096" y="988"/>
                      <a:pt x="6084" y="941"/>
                      <a:pt x="6060" y="917"/>
                    </a:cubicBezTo>
                    <a:lnTo>
                      <a:pt x="5727" y="584"/>
                    </a:lnTo>
                    <a:cubicBezTo>
                      <a:pt x="5697" y="554"/>
                      <a:pt x="5653" y="539"/>
                      <a:pt x="5608" y="539"/>
                    </a:cubicBezTo>
                    <a:cubicBezTo>
                      <a:pt x="5563" y="539"/>
                      <a:pt x="5519" y="554"/>
                      <a:pt x="5489" y="584"/>
                    </a:cubicBezTo>
                    <a:lnTo>
                      <a:pt x="5144" y="929"/>
                    </a:lnTo>
                    <a:cubicBezTo>
                      <a:pt x="4953" y="810"/>
                      <a:pt x="4751" y="726"/>
                      <a:pt x="4525" y="667"/>
                    </a:cubicBezTo>
                    <a:lnTo>
                      <a:pt x="4525" y="167"/>
                    </a:lnTo>
                    <a:cubicBezTo>
                      <a:pt x="4525" y="84"/>
                      <a:pt x="4453" y="0"/>
                      <a:pt x="43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11272;p62">
                <a:extLst>
                  <a:ext uri="{FF2B5EF4-FFF2-40B4-BE49-F238E27FC236}">
                    <a16:creationId xmlns:a16="http://schemas.microsoft.com/office/drawing/2014/main" id="{B2B8A438-7095-BB27-C69B-FDA71BAD014F}"/>
                  </a:ext>
                </a:extLst>
              </p:cNvPr>
              <p:cNvSpPr/>
              <p:nvPr/>
            </p:nvSpPr>
            <p:spPr>
              <a:xfrm>
                <a:off x="3772951" y="2050907"/>
                <a:ext cx="73973" cy="73593"/>
              </a:xfrm>
              <a:custGeom>
                <a:avLst/>
                <a:gdLst/>
                <a:ahLst/>
                <a:cxnLst/>
                <a:rect l="l" t="t" r="r" b="b"/>
                <a:pathLst>
                  <a:path w="2335" h="2323" extrusionOk="0">
                    <a:moveTo>
                      <a:pt x="1156" y="322"/>
                    </a:moveTo>
                    <a:cubicBezTo>
                      <a:pt x="1620" y="322"/>
                      <a:pt x="1989" y="703"/>
                      <a:pt x="1989" y="1167"/>
                    </a:cubicBezTo>
                    <a:cubicBezTo>
                      <a:pt x="1989" y="1620"/>
                      <a:pt x="1620" y="2001"/>
                      <a:pt x="1156" y="2001"/>
                    </a:cubicBezTo>
                    <a:cubicBezTo>
                      <a:pt x="691" y="2001"/>
                      <a:pt x="322" y="1620"/>
                      <a:pt x="322" y="1167"/>
                    </a:cubicBezTo>
                    <a:cubicBezTo>
                      <a:pt x="322" y="703"/>
                      <a:pt x="691" y="322"/>
                      <a:pt x="1156" y="322"/>
                    </a:cubicBezTo>
                    <a:close/>
                    <a:moveTo>
                      <a:pt x="1156" y="1"/>
                    </a:moveTo>
                    <a:cubicBezTo>
                      <a:pt x="513" y="1"/>
                      <a:pt x="1" y="524"/>
                      <a:pt x="1" y="1167"/>
                    </a:cubicBezTo>
                    <a:cubicBezTo>
                      <a:pt x="1" y="1798"/>
                      <a:pt x="513" y="2322"/>
                      <a:pt x="1156" y="2322"/>
                    </a:cubicBezTo>
                    <a:cubicBezTo>
                      <a:pt x="1799" y="2322"/>
                      <a:pt x="2323" y="1798"/>
                      <a:pt x="2323" y="1167"/>
                    </a:cubicBezTo>
                    <a:cubicBezTo>
                      <a:pt x="2334" y="524"/>
                      <a:pt x="1811" y="1"/>
                      <a:pt x="11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 name="Google Shape;11273;p62">
                <a:extLst>
                  <a:ext uri="{FF2B5EF4-FFF2-40B4-BE49-F238E27FC236}">
                    <a16:creationId xmlns:a16="http://schemas.microsoft.com/office/drawing/2014/main" id="{8CA54FBE-CA48-494D-12CC-3B4F25272333}"/>
                  </a:ext>
                </a:extLst>
              </p:cNvPr>
              <p:cNvSpPr/>
              <p:nvPr/>
            </p:nvSpPr>
            <p:spPr>
              <a:xfrm>
                <a:off x="3790312" y="2069028"/>
                <a:ext cx="38491" cy="38491"/>
              </a:xfrm>
              <a:custGeom>
                <a:avLst/>
                <a:gdLst/>
                <a:ahLst/>
                <a:cxnLst/>
                <a:rect l="l" t="t" r="r" b="b"/>
                <a:pathLst>
                  <a:path w="1215" h="1215" extrusionOk="0">
                    <a:moveTo>
                      <a:pt x="608" y="322"/>
                    </a:moveTo>
                    <a:cubicBezTo>
                      <a:pt x="763" y="322"/>
                      <a:pt x="882" y="441"/>
                      <a:pt x="882" y="595"/>
                    </a:cubicBezTo>
                    <a:cubicBezTo>
                      <a:pt x="882" y="738"/>
                      <a:pt x="763" y="857"/>
                      <a:pt x="608" y="857"/>
                    </a:cubicBezTo>
                    <a:cubicBezTo>
                      <a:pt x="465" y="857"/>
                      <a:pt x="346" y="738"/>
                      <a:pt x="346" y="595"/>
                    </a:cubicBezTo>
                    <a:cubicBezTo>
                      <a:pt x="346" y="441"/>
                      <a:pt x="465" y="322"/>
                      <a:pt x="608" y="322"/>
                    </a:cubicBezTo>
                    <a:close/>
                    <a:moveTo>
                      <a:pt x="608" y="0"/>
                    </a:moveTo>
                    <a:cubicBezTo>
                      <a:pt x="286" y="0"/>
                      <a:pt x="1" y="262"/>
                      <a:pt x="1" y="607"/>
                    </a:cubicBezTo>
                    <a:cubicBezTo>
                      <a:pt x="1" y="929"/>
                      <a:pt x="262" y="1215"/>
                      <a:pt x="608" y="1215"/>
                    </a:cubicBezTo>
                    <a:cubicBezTo>
                      <a:pt x="941" y="1215"/>
                      <a:pt x="1215" y="953"/>
                      <a:pt x="1215" y="607"/>
                    </a:cubicBezTo>
                    <a:cubicBezTo>
                      <a:pt x="1215" y="262"/>
                      <a:pt x="953" y="0"/>
                      <a:pt x="6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11274;p62">
                <a:extLst>
                  <a:ext uri="{FF2B5EF4-FFF2-40B4-BE49-F238E27FC236}">
                    <a16:creationId xmlns:a16="http://schemas.microsoft.com/office/drawing/2014/main" id="{40A6ACE5-D362-4252-6376-65A37A4EA13F}"/>
                  </a:ext>
                </a:extLst>
              </p:cNvPr>
              <p:cNvSpPr/>
              <p:nvPr/>
            </p:nvSpPr>
            <p:spPr>
              <a:xfrm>
                <a:off x="3522521" y="2081447"/>
                <a:ext cx="294212" cy="225688"/>
              </a:xfrm>
              <a:custGeom>
                <a:avLst/>
                <a:gdLst/>
                <a:ahLst/>
                <a:cxnLst/>
                <a:rect l="l" t="t" r="r" b="b"/>
                <a:pathLst>
                  <a:path w="9287" h="7124" extrusionOk="0">
                    <a:moveTo>
                      <a:pt x="155" y="1"/>
                    </a:moveTo>
                    <a:cubicBezTo>
                      <a:pt x="72" y="1"/>
                      <a:pt x="0" y="72"/>
                      <a:pt x="0" y="168"/>
                    </a:cubicBezTo>
                    <a:lnTo>
                      <a:pt x="0" y="6954"/>
                    </a:lnTo>
                    <a:cubicBezTo>
                      <a:pt x="0" y="7121"/>
                      <a:pt x="143" y="7121"/>
                      <a:pt x="262" y="7121"/>
                    </a:cubicBezTo>
                    <a:cubicBezTo>
                      <a:pt x="351" y="7121"/>
                      <a:pt x="2483" y="7124"/>
                      <a:pt x="4603" y="7124"/>
                    </a:cubicBezTo>
                    <a:cubicBezTo>
                      <a:pt x="6724" y="7124"/>
                      <a:pt x="8835" y="7121"/>
                      <a:pt x="8882" y="7109"/>
                    </a:cubicBezTo>
                    <a:cubicBezTo>
                      <a:pt x="8942" y="7085"/>
                      <a:pt x="8989" y="7026"/>
                      <a:pt x="9001" y="6966"/>
                    </a:cubicBezTo>
                    <a:lnTo>
                      <a:pt x="9287" y="5466"/>
                    </a:lnTo>
                    <a:cubicBezTo>
                      <a:pt x="9275" y="5395"/>
                      <a:pt x="9216" y="5299"/>
                      <a:pt x="9120" y="5287"/>
                    </a:cubicBezTo>
                    <a:cubicBezTo>
                      <a:pt x="9113" y="5286"/>
                      <a:pt x="9106" y="5286"/>
                      <a:pt x="9099" y="5286"/>
                    </a:cubicBezTo>
                    <a:cubicBezTo>
                      <a:pt x="9021" y="5286"/>
                      <a:pt x="8941" y="5342"/>
                      <a:pt x="8930" y="5418"/>
                    </a:cubicBezTo>
                    <a:lnTo>
                      <a:pt x="8680" y="6788"/>
                    </a:lnTo>
                    <a:lnTo>
                      <a:pt x="357" y="6788"/>
                    </a:lnTo>
                    <a:lnTo>
                      <a:pt x="1036" y="3192"/>
                    </a:lnTo>
                    <a:lnTo>
                      <a:pt x="4429" y="3192"/>
                    </a:lnTo>
                    <a:cubicBezTo>
                      <a:pt x="4524" y="3192"/>
                      <a:pt x="4596" y="3120"/>
                      <a:pt x="4596" y="3025"/>
                    </a:cubicBezTo>
                    <a:cubicBezTo>
                      <a:pt x="4596" y="2930"/>
                      <a:pt x="4524" y="2858"/>
                      <a:pt x="4429" y="2858"/>
                    </a:cubicBezTo>
                    <a:lnTo>
                      <a:pt x="905" y="2858"/>
                    </a:lnTo>
                    <a:cubicBezTo>
                      <a:pt x="834" y="2858"/>
                      <a:pt x="750" y="2918"/>
                      <a:pt x="738" y="2989"/>
                    </a:cubicBezTo>
                    <a:lnTo>
                      <a:pt x="322" y="5168"/>
                    </a:lnTo>
                    <a:lnTo>
                      <a:pt x="322" y="334"/>
                    </a:lnTo>
                    <a:lnTo>
                      <a:pt x="2453" y="334"/>
                    </a:lnTo>
                    <a:lnTo>
                      <a:pt x="3536" y="1418"/>
                    </a:lnTo>
                    <a:cubicBezTo>
                      <a:pt x="3572" y="1442"/>
                      <a:pt x="3608" y="1465"/>
                      <a:pt x="3655" y="1465"/>
                    </a:cubicBezTo>
                    <a:lnTo>
                      <a:pt x="5358" y="1465"/>
                    </a:lnTo>
                    <a:cubicBezTo>
                      <a:pt x="5441" y="1465"/>
                      <a:pt x="5513" y="1394"/>
                      <a:pt x="5513" y="1299"/>
                    </a:cubicBezTo>
                    <a:cubicBezTo>
                      <a:pt x="5513" y="1204"/>
                      <a:pt x="5441" y="1132"/>
                      <a:pt x="5358" y="1132"/>
                    </a:cubicBezTo>
                    <a:lnTo>
                      <a:pt x="3727" y="1132"/>
                    </a:lnTo>
                    <a:lnTo>
                      <a:pt x="2643" y="49"/>
                    </a:lnTo>
                    <a:cubicBezTo>
                      <a:pt x="2619" y="13"/>
                      <a:pt x="2572" y="1"/>
                      <a:pt x="25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11275;p62">
                <a:extLst>
                  <a:ext uri="{FF2B5EF4-FFF2-40B4-BE49-F238E27FC236}">
                    <a16:creationId xmlns:a16="http://schemas.microsoft.com/office/drawing/2014/main" id="{883214BC-E2D5-28EB-06E5-029B41EFD497}"/>
                  </a:ext>
                </a:extLst>
              </p:cNvPr>
              <p:cNvSpPr/>
              <p:nvPr/>
            </p:nvSpPr>
            <p:spPr>
              <a:xfrm>
                <a:off x="3810682" y="2248812"/>
                <a:ext cx="1774" cy="253"/>
              </a:xfrm>
              <a:custGeom>
                <a:avLst/>
                <a:gdLst/>
                <a:ahLst/>
                <a:cxnLst/>
                <a:rect l="l" t="t" r="r" b="b"/>
                <a:pathLst>
                  <a:path w="56" h="8" extrusionOk="0">
                    <a:moveTo>
                      <a:pt x="1" y="1"/>
                    </a:moveTo>
                    <a:cubicBezTo>
                      <a:pt x="1" y="1"/>
                      <a:pt x="7" y="2"/>
                      <a:pt x="24" y="4"/>
                    </a:cubicBezTo>
                    <a:cubicBezTo>
                      <a:pt x="44" y="7"/>
                      <a:pt x="52" y="8"/>
                      <a:pt x="53" y="8"/>
                    </a:cubicBezTo>
                    <a:cubicBezTo>
                      <a:pt x="55" y="8"/>
                      <a:pt x="3" y="1"/>
                      <a:pt x="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1" name="Rectángulo: esquinas redondeadas 20">
              <a:extLst>
                <a:ext uri="{FF2B5EF4-FFF2-40B4-BE49-F238E27FC236}">
                  <a16:creationId xmlns:a16="http://schemas.microsoft.com/office/drawing/2014/main" id="{68C8F205-5D19-5130-1ECF-60880BBB5F63}"/>
                </a:ext>
              </a:extLst>
            </p:cNvPr>
            <p:cNvSpPr/>
            <p:nvPr/>
          </p:nvSpPr>
          <p:spPr>
            <a:xfrm>
              <a:off x="3836664" y="4376614"/>
              <a:ext cx="1089287" cy="180655"/>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86" name="Rectángulo 85">
            <a:extLst>
              <a:ext uri="{FF2B5EF4-FFF2-40B4-BE49-F238E27FC236}">
                <a16:creationId xmlns:a16="http://schemas.microsoft.com/office/drawing/2014/main" id="{7FA3437F-0ED3-55BD-E584-BDC616815DA6}"/>
              </a:ext>
            </a:extLst>
          </p:cNvPr>
          <p:cNvSpPr/>
          <p:nvPr/>
        </p:nvSpPr>
        <p:spPr>
          <a:xfrm>
            <a:off x="87086" y="611744"/>
            <a:ext cx="11734799" cy="338554"/>
          </a:xfrm>
          <a:prstGeom prst="rect">
            <a:avLst/>
          </a:prstGeom>
          <a:noFill/>
        </p:spPr>
        <p:txBody>
          <a:bodyPr wrap="square" lIns="91440" tIns="45720" rIns="91440" bIns="45720">
            <a:spAutoFit/>
          </a:bodyPr>
          <a:lstStyle/>
          <a:p>
            <a:pPr algn="ctr"/>
            <a:r>
              <a:rPr lang="es-ES" sz="1600" b="1" dirty="0">
                <a:ln w="0"/>
                <a:solidFill>
                  <a:schemeClr val="accent1"/>
                </a:solidFill>
                <a:effectLst>
                  <a:outerShdw blurRad="38100" dist="25400" dir="5400000" algn="ctr" rotWithShape="0">
                    <a:srgbClr val="6E747A">
                      <a:alpha val="43000"/>
                    </a:srgbClr>
                  </a:outerShdw>
                </a:effectLst>
              </a:rPr>
              <a:t>PARA LLEGAR A UNA CONCLUSIÓN ROBUSTA SOBRE EL MOP SE REQUIERE: </a:t>
            </a:r>
            <a:endParaRPr lang="es-ES" sz="1600" b="1" cap="none" spc="0" dirty="0">
              <a:ln w="0"/>
              <a:solidFill>
                <a:schemeClr val="accent1"/>
              </a:solidFill>
              <a:effectLst>
                <a:outerShdw blurRad="38100" dist="25400" dir="5400000" algn="ctr" rotWithShape="0">
                  <a:srgbClr val="6E747A">
                    <a:alpha val="43000"/>
                  </a:srgbClr>
                </a:outerShdw>
              </a:effectLst>
            </a:endParaRPr>
          </a:p>
        </p:txBody>
      </p:sp>
      <p:grpSp>
        <p:nvGrpSpPr>
          <p:cNvPr id="2" name="Grupo 1">
            <a:extLst>
              <a:ext uri="{FF2B5EF4-FFF2-40B4-BE49-F238E27FC236}">
                <a16:creationId xmlns:a16="http://schemas.microsoft.com/office/drawing/2014/main" id="{289320AB-A844-A8D6-FD8C-BDC13F17725F}"/>
              </a:ext>
            </a:extLst>
          </p:cNvPr>
          <p:cNvGrpSpPr/>
          <p:nvPr/>
        </p:nvGrpSpPr>
        <p:grpSpPr>
          <a:xfrm>
            <a:off x="7772400" y="1077686"/>
            <a:ext cx="3788010" cy="908637"/>
            <a:chOff x="7772400" y="1077686"/>
            <a:chExt cx="3788010" cy="908637"/>
          </a:xfrm>
        </p:grpSpPr>
        <p:sp>
          <p:nvSpPr>
            <p:cNvPr id="88" name="Cerrar llave 87">
              <a:extLst>
                <a:ext uri="{FF2B5EF4-FFF2-40B4-BE49-F238E27FC236}">
                  <a16:creationId xmlns:a16="http://schemas.microsoft.com/office/drawing/2014/main" id="{108BBC14-784F-4DF4-5421-7BD47CBB7C38}"/>
                </a:ext>
              </a:extLst>
            </p:cNvPr>
            <p:cNvSpPr/>
            <p:nvPr/>
          </p:nvSpPr>
          <p:spPr>
            <a:xfrm>
              <a:off x="7772400" y="1077686"/>
              <a:ext cx="489857" cy="908637"/>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93" name="CuadroTexto 92">
              <a:extLst>
                <a:ext uri="{FF2B5EF4-FFF2-40B4-BE49-F238E27FC236}">
                  <a16:creationId xmlns:a16="http://schemas.microsoft.com/office/drawing/2014/main" id="{9C0E6712-5E1B-6B5F-0C60-4C93A3980131}"/>
                </a:ext>
              </a:extLst>
            </p:cNvPr>
            <p:cNvSpPr txBox="1"/>
            <p:nvPr/>
          </p:nvSpPr>
          <p:spPr>
            <a:xfrm>
              <a:off x="8381782" y="1198200"/>
              <a:ext cx="3178628" cy="553998"/>
            </a:xfrm>
            <a:prstGeom prst="rect">
              <a:avLst/>
            </a:prstGeom>
            <a:noFill/>
          </p:spPr>
          <p:txBody>
            <a:bodyPr wrap="square" rtlCol="0">
              <a:spAutoFit/>
            </a:bodyPr>
            <a:lstStyle/>
            <a:p>
              <a:pPr algn="just"/>
              <a:r>
                <a:rPr lang="es-CO" sz="1000" dirty="0"/>
                <a:t>APLICAR LA METODOLOGÍA DEL DAFP RESPECTO A LA CARACTERIZACIÓN E IDENTIFICACIÓN DE GRUPOS DE VALOR</a:t>
              </a:r>
            </a:p>
          </p:txBody>
        </p:sp>
      </p:grpSp>
      <p:grpSp>
        <p:nvGrpSpPr>
          <p:cNvPr id="84" name="Grupo 83">
            <a:extLst>
              <a:ext uri="{FF2B5EF4-FFF2-40B4-BE49-F238E27FC236}">
                <a16:creationId xmlns:a16="http://schemas.microsoft.com/office/drawing/2014/main" id="{9F3CD02B-FE84-AEF8-538B-8B97FCF878FA}"/>
              </a:ext>
            </a:extLst>
          </p:cNvPr>
          <p:cNvGrpSpPr/>
          <p:nvPr/>
        </p:nvGrpSpPr>
        <p:grpSpPr>
          <a:xfrm>
            <a:off x="7783286" y="2453724"/>
            <a:ext cx="3777124" cy="908637"/>
            <a:chOff x="7783286" y="2453724"/>
            <a:chExt cx="3777124" cy="908637"/>
          </a:xfrm>
        </p:grpSpPr>
        <p:sp>
          <p:nvSpPr>
            <p:cNvPr id="89" name="Cerrar llave 88">
              <a:extLst>
                <a:ext uri="{FF2B5EF4-FFF2-40B4-BE49-F238E27FC236}">
                  <a16:creationId xmlns:a16="http://schemas.microsoft.com/office/drawing/2014/main" id="{DB25D421-B956-CDD3-7FDB-1E317A0277A8}"/>
                </a:ext>
              </a:extLst>
            </p:cNvPr>
            <p:cNvSpPr/>
            <p:nvPr/>
          </p:nvSpPr>
          <p:spPr>
            <a:xfrm>
              <a:off x="7783286" y="2453724"/>
              <a:ext cx="489857" cy="908637"/>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94" name="CuadroTexto 93">
              <a:extLst>
                <a:ext uri="{FF2B5EF4-FFF2-40B4-BE49-F238E27FC236}">
                  <a16:creationId xmlns:a16="http://schemas.microsoft.com/office/drawing/2014/main" id="{162AC4D6-244C-26A0-29E1-6CF9601230EC}"/>
                </a:ext>
              </a:extLst>
            </p:cNvPr>
            <p:cNvSpPr txBox="1"/>
            <p:nvPr/>
          </p:nvSpPr>
          <p:spPr>
            <a:xfrm>
              <a:off x="8381782" y="2554099"/>
              <a:ext cx="3178628" cy="707886"/>
            </a:xfrm>
            <a:prstGeom prst="rect">
              <a:avLst/>
            </a:prstGeom>
            <a:noFill/>
          </p:spPr>
          <p:txBody>
            <a:bodyPr wrap="square" rtlCol="0">
              <a:spAutoFit/>
            </a:bodyPr>
            <a:lstStyle/>
            <a:p>
              <a:pPr algn="just"/>
              <a:r>
                <a:rPr lang="es-CO" sz="1000" dirty="0"/>
                <a:t>QUE LA OFICINA DE PLANEACIÓN NOS REMITA LA CADENA DE VALOR EXISTENTE O DE LO CONTRARIO SE DEBERÁ CONSTRUIR CON BASE EN LA GUÍA DEL DAFP </a:t>
              </a:r>
            </a:p>
          </p:txBody>
        </p:sp>
      </p:grpSp>
      <p:grpSp>
        <p:nvGrpSpPr>
          <p:cNvPr id="3" name="Grupo 2">
            <a:extLst>
              <a:ext uri="{FF2B5EF4-FFF2-40B4-BE49-F238E27FC236}">
                <a16:creationId xmlns:a16="http://schemas.microsoft.com/office/drawing/2014/main" id="{8FB7D148-5661-DDE9-F71C-2381F5DF2F5E}"/>
              </a:ext>
            </a:extLst>
          </p:cNvPr>
          <p:cNvGrpSpPr/>
          <p:nvPr/>
        </p:nvGrpSpPr>
        <p:grpSpPr>
          <a:xfrm>
            <a:off x="87086" y="1807790"/>
            <a:ext cx="2830094" cy="829910"/>
            <a:chOff x="87086" y="1807790"/>
            <a:chExt cx="2830094" cy="829910"/>
          </a:xfrm>
        </p:grpSpPr>
        <p:sp>
          <p:nvSpPr>
            <p:cNvPr id="92" name="Cerrar llave 91">
              <a:extLst>
                <a:ext uri="{FF2B5EF4-FFF2-40B4-BE49-F238E27FC236}">
                  <a16:creationId xmlns:a16="http://schemas.microsoft.com/office/drawing/2014/main" id="{9E6C7149-FEBA-36D2-0252-E512F5125ACE}"/>
                </a:ext>
              </a:extLst>
            </p:cNvPr>
            <p:cNvSpPr/>
            <p:nvPr/>
          </p:nvSpPr>
          <p:spPr>
            <a:xfrm flipH="1">
              <a:off x="2571551" y="1807790"/>
              <a:ext cx="345629" cy="82991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95" name="CuadroTexto 94">
              <a:extLst>
                <a:ext uri="{FF2B5EF4-FFF2-40B4-BE49-F238E27FC236}">
                  <a16:creationId xmlns:a16="http://schemas.microsoft.com/office/drawing/2014/main" id="{A20AFFCB-1EBA-565C-7EDA-517659915CE9}"/>
                </a:ext>
              </a:extLst>
            </p:cNvPr>
            <p:cNvSpPr txBox="1"/>
            <p:nvPr/>
          </p:nvSpPr>
          <p:spPr>
            <a:xfrm>
              <a:off x="87086" y="1844486"/>
              <a:ext cx="2432169" cy="707886"/>
            </a:xfrm>
            <a:prstGeom prst="rect">
              <a:avLst/>
            </a:prstGeom>
            <a:noFill/>
          </p:spPr>
          <p:txBody>
            <a:bodyPr wrap="square" rtlCol="0">
              <a:spAutoFit/>
            </a:bodyPr>
            <a:lstStyle/>
            <a:p>
              <a:pPr algn="just"/>
              <a:r>
                <a:rPr lang="es-CO" sz="1000" dirty="0"/>
                <a:t>LA SDDE REMITA </a:t>
              </a:r>
              <a:r>
                <a:rPr lang="es-CO" sz="1000" b="1" dirty="0">
                  <a:effectLst>
                    <a:outerShdw blurRad="38100" dist="38100" dir="2700000" algn="tl">
                      <a:srgbClr val="000000">
                        <a:alpha val="43137"/>
                      </a:srgbClr>
                    </a:outerShdw>
                  </a:effectLst>
                </a:rPr>
                <a:t>LA MATRIZ DOFA O PESTEL</a:t>
              </a:r>
              <a:r>
                <a:rPr lang="es-CO" sz="1000" dirty="0"/>
                <a:t>, O DE LO CONTRARIO SE DEBE CONSTRUIR CONFORME LA GUIA DEL DAFP LO ESTABLECE</a:t>
              </a:r>
            </a:p>
          </p:txBody>
        </p:sp>
      </p:grpSp>
      <p:grpSp>
        <p:nvGrpSpPr>
          <p:cNvPr id="85" name="Grupo 84">
            <a:extLst>
              <a:ext uri="{FF2B5EF4-FFF2-40B4-BE49-F238E27FC236}">
                <a16:creationId xmlns:a16="http://schemas.microsoft.com/office/drawing/2014/main" id="{4115D2A5-1494-0109-5DF5-02F2BDE5DE0A}"/>
              </a:ext>
            </a:extLst>
          </p:cNvPr>
          <p:cNvGrpSpPr/>
          <p:nvPr/>
        </p:nvGrpSpPr>
        <p:grpSpPr>
          <a:xfrm>
            <a:off x="89841" y="3236975"/>
            <a:ext cx="2850300" cy="883633"/>
            <a:chOff x="89841" y="3236975"/>
            <a:chExt cx="2850300" cy="883633"/>
          </a:xfrm>
        </p:grpSpPr>
        <p:sp>
          <p:nvSpPr>
            <p:cNvPr id="96" name="CuadroTexto 95">
              <a:extLst>
                <a:ext uri="{FF2B5EF4-FFF2-40B4-BE49-F238E27FC236}">
                  <a16:creationId xmlns:a16="http://schemas.microsoft.com/office/drawing/2014/main" id="{091EE5C9-40B4-829C-25DF-74E9FFB0E5E4}"/>
                </a:ext>
              </a:extLst>
            </p:cNvPr>
            <p:cNvSpPr txBox="1"/>
            <p:nvPr/>
          </p:nvSpPr>
          <p:spPr>
            <a:xfrm>
              <a:off x="89841" y="3236975"/>
              <a:ext cx="2432169" cy="861774"/>
            </a:xfrm>
            <a:prstGeom prst="rect">
              <a:avLst/>
            </a:prstGeom>
            <a:noFill/>
          </p:spPr>
          <p:txBody>
            <a:bodyPr wrap="square" rtlCol="0">
              <a:spAutoFit/>
            </a:bodyPr>
            <a:lstStyle/>
            <a:p>
              <a:pPr algn="just"/>
              <a:r>
                <a:rPr lang="es-CO" sz="1000" dirty="0"/>
                <a:t>SE DEBE REALIZAR UN ANÁLISIS SISTÉMICO A PARTIR DEL PLAN DE DESARROLLO DISTRITAL Y PLAN ESTRATÉGICO PARA ENGRANAR LA PROPUESTA DE MOP </a:t>
              </a:r>
            </a:p>
          </p:txBody>
        </p:sp>
        <p:sp>
          <p:nvSpPr>
            <p:cNvPr id="97" name="Cerrar llave 96">
              <a:extLst>
                <a:ext uri="{FF2B5EF4-FFF2-40B4-BE49-F238E27FC236}">
                  <a16:creationId xmlns:a16="http://schemas.microsoft.com/office/drawing/2014/main" id="{7CC8D03A-D920-0D97-2D9F-EC17DE9DC675}"/>
                </a:ext>
              </a:extLst>
            </p:cNvPr>
            <p:cNvSpPr/>
            <p:nvPr/>
          </p:nvSpPr>
          <p:spPr>
            <a:xfrm flipH="1">
              <a:off x="2594512" y="3290698"/>
              <a:ext cx="345629" cy="82991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dirty="0"/>
            </a:p>
          </p:txBody>
        </p:sp>
      </p:grpSp>
      <p:grpSp>
        <p:nvGrpSpPr>
          <p:cNvPr id="100" name="Grupo 99">
            <a:extLst>
              <a:ext uri="{FF2B5EF4-FFF2-40B4-BE49-F238E27FC236}">
                <a16:creationId xmlns:a16="http://schemas.microsoft.com/office/drawing/2014/main" id="{39384893-C5AB-CE34-37E9-B0BE81B4A3F3}"/>
              </a:ext>
            </a:extLst>
          </p:cNvPr>
          <p:cNvGrpSpPr/>
          <p:nvPr/>
        </p:nvGrpSpPr>
        <p:grpSpPr>
          <a:xfrm>
            <a:off x="7823676" y="5420489"/>
            <a:ext cx="3123661" cy="908637"/>
            <a:chOff x="7823676" y="5420489"/>
            <a:chExt cx="3123661" cy="908637"/>
          </a:xfrm>
        </p:grpSpPr>
        <p:sp>
          <p:nvSpPr>
            <p:cNvPr id="91" name="Cerrar llave 90">
              <a:extLst>
                <a:ext uri="{FF2B5EF4-FFF2-40B4-BE49-F238E27FC236}">
                  <a16:creationId xmlns:a16="http://schemas.microsoft.com/office/drawing/2014/main" id="{D0F0AB31-7540-324B-3365-DC54C236E773}"/>
                </a:ext>
              </a:extLst>
            </p:cNvPr>
            <p:cNvSpPr/>
            <p:nvPr/>
          </p:nvSpPr>
          <p:spPr>
            <a:xfrm>
              <a:off x="7823676" y="5420489"/>
              <a:ext cx="489857" cy="908637"/>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99" name="CuadroTexto 98">
              <a:extLst>
                <a:ext uri="{FF2B5EF4-FFF2-40B4-BE49-F238E27FC236}">
                  <a16:creationId xmlns:a16="http://schemas.microsoft.com/office/drawing/2014/main" id="{515CD8A9-A2B8-3985-1446-BDC1598E50EA}"/>
                </a:ext>
              </a:extLst>
            </p:cNvPr>
            <p:cNvSpPr txBox="1"/>
            <p:nvPr/>
          </p:nvSpPr>
          <p:spPr>
            <a:xfrm>
              <a:off x="8515168" y="5600046"/>
              <a:ext cx="2432169" cy="400110"/>
            </a:xfrm>
            <a:prstGeom prst="rect">
              <a:avLst/>
            </a:prstGeom>
            <a:noFill/>
          </p:spPr>
          <p:txBody>
            <a:bodyPr wrap="square" rtlCol="0">
              <a:spAutoFit/>
            </a:bodyPr>
            <a:lstStyle/>
            <a:p>
              <a:pPr algn="just"/>
              <a:r>
                <a:rPr lang="es-CO" sz="1000" dirty="0"/>
                <a:t>SE LOGRARÁ OBTENER UNA PROPUESTA SÓLIDA DE MOP </a:t>
              </a:r>
            </a:p>
          </p:txBody>
        </p:sp>
      </p:grpSp>
      <p:grpSp>
        <p:nvGrpSpPr>
          <p:cNvPr id="90" name="Grupo 89">
            <a:extLst>
              <a:ext uri="{FF2B5EF4-FFF2-40B4-BE49-F238E27FC236}">
                <a16:creationId xmlns:a16="http://schemas.microsoft.com/office/drawing/2014/main" id="{A0746A83-8FCF-B79D-5A47-5735E606627D}"/>
              </a:ext>
            </a:extLst>
          </p:cNvPr>
          <p:cNvGrpSpPr/>
          <p:nvPr/>
        </p:nvGrpSpPr>
        <p:grpSpPr>
          <a:xfrm>
            <a:off x="101753" y="4656740"/>
            <a:ext cx="2800575" cy="1184042"/>
            <a:chOff x="101753" y="4656740"/>
            <a:chExt cx="2800575" cy="1184042"/>
          </a:xfrm>
        </p:grpSpPr>
        <p:sp>
          <p:nvSpPr>
            <p:cNvPr id="98" name="CuadroTexto 97">
              <a:extLst>
                <a:ext uri="{FF2B5EF4-FFF2-40B4-BE49-F238E27FC236}">
                  <a16:creationId xmlns:a16="http://schemas.microsoft.com/office/drawing/2014/main" id="{93132B77-DAD0-8643-5747-4A25AFB3441C}"/>
                </a:ext>
              </a:extLst>
            </p:cNvPr>
            <p:cNvSpPr txBox="1"/>
            <p:nvPr/>
          </p:nvSpPr>
          <p:spPr>
            <a:xfrm>
              <a:off x="101753" y="4865035"/>
              <a:ext cx="2432169" cy="707886"/>
            </a:xfrm>
            <a:prstGeom prst="rect">
              <a:avLst/>
            </a:prstGeom>
            <a:noFill/>
          </p:spPr>
          <p:txBody>
            <a:bodyPr wrap="square" rtlCol="0">
              <a:spAutoFit/>
            </a:bodyPr>
            <a:lstStyle/>
            <a:p>
              <a:pPr algn="just"/>
              <a:r>
                <a:rPr lang="es-CO" sz="1000" dirty="0"/>
                <a:t>SE DEBE SEGUIR LA METODOLOGÍA DEL DAFP RESPECTO A LA INTERACCIÓN DE PROCESOS Y EL MAPEO CORRELACIONADO </a:t>
              </a:r>
            </a:p>
          </p:txBody>
        </p:sp>
        <p:sp>
          <p:nvSpPr>
            <p:cNvPr id="87" name="Abrir llave 86">
              <a:extLst>
                <a:ext uri="{FF2B5EF4-FFF2-40B4-BE49-F238E27FC236}">
                  <a16:creationId xmlns:a16="http://schemas.microsoft.com/office/drawing/2014/main" id="{830174D3-FE68-E807-DEB8-8EE745FFDF90}"/>
                </a:ext>
              </a:extLst>
            </p:cNvPr>
            <p:cNvSpPr/>
            <p:nvPr/>
          </p:nvSpPr>
          <p:spPr>
            <a:xfrm>
              <a:off x="2647422" y="4656740"/>
              <a:ext cx="254906" cy="118404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grpSp>
      <p:sp>
        <p:nvSpPr>
          <p:cNvPr id="101" name="CuadroTexto 100">
            <a:extLst>
              <a:ext uri="{FF2B5EF4-FFF2-40B4-BE49-F238E27FC236}">
                <a16:creationId xmlns:a16="http://schemas.microsoft.com/office/drawing/2014/main" id="{B2D7C220-BF52-BC48-188F-E2A73D5128DE}"/>
              </a:ext>
            </a:extLst>
          </p:cNvPr>
          <p:cNvSpPr txBox="1"/>
          <p:nvPr/>
        </p:nvSpPr>
        <p:spPr>
          <a:xfrm>
            <a:off x="2498598" y="204266"/>
            <a:ext cx="6094476" cy="369332"/>
          </a:xfrm>
          <a:prstGeom prst="rect">
            <a:avLst/>
          </a:prstGeom>
          <a:noFill/>
        </p:spPr>
        <p:txBody>
          <a:bodyPr wrap="square">
            <a:spAutoFit/>
          </a:bodyPr>
          <a:lstStyle/>
          <a:p>
            <a:pPr algn="ctr"/>
            <a:r>
              <a:rPr lang="es-CO" b="1" dirty="0"/>
              <a:t>8. LO QUE SIGUE Y CRONOGRAMA</a:t>
            </a:r>
          </a:p>
        </p:txBody>
      </p:sp>
      <p:pic>
        <p:nvPicPr>
          <p:cNvPr id="102" name="Imagen 101" descr="Un dibujo con letras&#10;&#10;El contenido generado por IA puede ser incorrecto.">
            <a:extLst>
              <a:ext uri="{FF2B5EF4-FFF2-40B4-BE49-F238E27FC236}">
                <a16:creationId xmlns:a16="http://schemas.microsoft.com/office/drawing/2014/main" id="{EED34ED8-77EB-EA02-06EC-FCE366BBBC1A}"/>
              </a:ext>
            </a:extLst>
          </p:cNvPr>
          <p:cNvPicPr>
            <a:picLocks noChangeAspect="1"/>
          </p:cNvPicPr>
          <p:nvPr/>
        </p:nvPicPr>
        <p:blipFill>
          <a:blip r:embed="rId2"/>
          <a:stretch>
            <a:fillRect/>
          </a:stretch>
        </p:blipFill>
        <p:spPr>
          <a:xfrm>
            <a:off x="11091922" y="6475828"/>
            <a:ext cx="1028843" cy="519185"/>
          </a:xfrm>
          <a:prstGeom prst="rect">
            <a:avLst/>
          </a:prstGeom>
        </p:spPr>
      </p:pic>
      <p:pic>
        <p:nvPicPr>
          <p:cNvPr id="103" name="Imagen 102" descr="Texto&#10;&#10;El contenido generado por IA puede ser incorrecto.">
            <a:extLst>
              <a:ext uri="{FF2B5EF4-FFF2-40B4-BE49-F238E27FC236}">
                <a16:creationId xmlns:a16="http://schemas.microsoft.com/office/drawing/2014/main" id="{AD6B5F4E-CD87-5CD3-606B-98B416775AA0}"/>
              </a:ext>
            </a:extLst>
          </p:cNvPr>
          <p:cNvPicPr>
            <a:picLocks noChangeAspect="1"/>
          </p:cNvPicPr>
          <p:nvPr/>
        </p:nvPicPr>
        <p:blipFill>
          <a:blip r:embed="rId3"/>
          <a:stretch>
            <a:fillRect/>
          </a:stretch>
        </p:blipFill>
        <p:spPr>
          <a:xfrm>
            <a:off x="10326757" y="70336"/>
            <a:ext cx="1794008" cy="588199"/>
          </a:xfrm>
          <a:prstGeom prst="rect">
            <a:avLst/>
          </a:prstGeom>
        </p:spPr>
      </p:pic>
      <p:grpSp>
        <p:nvGrpSpPr>
          <p:cNvPr id="104" name="Grupo 103">
            <a:extLst>
              <a:ext uri="{FF2B5EF4-FFF2-40B4-BE49-F238E27FC236}">
                <a16:creationId xmlns:a16="http://schemas.microsoft.com/office/drawing/2014/main" id="{20F59919-2227-20F3-D45F-9A04E0784CC9}"/>
              </a:ext>
            </a:extLst>
          </p:cNvPr>
          <p:cNvGrpSpPr/>
          <p:nvPr/>
        </p:nvGrpSpPr>
        <p:grpSpPr>
          <a:xfrm>
            <a:off x="7823676" y="4077073"/>
            <a:ext cx="3123661" cy="908637"/>
            <a:chOff x="7823676" y="5420489"/>
            <a:chExt cx="3123661" cy="908637"/>
          </a:xfrm>
        </p:grpSpPr>
        <p:sp>
          <p:nvSpPr>
            <p:cNvPr id="105" name="Cerrar llave 104">
              <a:extLst>
                <a:ext uri="{FF2B5EF4-FFF2-40B4-BE49-F238E27FC236}">
                  <a16:creationId xmlns:a16="http://schemas.microsoft.com/office/drawing/2014/main" id="{458344BC-B2F0-81AF-B522-6C8F2C23A875}"/>
                </a:ext>
              </a:extLst>
            </p:cNvPr>
            <p:cNvSpPr/>
            <p:nvPr/>
          </p:nvSpPr>
          <p:spPr>
            <a:xfrm>
              <a:off x="7823676" y="5420489"/>
              <a:ext cx="489857" cy="908637"/>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106" name="CuadroTexto 105">
              <a:extLst>
                <a:ext uri="{FF2B5EF4-FFF2-40B4-BE49-F238E27FC236}">
                  <a16:creationId xmlns:a16="http://schemas.microsoft.com/office/drawing/2014/main" id="{4197AC01-2323-06B1-F158-C47E2F5FCB97}"/>
                </a:ext>
              </a:extLst>
            </p:cNvPr>
            <p:cNvSpPr txBox="1"/>
            <p:nvPr/>
          </p:nvSpPr>
          <p:spPr>
            <a:xfrm>
              <a:off x="8515168" y="5600046"/>
              <a:ext cx="2432169" cy="400110"/>
            </a:xfrm>
            <a:prstGeom prst="rect">
              <a:avLst/>
            </a:prstGeom>
            <a:noFill/>
          </p:spPr>
          <p:txBody>
            <a:bodyPr wrap="square" rtlCol="0">
              <a:spAutoFit/>
            </a:bodyPr>
            <a:lstStyle/>
            <a:p>
              <a:pPr algn="just"/>
              <a:r>
                <a:rPr lang="es-CO" sz="1000" dirty="0"/>
                <a:t>TENER INTERLOCUCIÓN CON LOS RESPONSABLES</a:t>
              </a:r>
            </a:p>
          </p:txBody>
        </p:sp>
      </p:grpSp>
    </p:spTree>
    <p:extLst>
      <p:ext uri="{BB962C8B-B14F-4D97-AF65-F5344CB8AC3E}">
        <p14:creationId xmlns:p14="http://schemas.microsoft.com/office/powerpoint/2010/main" val="419312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91001-5B8E-6B28-3840-D5D7280A0C0E}"/>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23F498F7-444C-D692-93BE-2CA85F44113D}"/>
              </a:ext>
            </a:extLst>
          </p:cNvPr>
          <p:cNvPicPr>
            <a:picLocks noChangeAspect="1"/>
          </p:cNvPicPr>
          <p:nvPr/>
        </p:nvPicPr>
        <p:blipFill>
          <a:blip r:embed="rId2"/>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D7DA1E8C-F0C3-70BD-2A4B-735749C46E22}"/>
              </a:ext>
            </a:extLst>
          </p:cNvPr>
          <p:cNvPicPr>
            <a:picLocks noChangeAspect="1"/>
          </p:cNvPicPr>
          <p:nvPr/>
        </p:nvPicPr>
        <p:blipFill>
          <a:blip r:embed="rId3"/>
          <a:stretch>
            <a:fillRect/>
          </a:stretch>
        </p:blipFill>
        <p:spPr>
          <a:xfrm>
            <a:off x="11091922" y="6268479"/>
            <a:ext cx="1028843" cy="519185"/>
          </a:xfrm>
          <a:prstGeom prst="rect">
            <a:avLst/>
          </a:prstGeom>
        </p:spPr>
      </p:pic>
      <p:sp>
        <p:nvSpPr>
          <p:cNvPr id="5" name="Rectángulo: esquinas redondeadas 4">
            <a:extLst>
              <a:ext uri="{FF2B5EF4-FFF2-40B4-BE49-F238E27FC236}">
                <a16:creationId xmlns:a16="http://schemas.microsoft.com/office/drawing/2014/main" id="{0815AF70-A641-B70B-3AB6-B67CC82B7D11}"/>
              </a:ext>
            </a:extLst>
          </p:cNvPr>
          <p:cNvSpPr/>
          <p:nvPr/>
        </p:nvSpPr>
        <p:spPr>
          <a:xfrm>
            <a:off x="2628821" y="620349"/>
            <a:ext cx="6786934" cy="540000"/>
          </a:xfrm>
          <a:prstGeom prst="roundRect">
            <a:avLst>
              <a:gd name="adj" fmla="val 23469"/>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dirty="0">
                <a:solidFill>
                  <a:schemeClr val="tx1"/>
                </a:solidFill>
              </a:rPr>
              <a:t>CRONOGRAMA DE CAMBIO ORGANIZACIONAL SDDE </a:t>
            </a:r>
          </a:p>
        </p:txBody>
      </p:sp>
      <p:pic>
        <p:nvPicPr>
          <p:cNvPr id="7" name="Imagen 6" descr="Tabla&#10;&#10;El contenido generado por IA puede ser incorrecto.">
            <a:extLst>
              <a:ext uri="{FF2B5EF4-FFF2-40B4-BE49-F238E27FC236}">
                <a16:creationId xmlns:a16="http://schemas.microsoft.com/office/drawing/2014/main" id="{5247FB08-6447-EF05-506B-CBF5B7BC9744}"/>
              </a:ext>
            </a:extLst>
          </p:cNvPr>
          <p:cNvPicPr>
            <a:picLocks noChangeAspect="1"/>
          </p:cNvPicPr>
          <p:nvPr/>
        </p:nvPicPr>
        <p:blipFill>
          <a:blip r:embed="rId4"/>
          <a:stretch>
            <a:fillRect/>
          </a:stretch>
        </p:blipFill>
        <p:spPr>
          <a:xfrm>
            <a:off x="284458" y="1411366"/>
            <a:ext cx="5639263" cy="4199705"/>
          </a:xfrm>
          <a:prstGeom prst="rect">
            <a:avLst/>
          </a:prstGeom>
        </p:spPr>
      </p:pic>
      <p:pic>
        <p:nvPicPr>
          <p:cNvPr id="9" name="Imagen 8">
            <a:extLst>
              <a:ext uri="{FF2B5EF4-FFF2-40B4-BE49-F238E27FC236}">
                <a16:creationId xmlns:a16="http://schemas.microsoft.com/office/drawing/2014/main" id="{74D48556-1571-DE99-A477-BC163E4A18C1}"/>
              </a:ext>
            </a:extLst>
          </p:cNvPr>
          <p:cNvPicPr>
            <a:picLocks noChangeAspect="1"/>
          </p:cNvPicPr>
          <p:nvPr/>
        </p:nvPicPr>
        <p:blipFill>
          <a:blip r:embed="rId5"/>
          <a:stretch>
            <a:fillRect/>
          </a:stretch>
        </p:blipFill>
        <p:spPr>
          <a:xfrm>
            <a:off x="6268280" y="1368915"/>
            <a:ext cx="5699508" cy="217354"/>
          </a:xfrm>
          <a:prstGeom prst="rect">
            <a:avLst/>
          </a:prstGeom>
        </p:spPr>
      </p:pic>
      <p:pic>
        <p:nvPicPr>
          <p:cNvPr id="11" name="Imagen 10" descr="Tabla&#10;&#10;El contenido generado por IA puede ser incorrecto.">
            <a:extLst>
              <a:ext uri="{FF2B5EF4-FFF2-40B4-BE49-F238E27FC236}">
                <a16:creationId xmlns:a16="http://schemas.microsoft.com/office/drawing/2014/main" id="{BA8F8C4B-80DF-360B-8154-4D21385278EB}"/>
              </a:ext>
            </a:extLst>
          </p:cNvPr>
          <p:cNvPicPr>
            <a:picLocks noChangeAspect="1"/>
          </p:cNvPicPr>
          <p:nvPr/>
        </p:nvPicPr>
        <p:blipFill>
          <a:blip r:embed="rId6"/>
          <a:stretch>
            <a:fillRect/>
          </a:stretch>
        </p:blipFill>
        <p:spPr>
          <a:xfrm>
            <a:off x="6268280" y="1679771"/>
            <a:ext cx="5699508" cy="3878328"/>
          </a:xfrm>
          <a:prstGeom prst="rect">
            <a:avLst/>
          </a:prstGeom>
        </p:spPr>
      </p:pic>
      <p:sp>
        <p:nvSpPr>
          <p:cNvPr id="12" name="CuadroTexto 11">
            <a:extLst>
              <a:ext uri="{FF2B5EF4-FFF2-40B4-BE49-F238E27FC236}">
                <a16:creationId xmlns:a16="http://schemas.microsoft.com/office/drawing/2014/main" id="{E1046E04-39AC-19AF-1911-1F0A53314EEB}"/>
              </a:ext>
            </a:extLst>
          </p:cNvPr>
          <p:cNvSpPr txBox="1"/>
          <p:nvPr/>
        </p:nvSpPr>
        <p:spPr>
          <a:xfrm>
            <a:off x="2498598" y="204266"/>
            <a:ext cx="6094476" cy="369332"/>
          </a:xfrm>
          <a:prstGeom prst="rect">
            <a:avLst/>
          </a:prstGeom>
          <a:noFill/>
        </p:spPr>
        <p:txBody>
          <a:bodyPr wrap="square">
            <a:spAutoFit/>
          </a:bodyPr>
          <a:lstStyle/>
          <a:p>
            <a:pPr algn="ctr"/>
            <a:r>
              <a:rPr lang="es-CO" b="1" dirty="0"/>
              <a:t>8. LO QUE SIGUE Y CRONOGRAMA</a:t>
            </a:r>
          </a:p>
        </p:txBody>
      </p:sp>
    </p:spTree>
    <p:extLst>
      <p:ext uri="{BB962C8B-B14F-4D97-AF65-F5344CB8AC3E}">
        <p14:creationId xmlns:p14="http://schemas.microsoft.com/office/powerpoint/2010/main" val="2399203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2648A-D45E-2AF7-D7AF-C4F95AA8620D}"/>
            </a:ext>
          </a:extLst>
        </p:cNvPr>
        <p:cNvGrpSpPr/>
        <p:nvPr/>
      </p:nvGrpSpPr>
      <p:grpSpPr>
        <a:xfrm>
          <a:off x="0" y="0"/>
          <a:ext cx="0" cy="0"/>
          <a:chOff x="0" y="0"/>
          <a:chExt cx="0" cy="0"/>
        </a:xfrm>
      </p:grpSpPr>
      <p:pic>
        <p:nvPicPr>
          <p:cNvPr id="3" name="Imagen 2" descr="Texto&#10;&#10;El contenido generado por IA puede ser incorrecto.">
            <a:extLst>
              <a:ext uri="{FF2B5EF4-FFF2-40B4-BE49-F238E27FC236}">
                <a16:creationId xmlns:a16="http://schemas.microsoft.com/office/drawing/2014/main" id="{5279FB95-27B9-541F-6376-508E532CA53E}"/>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4E4E2447-AA5C-CCF5-7267-33BD57A4A924}"/>
              </a:ext>
            </a:extLst>
          </p:cNvPr>
          <p:cNvPicPr>
            <a:picLocks noChangeAspect="1"/>
          </p:cNvPicPr>
          <p:nvPr/>
        </p:nvPicPr>
        <p:blipFill>
          <a:blip r:embed="rId4"/>
          <a:stretch>
            <a:fillRect/>
          </a:stretch>
        </p:blipFill>
        <p:spPr>
          <a:xfrm>
            <a:off x="11091922" y="6268479"/>
            <a:ext cx="1028843" cy="519185"/>
          </a:xfrm>
          <a:prstGeom prst="rect">
            <a:avLst/>
          </a:prstGeom>
        </p:spPr>
      </p:pic>
      <p:sp>
        <p:nvSpPr>
          <p:cNvPr id="12" name="CuadroTexto 11">
            <a:extLst>
              <a:ext uri="{FF2B5EF4-FFF2-40B4-BE49-F238E27FC236}">
                <a16:creationId xmlns:a16="http://schemas.microsoft.com/office/drawing/2014/main" id="{624E3C63-4A98-AD97-6647-9EC4D71E57BB}"/>
              </a:ext>
            </a:extLst>
          </p:cNvPr>
          <p:cNvSpPr txBox="1"/>
          <p:nvPr/>
        </p:nvSpPr>
        <p:spPr>
          <a:xfrm>
            <a:off x="2498598" y="204266"/>
            <a:ext cx="6094476" cy="400110"/>
          </a:xfrm>
          <a:prstGeom prst="rect">
            <a:avLst/>
          </a:prstGeom>
          <a:noFill/>
        </p:spPr>
        <p:txBody>
          <a:bodyPr wrap="square">
            <a:spAutoFit/>
          </a:bodyPr>
          <a:lstStyle/>
          <a:p>
            <a:pPr marL="514350" indent="-514350" algn="ctr">
              <a:buFont typeface="+mj-lt"/>
              <a:buAutoNum type="arabicPeriod"/>
            </a:pPr>
            <a:r>
              <a:rPr lang="es-CO" sz="2000" b="1" dirty="0"/>
              <a:t>INTRODUCCIÓN Y MARCO GENERAL</a:t>
            </a:r>
          </a:p>
        </p:txBody>
      </p:sp>
      <p:sp>
        <p:nvSpPr>
          <p:cNvPr id="6" name="CuadroTexto 5">
            <a:extLst>
              <a:ext uri="{FF2B5EF4-FFF2-40B4-BE49-F238E27FC236}">
                <a16:creationId xmlns:a16="http://schemas.microsoft.com/office/drawing/2014/main" id="{70FF5E6F-EE16-56B4-AFCD-46266904DFFC}"/>
              </a:ext>
            </a:extLst>
          </p:cNvPr>
          <p:cNvSpPr txBox="1"/>
          <p:nvPr/>
        </p:nvSpPr>
        <p:spPr>
          <a:xfrm>
            <a:off x="651075" y="658535"/>
            <a:ext cx="10555130" cy="2369880"/>
          </a:xfrm>
          <a:prstGeom prst="rect">
            <a:avLst/>
          </a:prstGeom>
          <a:noFill/>
        </p:spPr>
        <p:txBody>
          <a:bodyPr wrap="square">
            <a:spAutoFit/>
          </a:bodyPr>
          <a:lstStyle/>
          <a:p>
            <a:pPr algn="just"/>
            <a:r>
              <a:rPr lang="es-CO" dirty="0"/>
              <a:t>1. </a:t>
            </a:r>
            <a:r>
              <a:rPr lang="es-CO" b="1" dirty="0"/>
              <a:t>Ley 489 de 1998 </a:t>
            </a:r>
            <a:r>
              <a:rPr lang="es-CO" dirty="0"/>
              <a:t>Organización y Funcionamiento de las Entidades: </a:t>
            </a:r>
          </a:p>
          <a:p>
            <a:pPr algn="just"/>
            <a:endParaRPr lang="es-CO" sz="1000" dirty="0"/>
          </a:p>
          <a:p>
            <a:pPr algn="just"/>
            <a:r>
              <a:rPr lang="es-CO" b="1" dirty="0"/>
              <a:t>Artículo 50</a:t>
            </a:r>
            <a:r>
              <a:rPr lang="es-CO" dirty="0"/>
              <a:t>.  Modificación de la estructura organizacional conlleva </a:t>
            </a:r>
            <a:r>
              <a:rPr lang="es-CO" b="1" dirty="0"/>
              <a:t>modificar el acto administrativo de creación </a:t>
            </a:r>
            <a:r>
              <a:rPr lang="es-CO" dirty="0"/>
              <a:t>de la entidad al crear dependencias.</a:t>
            </a:r>
          </a:p>
          <a:p>
            <a:pPr algn="just"/>
            <a:endParaRPr lang="es-CO" sz="1000" dirty="0"/>
          </a:p>
          <a:p>
            <a:pPr algn="just"/>
            <a:r>
              <a:rPr lang="es-CO" b="1" dirty="0"/>
              <a:t>Artículo 54 </a:t>
            </a:r>
            <a:r>
              <a:rPr lang="es-CO" dirty="0"/>
              <a:t>Principios y reglas generales para modificar, esto es, variar, transformar o renovar la organización o estructura :  </a:t>
            </a:r>
          </a:p>
          <a:p>
            <a:pPr marL="285750" indent="-285750" algn="just">
              <a:buFontTx/>
              <a:buChar char="-"/>
            </a:pPr>
            <a:r>
              <a:rPr lang="es-CO" dirty="0"/>
              <a:t>Deberán suprimirse o fusionarse dependencias con el objeto de </a:t>
            </a:r>
            <a:r>
              <a:rPr lang="es-CO" b="1" dirty="0"/>
              <a:t>evitar duplicidad de funciones y actividades</a:t>
            </a:r>
            <a:r>
              <a:rPr lang="es-CO" dirty="0"/>
              <a:t>.</a:t>
            </a:r>
          </a:p>
        </p:txBody>
      </p:sp>
      <p:sp>
        <p:nvSpPr>
          <p:cNvPr id="14" name="CuadroTexto 13">
            <a:extLst>
              <a:ext uri="{FF2B5EF4-FFF2-40B4-BE49-F238E27FC236}">
                <a16:creationId xmlns:a16="http://schemas.microsoft.com/office/drawing/2014/main" id="{92E50FC5-8D79-D16D-46E9-369195B630CB}"/>
              </a:ext>
            </a:extLst>
          </p:cNvPr>
          <p:cNvSpPr txBox="1"/>
          <p:nvPr/>
        </p:nvSpPr>
        <p:spPr>
          <a:xfrm>
            <a:off x="651075" y="3211325"/>
            <a:ext cx="10971602" cy="1092607"/>
          </a:xfrm>
          <a:prstGeom prst="rect">
            <a:avLst/>
          </a:prstGeom>
          <a:noFill/>
        </p:spPr>
        <p:txBody>
          <a:bodyPr wrap="square">
            <a:spAutoFit/>
          </a:bodyPr>
          <a:lstStyle/>
          <a:p>
            <a:r>
              <a:rPr lang="es-CO" dirty="0"/>
              <a:t>2. El </a:t>
            </a:r>
            <a:r>
              <a:rPr lang="es-CO" b="1" dirty="0"/>
              <a:t>Consejo de Estado </a:t>
            </a:r>
            <a:r>
              <a:rPr lang="es-CO" dirty="0"/>
              <a:t>en Concepto 250 de 2023—sala de Consulta y Servicio Civil indicó:</a:t>
            </a:r>
          </a:p>
          <a:p>
            <a:endParaRPr lang="es-CO" sz="1000" dirty="0"/>
          </a:p>
          <a:p>
            <a:r>
              <a:rPr lang="es-CO" dirty="0"/>
              <a:t>Se debe contar con </a:t>
            </a:r>
            <a:r>
              <a:rPr lang="es-CO" b="1" dirty="0"/>
              <a:t>Estudio Técnico de Rediseño Institucional </a:t>
            </a:r>
            <a:r>
              <a:rPr lang="es-CO" dirty="0"/>
              <a:t>que genere protección jurídica en los procesos relacionados con la creación o modificación de la estructura organizacional de una entidad pública. </a:t>
            </a:r>
          </a:p>
        </p:txBody>
      </p:sp>
      <p:sp>
        <p:nvSpPr>
          <p:cNvPr id="16" name="CuadroTexto 15">
            <a:extLst>
              <a:ext uri="{FF2B5EF4-FFF2-40B4-BE49-F238E27FC236}">
                <a16:creationId xmlns:a16="http://schemas.microsoft.com/office/drawing/2014/main" id="{14C3E99A-A4E0-710C-6E91-C186ED7D88C7}"/>
              </a:ext>
            </a:extLst>
          </p:cNvPr>
          <p:cNvSpPr txBox="1"/>
          <p:nvPr/>
        </p:nvSpPr>
        <p:spPr>
          <a:xfrm>
            <a:off x="651075" y="4436090"/>
            <a:ext cx="10971602" cy="923330"/>
          </a:xfrm>
          <a:prstGeom prst="rect">
            <a:avLst/>
          </a:prstGeom>
          <a:noFill/>
        </p:spPr>
        <p:txBody>
          <a:bodyPr wrap="square">
            <a:spAutoFit/>
          </a:bodyPr>
          <a:lstStyle/>
          <a:p>
            <a:r>
              <a:rPr lang="es-CO" sz="1800" dirty="0"/>
              <a:t>3. </a:t>
            </a:r>
            <a:r>
              <a:rPr lang="es-CO" sz="1800" b="1" dirty="0"/>
              <a:t>Ley 909 </a:t>
            </a:r>
            <a:r>
              <a:rPr lang="es-CO" b="1" dirty="0"/>
              <a:t>de</a:t>
            </a:r>
            <a:r>
              <a:rPr lang="es-CO" sz="1800" b="1" dirty="0"/>
              <a:t> 2004 </a:t>
            </a:r>
            <a:r>
              <a:rPr lang="es-CO" sz="1800" dirty="0"/>
              <a:t>- Artículo </a:t>
            </a:r>
            <a:r>
              <a:rPr lang="es-CO" dirty="0"/>
              <a:t>14. El Departamento Administrativo de la Función Pública – </a:t>
            </a:r>
            <a:r>
              <a:rPr lang="es-CO" b="1" dirty="0"/>
              <a:t>DAFP</a:t>
            </a:r>
            <a:r>
              <a:rPr lang="es-CO" dirty="0"/>
              <a:t> le corresponde entre otras funciones el de adelantar las </a:t>
            </a:r>
            <a:r>
              <a:rPr lang="es-CO" b="1" dirty="0"/>
              <a:t>políticas en materia de organización administrativa del Estado</a:t>
            </a:r>
            <a:r>
              <a:rPr lang="es-CO" dirty="0"/>
              <a:t>, orientadas hacia la funcionalidad y modernización de las estructuras administrativas</a:t>
            </a:r>
          </a:p>
        </p:txBody>
      </p:sp>
      <p:sp>
        <p:nvSpPr>
          <p:cNvPr id="5" name="CuadroTexto 4">
            <a:extLst>
              <a:ext uri="{FF2B5EF4-FFF2-40B4-BE49-F238E27FC236}">
                <a16:creationId xmlns:a16="http://schemas.microsoft.com/office/drawing/2014/main" id="{68249CE8-0B53-5784-F93B-E2316DA46D1E}"/>
              </a:ext>
            </a:extLst>
          </p:cNvPr>
          <p:cNvSpPr txBox="1"/>
          <p:nvPr/>
        </p:nvSpPr>
        <p:spPr>
          <a:xfrm>
            <a:off x="651075" y="5491579"/>
            <a:ext cx="10796287" cy="1200329"/>
          </a:xfrm>
          <a:prstGeom prst="rect">
            <a:avLst/>
          </a:prstGeom>
          <a:noFill/>
        </p:spPr>
        <p:txBody>
          <a:bodyPr wrap="square">
            <a:spAutoFit/>
          </a:bodyPr>
          <a:lstStyle/>
          <a:p>
            <a:r>
              <a:rPr lang="es-CO" dirty="0"/>
              <a:t>4. </a:t>
            </a:r>
            <a:r>
              <a:rPr lang="es-CO" b="1" dirty="0"/>
              <a:t>Decreto 1083 de 2015 </a:t>
            </a:r>
            <a:r>
              <a:rPr lang="es-CO" dirty="0"/>
              <a:t>Por medio del cual se expide el Decreto Único Reglamentario del Sector de Función Pública: Artículo 2.2.12.2 modificación de una planta de empleos está fundada en </a:t>
            </a:r>
            <a:r>
              <a:rPr lang="es-CO" b="1" dirty="0"/>
              <a:t>necesidades del servicio o en razones de modernización de la administración</a:t>
            </a:r>
            <a:r>
              <a:rPr lang="es-CO" dirty="0"/>
              <a:t>, cuando las conclusiones del </a:t>
            </a:r>
            <a:r>
              <a:rPr lang="es-CO" b="1" dirty="0"/>
              <a:t>estudio técnico</a:t>
            </a:r>
            <a:r>
              <a:rPr lang="es-CO" dirty="0"/>
              <a:t> de la misma deriven en la </a:t>
            </a:r>
            <a:r>
              <a:rPr lang="es-CO" b="1" dirty="0"/>
              <a:t>creación o supresión de empleos. </a:t>
            </a:r>
          </a:p>
        </p:txBody>
      </p:sp>
    </p:spTree>
    <p:extLst>
      <p:ext uri="{BB962C8B-B14F-4D97-AF65-F5344CB8AC3E}">
        <p14:creationId xmlns:p14="http://schemas.microsoft.com/office/powerpoint/2010/main" val="147274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CF4C2-9E2D-5B7F-5D31-31F1B2C99AFF}"/>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5B012C84-FE27-7802-4657-862CBAF94263}"/>
              </a:ext>
            </a:extLst>
          </p:cNvPr>
          <p:cNvPicPr>
            <a:picLocks noChangeAspect="1"/>
          </p:cNvPicPr>
          <p:nvPr/>
        </p:nvPicPr>
        <p:blipFill>
          <a:blip r:embed="rId2"/>
          <a:stretch>
            <a:fillRect/>
          </a:stretch>
        </p:blipFill>
        <p:spPr>
          <a:xfrm>
            <a:off x="1334856" y="777039"/>
            <a:ext cx="5771337" cy="5771337"/>
          </a:xfrm>
          <a:prstGeom prst="rect">
            <a:avLst/>
          </a:prstGeom>
        </p:spPr>
      </p:pic>
      <p:pic>
        <p:nvPicPr>
          <p:cNvPr id="3" name="Imagen 2" descr="Imagen que contiene Texto&#10;&#10;El contenido generado por IA puede ser incorrecto.">
            <a:extLst>
              <a:ext uri="{FF2B5EF4-FFF2-40B4-BE49-F238E27FC236}">
                <a16:creationId xmlns:a16="http://schemas.microsoft.com/office/drawing/2014/main" id="{90D003A3-419E-C3BA-68E7-38A402E0DF6D}"/>
              </a:ext>
            </a:extLst>
          </p:cNvPr>
          <p:cNvPicPr>
            <a:picLocks noChangeAspect="1"/>
          </p:cNvPicPr>
          <p:nvPr/>
        </p:nvPicPr>
        <p:blipFill>
          <a:blip r:embed="rId3"/>
          <a:stretch>
            <a:fillRect/>
          </a:stretch>
        </p:blipFill>
        <p:spPr>
          <a:xfrm>
            <a:off x="5703847" y="4017196"/>
            <a:ext cx="6488153" cy="1461633"/>
          </a:xfrm>
          <a:prstGeom prst="rect">
            <a:avLst/>
          </a:prstGeom>
        </p:spPr>
      </p:pic>
      <p:pic>
        <p:nvPicPr>
          <p:cNvPr id="4" name="Imagen 3" descr="Texto&#10;&#10;El contenido generado por IA puede ser incorrecto.">
            <a:extLst>
              <a:ext uri="{FF2B5EF4-FFF2-40B4-BE49-F238E27FC236}">
                <a16:creationId xmlns:a16="http://schemas.microsoft.com/office/drawing/2014/main" id="{D1C6B3C1-6CA8-D5D0-373A-1E781FE363AD}"/>
              </a:ext>
            </a:extLst>
          </p:cNvPr>
          <p:cNvPicPr>
            <a:picLocks noChangeAspect="1"/>
          </p:cNvPicPr>
          <p:nvPr/>
        </p:nvPicPr>
        <p:blipFill>
          <a:blip r:embed="rId4"/>
          <a:stretch>
            <a:fillRect/>
          </a:stretch>
        </p:blipFill>
        <p:spPr>
          <a:xfrm>
            <a:off x="10326757" y="70336"/>
            <a:ext cx="1794008" cy="588199"/>
          </a:xfrm>
          <a:prstGeom prst="rect">
            <a:avLst/>
          </a:prstGeom>
        </p:spPr>
      </p:pic>
      <p:pic>
        <p:nvPicPr>
          <p:cNvPr id="5" name="Imagen 4" descr="Un dibujo con letras&#10;&#10;El contenido generado por IA puede ser incorrecto.">
            <a:extLst>
              <a:ext uri="{FF2B5EF4-FFF2-40B4-BE49-F238E27FC236}">
                <a16:creationId xmlns:a16="http://schemas.microsoft.com/office/drawing/2014/main" id="{61C25756-E1B5-086B-8FE9-D9FBCCA3C4E9}"/>
              </a:ext>
            </a:extLst>
          </p:cNvPr>
          <p:cNvPicPr>
            <a:picLocks noChangeAspect="1"/>
          </p:cNvPicPr>
          <p:nvPr/>
        </p:nvPicPr>
        <p:blipFill>
          <a:blip r:embed="rId5"/>
          <a:stretch>
            <a:fillRect/>
          </a:stretch>
        </p:blipFill>
        <p:spPr>
          <a:xfrm>
            <a:off x="11091922" y="6268479"/>
            <a:ext cx="1028843" cy="519185"/>
          </a:xfrm>
          <a:prstGeom prst="rect">
            <a:avLst/>
          </a:prstGeom>
        </p:spPr>
      </p:pic>
      <p:pic>
        <p:nvPicPr>
          <p:cNvPr id="7" name="Imagen 6" descr="Imagen de la pantalla de un celular con texto e imágenes de una persona&#10;&#10;El contenido generado por IA puede ser incorrecto.">
            <a:extLst>
              <a:ext uri="{FF2B5EF4-FFF2-40B4-BE49-F238E27FC236}">
                <a16:creationId xmlns:a16="http://schemas.microsoft.com/office/drawing/2014/main" id="{52F64A8E-79D1-92B7-24D9-4799E95BF702}"/>
              </a:ext>
            </a:extLst>
          </p:cNvPr>
          <p:cNvPicPr>
            <a:picLocks noChangeAspect="1"/>
          </p:cNvPicPr>
          <p:nvPr/>
        </p:nvPicPr>
        <p:blipFill>
          <a:blip r:embed="rId6"/>
          <a:stretch>
            <a:fillRect/>
          </a:stretch>
        </p:blipFill>
        <p:spPr>
          <a:xfrm>
            <a:off x="7954306" y="936442"/>
            <a:ext cx="2372451" cy="2962250"/>
          </a:xfrm>
          <a:prstGeom prst="rect">
            <a:avLst/>
          </a:prstGeom>
        </p:spPr>
      </p:pic>
      <p:sp>
        <p:nvSpPr>
          <p:cNvPr id="10" name="CuadroTexto 9">
            <a:extLst>
              <a:ext uri="{FF2B5EF4-FFF2-40B4-BE49-F238E27FC236}">
                <a16:creationId xmlns:a16="http://schemas.microsoft.com/office/drawing/2014/main" id="{6B974335-2B71-C730-9663-FA3FB29DE3DD}"/>
              </a:ext>
            </a:extLst>
          </p:cNvPr>
          <p:cNvSpPr txBox="1"/>
          <p:nvPr/>
        </p:nvSpPr>
        <p:spPr>
          <a:xfrm>
            <a:off x="2498598" y="204266"/>
            <a:ext cx="6094476" cy="400110"/>
          </a:xfrm>
          <a:prstGeom prst="rect">
            <a:avLst/>
          </a:prstGeom>
          <a:noFill/>
        </p:spPr>
        <p:txBody>
          <a:bodyPr wrap="square">
            <a:spAutoFit/>
          </a:bodyPr>
          <a:lstStyle/>
          <a:p>
            <a:pPr marL="514350" indent="-514350" algn="ctr">
              <a:buFont typeface="+mj-lt"/>
              <a:buAutoNum type="arabicPeriod"/>
            </a:pPr>
            <a:r>
              <a:rPr lang="es-CO" sz="2000" b="1" dirty="0"/>
              <a:t>INTRODUCCIÓN Y MARCO GENERAL</a:t>
            </a:r>
          </a:p>
        </p:txBody>
      </p:sp>
    </p:spTree>
    <p:extLst>
      <p:ext uri="{BB962C8B-B14F-4D97-AF65-F5344CB8AC3E}">
        <p14:creationId xmlns:p14="http://schemas.microsoft.com/office/powerpoint/2010/main" val="1857825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C6193B81-E89E-E601-4C40-BFA9CEA7BB28}"/>
              </a:ext>
            </a:extLst>
          </p:cNvPr>
          <p:cNvPicPr>
            <a:picLocks noChangeAspect="1"/>
          </p:cNvPicPr>
          <p:nvPr/>
        </p:nvPicPr>
        <p:blipFill>
          <a:blip r:embed="rId2"/>
          <a:stretch>
            <a:fillRect/>
          </a:stretch>
        </p:blipFill>
        <p:spPr>
          <a:xfrm>
            <a:off x="1828800" y="658535"/>
            <a:ext cx="7563394" cy="5637699"/>
          </a:xfrm>
          <a:prstGeom prst="rect">
            <a:avLst/>
          </a:prstGeom>
        </p:spPr>
      </p:pic>
      <p:pic>
        <p:nvPicPr>
          <p:cNvPr id="3" name="Imagen 2" descr="Texto&#10;&#10;El contenido generado por IA puede ser incorrecto.">
            <a:extLst>
              <a:ext uri="{FF2B5EF4-FFF2-40B4-BE49-F238E27FC236}">
                <a16:creationId xmlns:a16="http://schemas.microsoft.com/office/drawing/2014/main" id="{07243740-92D7-0C1A-41B0-3977A383FE6A}"/>
              </a:ext>
            </a:extLst>
          </p:cNvPr>
          <p:cNvPicPr>
            <a:picLocks noChangeAspect="1"/>
          </p:cNvPicPr>
          <p:nvPr/>
        </p:nvPicPr>
        <p:blipFill>
          <a:blip r:embed="rId3"/>
          <a:stretch>
            <a:fillRect/>
          </a:stretch>
        </p:blipFill>
        <p:spPr>
          <a:xfrm>
            <a:off x="10326757" y="70336"/>
            <a:ext cx="1794008" cy="588199"/>
          </a:xfrm>
          <a:prstGeom prst="rect">
            <a:avLst/>
          </a:prstGeom>
        </p:spPr>
      </p:pic>
      <p:pic>
        <p:nvPicPr>
          <p:cNvPr id="4" name="Imagen 3" descr="Un dibujo con letras&#10;&#10;El contenido generado por IA puede ser incorrecto.">
            <a:extLst>
              <a:ext uri="{FF2B5EF4-FFF2-40B4-BE49-F238E27FC236}">
                <a16:creationId xmlns:a16="http://schemas.microsoft.com/office/drawing/2014/main" id="{1997E4A6-5F09-82D4-61B2-92D9E6065D1C}"/>
              </a:ext>
            </a:extLst>
          </p:cNvPr>
          <p:cNvPicPr>
            <a:picLocks noChangeAspect="1"/>
          </p:cNvPicPr>
          <p:nvPr/>
        </p:nvPicPr>
        <p:blipFill>
          <a:blip r:embed="rId4"/>
          <a:stretch>
            <a:fillRect/>
          </a:stretch>
        </p:blipFill>
        <p:spPr>
          <a:xfrm>
            <a:off x="11091922" y="6268479"/>
            <a:ext cx="1028843" cy="519185"/>
          </a:xfrm>
          <a:prstGeom prst="rect">
            <a:avLst/>
          </a:prstGeom>
        </p:spPr>
      </p:pic>
      <p:sp>
        <p:nvSpPr>
          <p:cNvPr id="6" name="CuadroTexto 5">
            <a:extLst>
              <a:ext uri="{FF2B5EF4-FFF2-40B4-BE49-F238E27FC236}">
                <a16:creationId xmlns:a16="http://schemas.microsoft.com/office/drawing/2014/main" id="{4C5CC387-8ED3-ABD9-7072-4F6E204B4B0C}"/>
              </a:ext>
            </a:extLst>
          </p:cNvPr>
          <p:cNvSpPr txBox="1"/>
          <p:nvPr/>
        </p:nvSpPr>
        <p:spPr>
          <a:xfrm>
            <a:off x="2498598" y="204266"/>
            <a:ext cx="6094476" cy="400110"/>
          </a:xfrm>
          <a:prstGeom prst="rect">
            <a:avLst/>
          </a:prstGeom>
          <a:noFill/>
        </p:spPr>
        <p:txBody>
          <a:bodyPr wrap="square">
            <a:spAutoFit/>
          </a:bodyPr>
          <a:lstStyle/>
          <a:p>
            <a:pPr marL="514350" indent="-514350" algn="ctr">
              <a:buFont typeface="+mj-lt"/>
              <a:buAutoNum type="arabicPeriod"/>
            </a:pPr>
            <a:r>
              <a:rPr lang="es-CO" sz="2000" b="1" dirty="0"/>
              <a:t>INTRODUCCIÓN Y MARCO GENERAL</a:t>
            </a:r>
          </a:p>
        </p:txBody>
      </p:sp>
    </p:spTree>
    <p:extLst>
      <p:ext uri="{BB962C8B-B14F-4D97-AF65-F5344CB8AC3E}">
        <p14:creationId xmlns:p14="http://schemas.microsoft.com/office/powerpoint/2010/main" val="2800200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48B2D-211A-D297-4A1D-E36A62A2B749}"/>
            </a:ext>
          </a:extLst>
        </p:cNvPr>
        <p:cNvGrpSpPr/>
        <p:nvPr/>
      </p:nvGrpSpPr>
      <p:grpSpPr>
        <a:xfrm>
          <a:off x="0" y="0"/>
          <a:ext cx="0" cy="0"/>
          <a:chOff x="0" y="0"/>
          <a:chExt cx="0" cy="0"/>
        </a:xfrm>
      </p:grpSpPr>
      <p:grpSp>
        <p:nvGrpSpPr>
          <p:cNvPr id="23" name="Grupo 22">
            <a:extLst>
              <a:ext uri="{FF2B5EF4-FFF2-40B4-BE49-F238E27FC236}">
                <a16:creationId xmlns:a16="http://schemas.microsoft.com/office/drawing/2014/main" id="{022CAF50-32AB-06AC-2B6D-418B2A4C58E6}"/>
              </a:ext>
            </a:extLst>
          </p:cNvPr>
          <p:cNvGrpSpPr/>
          <p:nvPr/>
        </p:nvGrpSpPr>
        <p:grpSpPr>
          <a:xfrm>
            <a:off x="2706523" y="1565356"/>
            <a:ext cx="9278648" cy="1441908"/>
            <a:chOff x="1719946" y="5422775"/>
            <a:chExt cx="9278648" cy="1441908"/>
          </a:xfrm>
        </p:grpSpPr>
        <p:sp>
          <p:nvSpPr>
            <p:cNvPr id="22" name="Triángulo isósceles 21">
              <a:extLst>
                <a:ext uri="{FF2B5EF4-FFF2-40B4-BE49-F238E27FC236}">
                  <a16:creationId xmlns:a16="http://schemas.microsoft.com/office/drawing/2014/main" id="{47AA7A7F-5483-8D97-0ABE-F72D275AC954}"/>
                </a:ext>
              </a:extLst>
            </p:cNvPr>
            <p:cNvSpPr/>
            <p:nvPr/>
          </p:nvSpPr>
          <p:spPr>
            <a:xfrm flipV="1">
              <a:off x="3914547" y="6257745"/>
              <a:ext cx="4749543" cy="606938"/>
            </a:xfrm>
            <a:prstGeom prst="triangle">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Rectángulo: esquinas redondeadas 20">
              <a:extLst>
                <a:ext uri="{FF2B5EF4-FFF2-40B4-BE49-F238E27FC236}">
                  <a16:creationId xmlns:a16="http://schemas.microsoft.com/office/drawing/2014/main" id="{E5FBCCFB-2524-2387-F989-E851824213C8}"/>
                </a:ext>
              </a:extLst>
            </p:cNvPr>
            <p:cNvSpPr/>
            <p:nvPr/>
          </p:nvSpPr>
          <p:spPr>
            <a:xfrm>
              <a:off x="1719946" y="5422775"/>
              <a:ext cx="9278648" cy="1210899"/>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 name="Rectángulo 1">
            <a:extLst>
              <a:ext uri="{FF2B5EF4-FFF2-40B4-BE49-F238E27FC236}">
                <a16:creationId xmlns:a16="http://schemas.microsoft.com/office/drawing/2014/main" id="{74EB20B1-FB63-523A-FCCE-7D2647B334B0}"/>
              </a:ext>
            </a:extLst>
          </p:cNvPr>
          <p:cNvSpPr/>
          <p:nvPr/>
        </p:nvSpPr>
        <p:spPr>
          <a:xfrm>
            <a:off x="1395739" y="865715"/>
            <a:ext cx="10230723" cy="400110"/>
          </a:xfrm>
          <a:prstGeom prst="rect">
            <a:avLst/>
          </a:prstGeom>
          <a:noFill/>
        </p:spPr>
        <p:txBody>
          <a:bodyPr wrap="square" lIns="91440" tIns="45720" rIns="91440" bIns="45720">
            <a:spAutoFit/>
          </a:bodyPr>
          <a:lstStyle/>
          <a:p>
            <a:pPr algn="ctr"/>
            <a:r>
              <a:rPr lang="es-ES" sz="2000" cap="none" spc="0" dirty="0">
                <a:ln w="0"/>
                <a:solidFill>
                  <a:schemeClr val="accent1"/>
                </a:solidFill>
                <a:effectLst>
                  <a:outerShdw blurRad="38100" dist="25400" dir="5400000" algn="ctr" rotWithShape="0">
                    <a:srgbClr val="6E747A">
                      <a:alpha val="43000"/>
                    </a:srgbClr>
                  </a:outerShdw>
                </a:effectLst>
              </a:rPr>
              <a:t>CRITERIOS DE ANÁLISIS DEL MODELO OPERATIVO  </a:t>
            </a:r>
            <a:r>
              <a:rPr lang="es-ES" sz="2000" dirty="0">
                <a:ln w="0"/>
                <a:solidFill>
                  <a:schemeClr val="accent1"/>
                </a:solidFill>
                <a:effectLst>
                  <a:outerShdw blurRad="38100" dist="25400" dir="5400000" algn="ctr" rotWithShape="0">
                    <a:srgbClr val="6E747A">
                      <a:alpha val="43000"/>
                    </a:srgbClr>
                  </a:outerShdw>
                </a:effectLst>
              </a:rPr>
              <a:t>POR PROCESOS</a:t>
            </a:r>
            <a:endParaRPr lang="es-ES" sz="2000" cap="none" spc="0" dirty="0">
              <a:ln w="0"/>
              <a:solidFill>
                <a:schemeClr val="accent1"/>
              </a:solidFill>
              <a:effectLst>
                <a:outerShdw blurRad="38100" dist="25400" dir="5400000" algn="ctr" rotWithShape="0">
                  <a:srgbClr val="6E747A">
                    <a:alpha val="43000"/>
                  </a:srgbClr>
                </a:outerShdw>
              </a:effectLst>
            </a:endParaRPr>
          </a:p>
        </p:txBody>
      </p:sp>
      <p:sp>
        <p:nvSpPr>
          <p:cNvPr id="3" name="CuadroTexto 2">
            <a:extLst>
              <a:ext uri="{FF2B5EF4-FFF2-40B4-BE49-F238E27FC236}">
                <a16:creationId xmlns:a16="http://schemas.microsoft.com/office/drawing/2014/main" id="{409CDC55-D87D-0EB4-0F92-52475BCD5068}"/>
              </a:ext>
            </a:extLst>
          </p:cNvPr>
          <p:cNvSpPr txBox="1"/>
          <p:nvPr/>
        </p:nvSpPr>
        <p:spPr>
          <a:xfrm>
            <a:off x="2706523" y="1834757"/>
            <a:ext cx="2296885" cy="523220"/>
          </a:xfrm>
          <a:prstGeom prst="rect">
            <a:avLst/>
          </a:prstGeom>
          <a:noFill/>
        </p:spPr>
        <p:txBody>
          <a:bodyPr wrap="square" rtlCol="0">
            <a:spAutoFit/>
          </a:bodyPr>
          <a:lstStyle/>
          <a:p>
            <a:pPr algn="ctr"/>
            <a:r>
              <a:rPr lang="es-CO" sz="1400" b="1" dirty="0">
                <a:solidFill>
                  <a:srgbClr val="002060"/>
                </a:solidFill>
                <a:effectLst>
                  <a:outerShdw blurRad="38100" dist="38100" dir="2700000" algn="tl">
                    <a:srgbClr val="000000">
                      <a:alpha val="43137"/>
                    </a:srgbClr>
                  </a:outerShdw>
                </a:effectLst>
              </a:rPr>
              <a:t>ACTOS DE </a:t>
            </a:r>
          </a:p>
          <a:p>
            <a:pPr algn="ctr"/>
            <a:r>
              <a:rPr lang="es-CO" sz="1400" b="1" dirty="0">
                <a:solidFill>
                  <a:srgbClr val="002060"/>
                </a:solidFill>
                <a:effectLst>
                  <a:outerShdw blurRad="38100" dist="38100" dir="2700000" algn="tl">
                    <a:srgbClr val="000000">
                      <a:alpha val="43137"/>
                    </a:srgbClr>
                  </a:outerShdw>
                </a:effectLst>
              </a:rPr>
              <a:t>CREACIÓN </a:t>
            </a:r>
          </a:p>
        </p:txBody>
      </p:sp>
      <p:sp>
        <p:nvSpPr>
          <p:cNvPr id="4" name="CuadroTexto 3">
            <a:extLst>
              <a:ext uri="{FF2B5EF4-FFF2-40B4-BE49-F238E27FC236}">
                <a16:creationId xmlns:a16="http://schemas.microsoft.com/office/drawing/2014/main" id="{5AEAAC1E-0B21-12B0-2521-639C54056E20}"/>
              </a:ext>
            </a:extLst>
          </p:cNvPr>
          <p:cNvSpPr txBox="1"/>
          <p:nvPr/>
        </p:nvSpPr>
        <p:spPr>
          <a:xfrm>
            <a:off x="4906086" y="1838047"/>
            <a:ext cx="2296885" cy="523220"/>
          </a:xfrm>
          <a:prstGeom prst="rect">
            <a:avLst/>
          </a:prstGeom>
          <a:noFill/>
        </p:spPr>
        <p:txBody>
          <a:bodyPr wrap="square" rtlCol="0">
            <a:spAutoFit/>
          </a:bodyPr>
          <a:lstStyle/>
          <a:p>
            <a:pPr algn="ctr"/>
            <a:r>
              <a:rPr lang="es-CO" sz="1400" b="1" dirty="0">
                <a:solidFill>
                  <a:srgbClr val="002060"/>
                </a:solidFill>
                <a:effectLst>
                  <a:outerShdw blurRad="38100" dist="38100" dir="2700000" algn="tl">
                    <a:srgbClr val="000000">
                      <a:alpha val="43137"/>
                    </a:srgbClr>
                  </a:outerShdw>
                </a:effectLst>
              </a:rPr>
              <a:t>ACTOS DE </a:t>
            </a:r>
          </a:p>
          <a:p>
            <a:pPr algn="ctr"/>
            <a:r>
              <a:rPr lang="es-CO" sz="1400" b="1" dirty="0">
                <a:solidFill>
                  <a:srgbClr val="002060"/>
                </a:solidFill>
                <a:effectLst>
                  <a:outerShdw blurRad="38100" dist="38100" dir="2700000" algn="tl">
                    <a:srgbClr val="000000">
                      <a:alpha val="43137"/>
                    </a:srgbClr>
                  </a:outerShdw>
                </a:effectLst>
              </a:rPr>
              <a:t>ESTRUCTURA </a:t>
            </a:r>
          </a:p>
        </p:txBody>
      </p:sp>
      <p:sp>
        <p:nvSpPr>
          <p:cNvPr id="6" name="CuadroTexto 5">
            <a:extLst>
              <a:ext uri="{FF2B5EF4-FFF2-40B4-BE49-F238E27FC236}">
                <a16:creationId xmlns:a16="http://schemas.microsoft.com/office/drawing/2014/main" id="{075EA5D3-64C3-BBCE-4C0D-780091D00365}"/>
              </a:ext>
            </a:extLst>
          </p:cNvPr>
          <p:cNvSpPr txBox="1"/>
          <p:nvPr/>
        </p:nvSpPr>
        <p:spPr>
          <a:xfrm>
            <a:off x="7105649" y="1821952"/>
            <a:ext cx="2296885" cy="523220"/>
          </a:xfrm>
          <a:prstGeom prst="rect">
            <a:avLst/>
          </a:prstGeom>
          <a:noFill/>
        </p:spPr>
        <p:txBody>
          <a:bodyPr wrap="square" rtlCol="0">
            <a:spAutoFit/>
          </a:bodyPr>
          <a:lstStyle/>
          <a:p>
            <a:pPr algn="ctr"/>
            <a:r>
              <a:rPr lang="es-CO" sz="1400" b="1" dirty="0">
                <a:solidFill>
                  <a:srgbClr val="002060"/>
                </a:solidFill>
                <a:effectLst>
                  <a:outerShdw blurRad="38100" dist="38100" dir="2700000" algn="tl">
                    <a:srgbClr val="000000">
                      <a:alpha val="43137"/>
                    </a:srgbClr>
                  </a:outerShdw>
                </a:effectLst>
              </a:rPr>
              <a:t>RESPONSABILIDADES</a:t>
            </a:r>
          </a:p>
          <a:p>
            <a:pPr algn="ctr"/>
            <a:r>
              <a:rPr lang="es-CO" sz="1400" b="1" dirty="0">
                <a:solidFill>
                  <a:srgbClr val="002060"/>
                </a:solidFill>
                <a:effectLst>
                  <a:outerShdw blurRad="38100" dist="38100" dir="2700000" algn="tl">
                    <a:srgbClr val="000000">
                      <a:alpha val="43137"/>
                    </a:srgbClr>
                  </a:outerShdw>
                </a:effectLst>
              </a:rPr>
              <a:t>DEPENDENCIAS</a:t>
            </a:r>
          </a:p>
        </p:txBody>
      </p:sp>
      <p:sp>
        <p:nvSpPr>
          <p:cNvPr id="9" name="CuadroTexto 8">
            <a:extLst>
              <a:ext uri="{FF2B5EF4-FFF2-40B4-BE49-F238E27FC236}">
                <a16:creationId xmlns:a16="http://schemas.microsoft.com/office/drawing/2014/main" id="{9CF9639D-47B8-0FA6-A449-FB4568D8DB75}"/>
              </a:ext>
            </a:extLst>
          </p:cNvPr>
          <p:cNvSpPr txBox="1"/>
          <p:nvPr/>
        </p:nvSpPr>
        <p:spPr>
          <a:xfrm>
            <a:off x="9655629" y="1735495"/>
            <a:ext cx="2296885" cy="738664"/>
          </a:xfrm>
          <a:prstGeom prst="rect">
            <a:avLst/>
          </a:prstGeom>
          <a:noFill/>
        </p:spPr>
        <p:txBody>
          <a:bodyPr wrap="square" rtlCol="0">
            <a:spAutoFit/>
          </a:bodyPr>
          <a:lstStyle/>
          <a:p>
            <a:pPr algn="ctr"/>
            <a:r>
              <a:rPr lang="es-CO" sz="1400" b="1" dirty="0">
                <a:solidFill>
                  <a:srgbClr val="002060"/>
                </a:solidFill>
                <a:effectLst>
                  <a:outerShdw blurRad="38100" dist="38100" dir="2700000" algn="tl">
                    <a:srgbClr val="000000">
                      <a:alpha val="43137"/>
                    </a:srgbClr>
                  </a:outerShdw>
                </a:effectLst>
              </a:rPr>
              <a:t>NORMAS QUE RIGEN LOS TEMAS DE CADA DEPENDENCIA</a:t>
            </a:r>
          </a:p>
        </p:txBody>
      </p:sp>
      <p:sp>
        <p:nvSpPr>
          <p:cNvPr id="10" name="CuadroTexto 9">
            <a:extLst>
              <a:ext uri="{FF2B5EF4-FFF2-40B4-BE49-F238E27FC236}">
                <a16:creationId xmlns:a16="http://schemas.microsoft.com/office/drawing/2014/main" id="{CDB1D2DB-E5BB-7B57-FC2A-4602249C389A}"/>
              </a:ext>
            </a:extLst>
          </p:cNvPr>
          <p:cNvSpPr txBox="1"/>
          <p:nvPr/>
        </p:nvSpPr>
        <p:spPr>
          <a:xfrm>
            <a:off x="3111439" y="3576135"/>
            <a:ext cx="2296885" cy="523220"/>
          </a:xfrm>
          <a:prstGeom prst="rect">
            <a:avLst/>
          </a:prstGeom>
          <a:noFill/>
        </p:spPr>
        <p:txBody>
          <a:bodyPr wrap="square" rtlCol="0">
            <a:spAutoFit/>
          </a:bodyPr>
          <a:lstStyle/>
          <a:p>
            <a:pPr algn="ctr"/>
            <a:r>
              <a:rPr lang="es-CO" sz="1400" b="1" dirty="0">
                <a:solidFill>
                  <a:srgbClr val="C00000"/>
                </a:solidFill>
                <a:effectLst>
                  <a:outerShdw blurRad="38100" dist="38100" dir="2700000" algn="tl">
                    <a:srgbClr val="000000">
                      <a:alpha val="43137"/>
                    </a:srgbClr>
                  </a:outerShdw>
                </a:effectLst>
              </a:rPr>
              <a:t>PRESTACIÓN DEL SERVICIO</a:t>
            </a:r>
          </a:p>
        </p:txBody>
      </p:sp>
      <p:sp>
        <p:nvSpPr>
          <p:cNvPr id="11" name="CuadroTexto 10">
            <a:extLst>
              <a:ext uri="{FF2B5EF4-FFF2-40B4-BE49-F238E27FC236}">
                <a16:creationId xmlns:a16="http://schemas.microsoft.com/office/drawing/2014/main" id="{58478788-71B2-B186-39FE-6ACF2E944ACB}"/>
              </a:ext>
            </a:extLst>
          </p:cNvPr>
          <p:cNvSpPr txBox="1"/>
          <p:nvPr/>
        </p:nvSpPr>
        <p:spPr>
          <a:xfrm>
            <a:off x="5099956" y="3588566"/>
            <a:ext cx="2296885" cy="307777"/>
          </a:xfrm>
          <a:prstGeom prst="rect">
            <a:avLst/>
          </a:prstGeom>
          <a:noFill/>
        </p:spPr>
        <p:txBody>
          <a:bodyPr wrap="square" rtlCol="0">
            <a:spAutoFit/>
          </a:bodyPr>
          <a:lstStyle/>
          <a:p>
            <a:pPr algn="ctr"/>
            <a:r>
              <a:rPr lang="es-CO" sz="1400" b="1" dirty="0">
                <a:solidFill>
                  <a:srgbClr val="C00000"/>
                </a:solidFill>
                <a:effectLst>
                  <a:outerShdw blurRad="38100" dist="38100" dir="2700000" algn="tl">
                    <a:srgbClr val="000000">
                      <a:alpha val="43137"/>
                    </a:srgbClr>
                  </a:outerShdw>
                </a:effectLst>
              </a:rPr>
              <a:t>PROCESOS</a:t>
            </a:r>
          </a:p>
        </p:txBody>
      </p:sp>
      <p:cxnSp>
        <p:nvCxnSpPr>
          <p:cNvPr id="13" name="Conector: angular 12">
            <a:extLst>
              <a:ext uri="{FF2B5EF4-FFF2-40B4-BE49-F238E27FC236}">
                <a16:creationId xmlns:a16="http://schemas.microsoft.com/office/drawing/2014/main" id="{495A39F0-A1B0-E2D5-FB60-8DB9B444BF23}"/>
              </a:ext>
            </a:extLst>
          </p:cNvPr>
          <p:cNvCxnSpPr/>
          <p:nvPr/>
        </p:nvCxnSpPr>
        <p:spPr>
          <a:xfrm>
            <a:off x="6879771" y="3742454"/>
            <a:ext cx="517070" cy="30777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CuadroTexto 13">
            <a:extLst>
              <a:ext uri="{FF2B5EF4-FFF2-40B4-BE49-F238E27FC236}">
                <a16:creationId xmlns:a16="http://schemas.microsoft.com/office/drawing/2014/main" id="{9357F822-DC7D-4FF9-E846-E83353C3959F}"/>
              </a:ext>
            </a:extLst>
          </p:cNvPr>
          <p:cNvSpPr txBox="1"/>
          <p:nvPr/>
        </p:nvSpPr>
        <p:spPr>
          <a:xfrm>
            <a:off x="7548305" y="3364665"/>
            <a:ext cx="2296885" cy="1569660"/>
          </a:xfrm>
          <a:prstGeom prst="rect">
            <a:avLst/>
          </a:prstGeom>
          <a:noFill/>
        </p:spPr>
        <p:txBody>
          <a:bodyPr wrap="square" rtlCol="0">
            <a:spAutoFit/>
          </a:bodyPr>
          <a:lstStyle/>
          <a:p>
            <a:r>
              <a:rPr lang="es-CO" sz="1200" b="1" dirty="0">
                <a:solidFill>
                  <a:srgbClr val="C00000"/>
                </a:solidFill>
                <a:effectLst>
                  <a:outerShdw blurRad="38100" dist="38100" dir="2700000" algn="tl">
                    <a:srgbClr val="000000">
                      <a:alpha val="43137"/>
                    </a:srgbClr>
                  </a:outerShdw>
                </a:effectLst>
              </a:rPr>
              <a:t>Clientes</a:t>
            </a:r>
          </a:p>
          <a:p>
            <a:r>
              <a:rPr lang="es-CO" sz="1200" b="1" dirty="0">
                <a:solidFill>
                  <a:srgbClr val="C00000"/>
                </a:solidFill>
                <a:effectLst>
                  <a:outerShdw blurRad="38100" dist="38100" dir="2700000" algn="tl">
                    <a:srgbClr val="000000">
                      <a:alpha val="43137"/>
                    </a:srgbClr>
                  </a:outerShdw>
                </a:effectLst>
              </a:rPr>
              <a:t>Proveedores</a:t>
            </a:r>
          </a:p>
          <a:p>
            <a:r>
              <a:rPr lang="es-CO" sz="1200" b="1" dirty="0">
                <a:solidFill>
                  <a:srgbClr val="C00000"/>
                </a:solidFill>
                <a:effectLst>
                  <a:outerShdw blurRad="38100" dist="38100" dir="2700000" algn="tl">
                    <a:srgbClr val="000000">
                      <a:alpha val="43137"/>
                    </a:srgbClr>
                  </a:outerShdw>
                </a:effectLst>
              </a:rPr>
              <a:t>Insumos – Entradas</a:t>
            </a:r>
          </a:p>
          <a:p>
            <a:r>
              <a:rPr lang="es-CO" sz="1200" b="1" dirty="0">
                <a:solidFill>
                  <a:schemeClr val="accent3">
                    <a:lumMod val="75000"/>
                  </a:schemeClr>
                </a:solidFill>
                <a:effectLst>
                  <a:outerShdw blurRad="38100" dist="38100" dir="2700000" algn="tl">
                    <a:srgbClr val="000000">
                      <a:alpha val="43137"/>
                    </a:srgbClr>
                  </a:outerShdw>
                </a:effectLst>
              </a:rPr>
              <a:t>Actividades</a:t>
            </a:r>
          </a:p>
          <a:p>
            <a:r>
              <a:rPr lang="es-CO" sz="1200" b="1" dirty="0">
                <a:solidFill>
                  <a:srgbClr val="C00000"/>
                </a:solidFill>
                <a:effectLst>
                  <a:outerShdw blurRad="38100" dist="38100" dir="2700000" algn="tl">
                    <a:srgbClr val="000000">
                      <a:alpha val="43137"/>
                    </a:srgbClr>
                  </a:outerShdw>
                </a:effectLst>
              </a:rPr>
              <a:t>Salidas</a:t>
            </a:r>
          </a:p>
          <a:p>
            <a:r>
              <a:rPr lang="es-CO" sz="1200" b="1" dirty="0">
                <a:solidFill>
                  <a:srgbClr val="C00000"/>
                </a:solidFill>
                <a:effectLst>
                  <a:outerShdw blurRad="38100" dist="38100" dir="2700000" algn="tl">
                    <a:srgbClr val="000000">
                      <a:alpha val="43137"/>
                    </a:srgbClr>
                  </a:outerShdw>
                </a:effectLst>
              </a:rPr>
              <a:t>Usuarios</a:t>
            </a:r>
          </a:p>
          <a:p>
            <a:r>
              <a:rPr lang="es-CO" sz="1200" b="1" dirty="0">
                <a:solidFill>
                  <a:srgbClr val="C00000"/>
                </a:solidFill>
                <a:effectLst>
                  <a:outerShdw blurRad="38100" dist="38100" dir="2700000" algn="tl">
                    <a:srgbClr val="000000">
                      <a:alpha val="43137"/>
                    </a:srgbClr>
                  </a:outerShdw>
                </a:effectLst>
              </a:rPr>
              <a:t>Impactos</a:t>
            </a:r>
          </a:p>
          <a:p>
            <a:endParaRPr lang="es-CO" sz="1200" b="1" dirty="0">
              <a:solidFill>
                <a:srgbClr val="C00000"/>
              </a:solidFill>
              <a:effectLst>
                <a:outerShdw blurRad="38100" dist="38100" dir="2700000" algn="tl">
                  <a:srgbClr val="000000">
                    <a:alpha val="43137"/>
                  </a:srgbClr>
                </a:outerShdw>
              </a:effectLst>
            </a:endParaRPr>
          </a:p>
        </p:txBody>
      </p:sp>
      <p:cxnSp>
        <p:nvCxnSpPr>
          <p:cNvPr id="15" name="Conector: angular 14">
            <a:extLst>
              <a:ext uri="{FF2B5EF4-FFF2-40B4-BE49-F238E27FC236}">
                <a16:creationId xmlns:a16="http://schemas.microsoft.com/office/drawing/2014/main" id="{DA3C7736-E070-06A8-FD67-28192581F6BF}"/>
              </a:ext>
            </a:extLst>
          </p:cNvPr>
          <p:cNvCxnSpPr>
            <a:cxnSpLocks/>
          </p:cNvCxnSpPr>
          <p:nvPr/>
        </p:nvCxnSpPr>
        <p:spPr>
          <a:xfrm>
            <a:off x="8558895" y="4149495"/>
            <a:ext cx="1129391" cy="270068"/>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CuadroTexto 16">
            <a:extLst>
              <a:ext uri="{FF2B5EF4-FFF2-40B4-BE49-F238E27FC236}">
                <a16:creationId xmlns:a16="http://schemas.microsoft.com/office/drawing/2014/main" id="{40188ECD-0A75-B8CF-538B-D288664E5E4A}"/>
              </a:ext>
            </a:extLst>
          </p:cNvPr>
          <p:cNvSpPr txBox="1"/>
          <p:nvPr/>
        </p:nvSpPr>
        <p:spPr>
          <a:xfrm>
            <a:off x="9688286" y="4318772"/>
            <a:ext cx="2296885" cy="461665"/>
          </a:xfrm>
          <a:prstGeom prst="rect">
            <a:avLst/>
          </a:prstGeom>
          <a:noFill/>
        </p:spPr>
        <p:txBody>
          <a:bodyPr wrap="square" rtlCol="0">
            <a:spAutoFit/>
          </a:bodyPr>
          <a:lstStyle/>
          <a:p>
            <a:r>
              <a:rPr lang="es-CO" sz="1200" b="1" dirty="0">
                <a:solidFill>
                  <a:schemeClr val="accent3">
                    <a:lumMod val="75000"/>
                  </a:schemeClr>
                </a:solidFill>
                <a:effectLst>
                  <a:outerShdw blurRad="38100" dist="38100" dir="2700000" algn="tl">
                    <a:srgbClr val="000000">
                      <a:alpha val="43137"/>
                    </a:srgbClr>
                  </a:outerShdw>
                </a:effectLst>
              </a:rPr>
              <a:t>PROCEDIMIETNTOS</a:t>
            </a:r>
          </a:p>
          <a:p>
            <a:endParaRPr lang="es-CO" sz="1200" b="1" dirty="0">
              <a:solidFill>
                <a:schemeClr val="accent3">
                  <a:lumMod val="75000"/>
                </a:schemeClr>
              </a:solidFill>
              <a:effectLst>
                <a:outerShdw blurRad="38100" dist="38100" dir="2700000" algn="tl">
                  <a:srgbClr val="000000">
                    <a:alpha val="43137"/>
                  </a:srgbClr>
                </a:outerShdw>
              </a:effectLst>
            </a:endParaRPr>
          </a:p>
        </p:txBody>
      </p:sp>
      <p:grpSp>
        <p:nvGrpSpPr>
          <p:cNvPr id="20" name="Grupo 19">
            <a:extLst>
              <a:ext uri="{FF2B5EF4-FFF2-40B4-BE49-F238E27FC236}">
                <a16:creationId xmlns:a16="http://schemas.microsoft.com/office/drawing/2014/main" id="{A536E421-B3C9-EEFE-D491-7F74E78D1CBA}"/>
              </a:ext>
            </a:extLst>
          </p:cNvPr>
          <p:cNvGrpSpPr/>
          <p:nvPr/>
        </p:nvGrpSpPr>
        <p:grpSpPr>
          <a:xfrm>
            <a:off x="19598" y="1834757"/>
            <a:ext cx="2296885" cy="707886"/>
            <a:chOff x="-22759" y="3107208"/>
            <a:chExt cx="2201749" cy="707886"/>
          </a:xfrm>
        </p:grpSpPr>
        <p:sp>
          <p:nvSpPr>
            <p:cNvPr id="18" name="Rectángulo 17">
              <a:extLst>
                <a:ext uri="{FF2B5EF4-FFF2-40B4-BE49-F238E27FC236}">
                  <a16:creationId xmlns:a16="http://schemas.microsoft.com/office/drawing/2014/main" id="{63947CF7-9738-AB27-38A1-B27D4B5E36E8}"/>
                </a:ext>
              </a:extLst>
            </p:cNvPr>
            <p:cNvSpPr/>
            <p:nvPr/>
          </p:nvSpPr>
          <p:spPr>
            <a:xfrm>
              <a:off x="-22759" y="3107208"/>
              <a:ext cx="2010600" cy="707886"/>
            </a:xfrm>
            <a:prstGeom prst="rect">
              <a:avLst/>
            </a:prstGeom>
            <a:noFill/>
          </p:spPr>
          <p:txBody>
            <a:bodyPr wrap="square" lIns="91440" tIns="45720" rIns="91440" bIns="45720">
              <a:spAutoFit/>
            </a:bodyPr>
            <a:lstStyle/>
            <a:p>
              <a:pPr algn="ctr"/>
              <a:r>
                <a:rPr lang="es-ES" sz="2000" b="0" cap="none" spc="0" dirty="0">
                  <a:ln w="0"/>
                  <a:solidFill>
                    <a:schemeClr val="tx1"/>
                  </a:solidFill>
                  <a:effectLst>
                    <a:outerShdw blurRad="38100" dist="19050" dir="2700000" algn="tl" rotWithShape="0">
                      <a:schemeClr val="dk1">
                        <a:alpha val="40000"/>
                      </a:schemeClr>
                    </a:outerShdw>
                  </a:effectLst>
                </a:rPr>
                <a:t>MÓDULO</a:t>
              </a:r>
            </a:p>
            <a:p>
              <a:pPr algn="ctr"/>
              <a:r>
                <a:rPr lang="es-ES" sz="2000" dirty="0">
                  <a:ln w="0"/>
                  <a:effectLst>
                    <a:outerShdw blurRad="38100" dist="19050" dir="2700000" algn="tl" rotWithShape="0">
                      <a:schemeClr val="dk1">
                        <a:alpha val="40000"/>
                      </a:schemeClr>
                    </a:outerShdw>
                  </a:effectLst>
                </a:rPr>
                <a:t>JURÍDICO</a:t>
              </a:r>
              <a:endParaRPr lang="es-ES" sz="2000" b="0" cap="none" spc="0" dirty="0">
                <a:ln w="0"/>
                <a:solidFill>
                  <a:schemeClr val="tx1"/>
                </a:solidFill>
                <a:effectLst>
                  <a:outerShdw blurRad="38100" dist="19050" dir="2700000" algn="tl" rotWithShape="0">
                    <a:schemeClr val="dk1">
                      <a:alpha val="40000"/>
                    </a:schemeClr>
                  </a:outerShdw>
                </a:effectLst>
              </a:endParaRPr>
            </a:p>
          </p:txBody>
        </p:sp>
        <p:sp>
          <p:nvSpPr>
            <p:cNvPr id="19" name="Triángulo isósceles 18">
              <a:extLst>
                <a:ext uri="{FF2B5EF4-FFF2-40B4-BE49-F238E27FC236}">
                  <a16:creationId xmlns:a16="http://schemas.microsoft.com/office/drawing/2014/main" id="{878AF446-C18D-B53B-3AB6-0967692F2AB8}"/>
                </a:ext>
              </a:extLst>
            </p:cNvPr>
            <p:cNvSpPr/>
            <p:nvPr/>
          </p:nvSpPr>
          <p:spPr>
            <a:xfrm rot="5400000">
              <a:off x="1631982" y="3206842"/>
              <a:ext cx="506188" cy="587829"/>
            </a:xfrm>
            <a:prstGeom prst="triangl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grpSp>
      <p:sp>
        <p:nvSpPr>
          <p:cNvPr id="24" name="Rectángulo 23">
            <a:extLst>
              <a:ext uri="{FF2B5EF4-FFF2-40B4-BE49-F238E27FC236}">
                <a16:creationId xmlns:a16="http://schemas.microsoft.com/office/drawing/2014/main" id="{4D8BA369-1902-2C15-D1BC-AFC56A5412AB}"/>
              </a:ext>
            </a:extLst>
          </p:cNvPr>
          <p:cNvSpPr/>
          <p:nvPr/>
        </p:nvSpPr>
        <p:spPr>
          <a:xfrm>
            <a:off x="2819400" y="3068285"/>
            <a:ext cx="9002485" cy="3103915"/>
          </a:xfrm>
          <a:prstGeom prst="rect">
            <a:avLst/>
          </a:prstGeom>
          <a:noFill/>
          <a:ln>
            <a:solidFill>
              <a:srgbClr val="FF000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25" name="Grupo 24">
            <a:extLst>
              <a:ext uri="{FF2B5EF4-FFF2-40B4-BE49-F238E27FC236}">
                <a16:creationId xmlns:a16="http://schemas.microsoft.com/office/drawing/2014/main" id="{3CC5BDCA-B8E2-DBA1-5104-5A7D051DA26B}"/>
              </a:ext>
            </a:extLst>
          </p:cNvPr>
          <p:cNvGrpSpPr/>
          <p:nvPr/>
        </p:nvGrpSpPr>
        <p:grpSpPr>
          <a:xfrm>
            <a:off x="173966" y="3961415"/>
            <a:ext cx="2201749" cy="707886"/>
            <a:chOff x="-22759" y="3107208"/>
            <a:chExt cx="2201749" cy="707886"/>
          </a:xfrm>
        </p:grpSpPr>
        <p:sp>
          <p:nvSpPr>
            <p:cNvPr id="26" name="Rectángulo 25">
              <a:extLst>
                <a:ext uri="{FF2B5EF4-FFF2-40B4-BE49-F238E27FC236}">
                  <a16:creationId xmlns:a16="http://schemas.microsoft.com/office/drawing/2014/main" id="{9436BCF7-E6AA-5628-2634-45103D717287}"/>
                </a:ext>
              </a:extLst>
            </p:cNvPr>
            <p:cNvSpPr/>
            <p:nvPr/>
          </p:nvSpPr>
          <p:spPr>
            <a:xfrm>
              <a:off x="-22759" y="3107208"/>
              <a:ext cx="2010600" cy="707886"/>
            </a:xfrm>
            <a:prstGeom prst="rect">
              <a:avLst/>
            </a:prstGeom>
            <a:noFill/>
          </p:spPr>
          <p:txBody>
            <a:bodyPr wrap="square" lIns="91440" tIns="45720" rIns="91440" bIns="45720">
              <a:spAutoFit/>
            </a:bodyPr>
            <a:lstStyle/>
            <a:p>
              <a:pPr algn="ctr"/>
              <a:r>
                <a:rPr lang="es-ES" sz="2000" b="0" cap="none" spc="0" dirty="0">
                  <a:ln w="0"/>
                  <a:solidFill>
                    <a:schemeClr val="tx1"/>
                  </a:solidFill>
                  <a:effectLst>
                    <a:outerShdw blurRad="38100" dist="19050" dir="2700000" algn="tl" rotWithShape="0">
                      <a:schemeClr val="dk1">
                        <a:alpha val="40000"/>
                      </a:schemeClr>
                    </a:outerShdw>
                  </a:effectLst>
                </a:rPr>
                <a:t>MÓDULO</a:t>
              </a:r>
            </a:p>
            <a:p>
              <a:pPr algn="ctr"/>
              <a:r>
                <a:rPr lang="es-ES" sz="2000" dirty="0">
                  <a:ln w="0"/>
                  <a:effectLst>
                    <a:outerShdw blurRad="38100" dist="19050" dir="2700000" algn="tl" rotWithShape="0">
                      <a:schemeClr val="dk1">
                        <a:alpha val="40000"/>
                      </a:schemeClr>
                    </a:outerShdw>
                  </a:effectLst>
                </a:rPr>
                <a:t>TÉCNICO</a:t>
              </a:r>
              <a:endParaRPr lang="es-ES" sz="2000" b="0" cap="none" spc="0" dirty="0">
                <a:ln w="0"/>
                <a:solidFill>
                  <a:schemeClr val="tx1"/>
                </a:solidFill>
                <a:effectLst>
                  <a:outerShdw blurRad="38100" dist="19050" dir="2700000" algn="tl" rotWithShape="0">
                    <a:schemeClr val="dk1">
                      <a:alpha val="40000"/>
                    </a:schemeClr>
                  </a:outerShdw>
                </a:effectLst>
              </a:endParaRPr>
            </a:p>
          </p:txBody>
        </p:sp>
        <p:sp>
          <p:nvSpPr>
            <p:cNvPr id="27" name="Triángulo isósceles 26">
              <a:extLst>
                <a:ext uri="{FF2B5EF4-FFF2-40B4-BE49-F238E27FC236}">
                  <a16:creationId xmlns:a16="http://schemas.microsoft.com/office/drawing/2014/main" id="{C203656D-3434-4D55-D726-D76C2AF4D33E}"/>
                </a:ext>
              </a:extLst>
            </p:cNvPr>
            <p:cNvSpPr/>
            <p:nvPr/>
          </p:nvSpPr>
          <p:spPr>
            <a:xfrm rot="5400000">
              <a:off x="1631982" y="3206842"/>
              <a:ext cx="506188" cy="587829"/>
            </a:xfrm>
            <a:prstGeom prst="triangl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grpSp>
      <p:sp>
        <p:nvSpPr>
          <p:cNvPr id="28" name="Cerrar llave 27">
            <a:extLst>
              <a:ext uri="{FF2B5EF4-FFF2-40B4-BE49-F238E27FC236}">
                <a16:creationId xmlns:a16="http://schemas.microsoft.com/office/drawing/2014/main" id="{E2FC0336-17B1-D57E-09A8-5E1123C4427D}"/>
              </a:ext>
            </a:extLst>
          </p:cNvPr>
          <p:cNvSpPr/>
          <p:nvPr/>
        </p:nvSpPr>
        <p:spPr>
          <a:xfrm rot="5400000">
            <a:off x="3758211" y="3743752"/>
            <a:ext cx="938718" cy="1551675"/>
          </a:xfrm>
          <a:prstGeom prst="rightBrace">
            <a:avLst>
              <a:gd name="adj1" fmla="val 8333"/>
              <a:gd name="adj2" fmla="val 53508"/>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29" name="CuadroTexto 28">
            <a:extLst>
              <a:ext uri="{FF2B5EF4-FFF2-40B4-BE49-F238E27FC236}">
                <a16:creationId xmlns:a16="http://schemas.microsoft.com/office/drawing/2014/main" id="{CE01DCB1-67AA-28C4-870D-2F89C5D9E4EF}"/>
              </a:ext>
            </a:extLst>
          </p:cNvPr>
          <p:cNvSpPr txBox="1"/>
          <p:nvPr/>
        </p:nvSpPr>
        <p:spPr>
          <a:xfrm>
            <a:off x="3788697" y="5056590"/>
            <a:ext cx="7848132" cy="93871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s-CO" sz="1100" dirty="0"/>
              <a:t>Indicadores de gestión</a:t>
            </a:r>
          </a:p>
          <a:p>
            <a:r>
              <a:rPr lang="es-CO" sz="1100" dirty="0"/>
              <a:t>Volumetría (asignación de tareas x dependencia – funcionario) </a:t>
            </a:r>
          </a:p>
          <a:p>
            <a:r>
              <a:rPr lang="es-CO" sz="1100" dirty="0"/>
              <a:t>Presupuesto</a:t>
            </a:r>
          </a:p>
          <a:p>
            <a:r>
              <a:rPr lang="es-CO" sz="1100" dirty="0"/>
              <a:t>Planta</a:t>
            </a:r>
          </a:p>
          <a:p>
            <a:r>
              <a:rPr lang="es-CO" sz="1100" dirty="0"/>
              <a:t>Proyectos de Inversión</a:t>
            </a:r>
          </a:p>
        </p:txBody>
      </p:sp>
      <p:sp>
        <p:nvSpPr>
          <p:cNvPr id="5" name="CuadroTexto 4">
            <a:extLst>
              <a:ext uri="{FF2B5EF4-FFF2-40B4-BE49-F238E27FC236}">
                <a16:creationId xmlns:a16="http://schemas.microsoft.com/office/drawing/2014/main" id="{8AE40CDB-2775-99C3-D016-0EA0AE339D3A}"/>
              </a:ext>
            </a:extLst>
          </p:cNvPr>
          <p:cNvSpPr txBox="1"/>
          <p:nvPr/>
        </p:nvSpPr>
        <p:spPr>
          <a:xfrm>
            <a:off x="2498598" y="204266"/>
            <a:ext cx="6094476" cy="400110"/>
          </a:xfrm>
          <a:prstGeom prst="rect">
            <a:avLst/>
          </a:prstGeom>
          <a:noFill/>
        </p:spPr>
        <p:txBody>
          <a:bodyPr wrap="square">
            <a:spAutoFit/>
          </a:bodyPr>
          <a:lstStyle/>
          <a:p>
            <a:pPr marL="514350" indent="-514350" algn="ctr">
              <a:buFont typeface="+mj-lt"/>
              <a:buAutoNum type="arabicPeriod"/>
            </a:pPr>
            <a:r>
              <a:rPr lang="es-CO" sz="2000" b="1" dirty="0"/>
              <a:t>INTRODUCCIÓN Y MARCO GENERAL</a:t>
            </a:r>
          </a:p>
        </p:txBody>
      </p:sp>
      <p:pic>
        <p:nvPicPr>
          <p:cNvPr id="7" name="Imagen 6" descr="Texto&#10;&#10;El contenido generado por IA puede ser incorrecto.">
            <a:extLst>
              <a:ext uri="{FF2B5EF4-FFF2-40B4-BE49-F238E27FC236}">
                <a16:creationId xmlns:a16="http://schemas.microsoft.com/office/drawing/2014/main" id="{4D0F1DD8-253A-3D5F-FE16-E661FF861517}"/>
              </a:ext>
            </a:extLst>
          </p:cNvPr>
          <p:cNvPicPr>
            <a:picLocks noChangeAspect="1"/>
          </p:cNvPicPr>
          <p:nvPr/>
        </p:nvPicPr>
        <p:blipFill>
          <a:blip r:embed="rId2"/>
          <a:stretch>
            <a:fillRect/>
          </a:stretch>
        </p:blipFill>
        <p:spPr>
          <a:xfrm>
            <a:off x="10326757" y="70336"/>
            <a:ext cx="1794008" cy="588199"/>
          </a:xfrm>
          <a:prstGeom prst="rect">
            <a:avLst/>
          </a:prstGeom>
        </p:spPr>
      </p:pic>
    </p:spTree>
    <p:extLst>
      <p:ext uri="{BB962C8B-B14F-4D97-AF65-F5344CB8AC3E}">
        <p14:creationId xmlns:p14="http://schemas.microsoft.com/office/powerpoint/2010/main" val="2533933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66535-6DB5-2F3C-667B-0830958BBBAE}"/>
            </a:ext>
          </a:extLst>
        </p:cNvPr>
        <p:cNvGrpSpPr/>
        <p:nvPr/>
      </p:nvGrpSpPr>
      <p:grpSpPr>
        <a:xfrm>
          <a:off x="0" y="0"/>
          <a:ext cx="0" cy="0"/>
          <a:chOff x="0" y="0"/>
          <a:chExt cx="0" cy="0"/>
        </a:xfrm>
      </p:grpSpPr>
      <p:grpSp>
        <p:nvGrpSpPr>
          <p:cNvPr id="28" name="Grupo 27">
            <a:extLst>
              <a:ext uri="{FF2B5EF4-FFF2-40B4-BE49-F238E27FC236}">
                <a16:creationId xmlns:a16="http://schemas.microsoft.com/office/drawing/2014/main" id="{785CF66A-725C-D13F-BFAC-0CA153823A1D}"/>
              </a:ext>
            </a:extLst>
          </p:cNvPr>
          <p:cNvGrpSpPr/>
          <p:nvPr/>
        </p:nvGrpSpPr>
        <p:grpSpPr>
          <a:xfrm>
            <a:off x="2955416" y="944446"/>
            <a:ext cx="6281167" cy="5487096"/>
            <a:chOff x="2764862" y="1252556"/>
            <a:chExt cx="5453853" cy="4822369"/>
          </a:xfrm>
        </p:grpSpPr>
        <p:sp>
          <p:nvSpPr>
            <p:cNvPr id="24" name="Google Shape;8726;p57">
              <a:extLst>
                <a:ext uri="{FF2B5EF4-FFF2-40B4-BE49-F238E27FC236}">
                  <a16:creationId xmlns:a16="http://schemas.microsoft.com/office/drawing/2014/main" id="{3A642C6C-7436-8236-B871-F7C8153EDCE7}"/>
                </a:ext>
              </a:extLst>
            </p:cNvPr>
            <p:cNvSpPr/>
            <p:nvPr/>
          </p:nvSpPr>
          <p:spPr>
            <a:xfrm>
              <a:off x="6087751" y="1865452"/>
              <a:ext cx="1724381" cy="2487651"/>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solidFill>
              <a:schemeClr val="tx2">
                <a:lumMod val="90000"/>
                <a:lumOff val="10000"/>
              </a:schemeClr>
            </a:solidFill>
            <a:ln w="9525" cap="flat" cmpd="sng">
              <a:solidFill>
                <a:srgbClr val="A5B7C5"/>
              </a:solid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8727;p57">
              <a:extLst>
                <a:ext uri="{FF2B5EF4-FFF2-40B4-BE49-F238E27FC236}">
                  <a16:creationId xmlns:a16="http://schemas.microsoft.com/office/drawing/2014/main" id="{3F32B3B8-4938-7617-0F08-F1344CF97D46}"/>
                </a:ext>
              </a:extLst>
            </p:cNvPr>
            <p:cNvSpPr/>
            <p:nvPr/>
          </p:nvSpPr>
          <p:spPr>
            <a:xfrm>
              <a:off x="3083185" y="1845332"/>
              <a:ext cx="1774678" cy="2541065"/>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solidFill>
              <a:schemeClr val="tx2">
                <a:lumMod val="90000"/>
                <a:lumOff val="10000"/>
              </a:schemeClr>
            </a:solidFill>
            <a:ln w="9525" cap="flat" cmpd="sng">
              <a:solidFill>
                <a:srgbClr val="A5B7C5"/>
              </a:solid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 name="Google Shape;8728;p57">
              <a:extLst>
                <a:ext uri="{FF2B5EF4-FFF2-40B4-BE49-F238E27FC236}">
                  <a16:creationId xmlns:a16="http://schemas.microsoft.com/office/drawing/2014/main" id="{73DDE6AD-5B72-BFA1-1057-2A63DDBBBCB3}"/>
                </a:ext>
              </a:extLst>
            </p:cNvPr>
            <p:cNvSpPr/>
            <p:nvPr/>
          </p:nvSpPr>
          <p:spPr>
            <a:xfrm>
              <a:off x="3893323" y="5179415"/>
              <a:ext cx="3128462" cy="89551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solidFill>
              <a:schemeClr val="tx2">
                <a:lumMod val="90000"/>
                <a:lumOff val="10000"/>
              </a:schemeClr>
            </a:solidFill>
            <a:ln w="9525" cap="flat" cmpd="sng">
              <a:solidFill>
                <a:srgbClr val="A5B7C5"/>
              </a:solid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0" name="Google Shape;8729;p57">
              <a:extLst>
                <a:ext uri="{FF2B5EF4-FFF2-40B4-BE49-F238E27FC236}">
                  <a16:creationId xmlns:a16="http://schemas.microsoft.com/office/drawing/2014/main" id="{A3195C15-D973-A487-C68C-83E83204BE10}"/>
                </a:ext>
              </a:extLst>
            </p:cNvPr>
            <p:cNvGrpSpPr/>
            <p:nvPr/>
          </p:nvGrpSpPr>
          <p:grpSpPr>
            <a:xfrm>
              <a:off x="2764862" y="1252556"/>
              <a:ext cx="5453853" cy="4352888"/>
              <a:chOff x="4334725" y="1355875"/>
              <a:chExt cx="3106650" cy="2709650"/>
            </a:xfrm>
          </p:grpSpPr>
          <p:sp>
            <p:nvSpPr>
              <p:cNvPr id="21" name="Google Shape;8730;p57">
                <a:extLst>
                  <a:ext uri="{FF2B5EF4-FFF2-40B4-BE49-F238E27FC236}">
                    <a16:creationId xmlns:a16="http://schemas.microsoft.com/office/drawing/2014/main" id="{DEC1A114-E558-CD97-78E0-CB5C59772E89}"/>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solidFill>
                <a:schemeClr val="accent4">
                  <a:lumMod val="75000"/>
                </a:schemeClr>
              </a:solidFill>
              <a:ln w="9525" cap="flat" cmpd="sng">
                <a:solidFill>
                  <a:srgbClr val="5F7D95"/>
                </a:solidFill>
                <a:prstDash val="solid"/>
                <a:miter lim="2452"/>
                <a:headEnd type="none" w="sm" len="sm"/>
                <a:tailEnd type="none" w="sm" len="sm"/>
              </a:ln>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8731;p57">
                <a:extLst>
                  <a:ext uri="{FF2B5EF4-FFF2-40B4-BE49-F238E27FC236}">
                    <a16:creationId xmlns:a16="http://schemas.microsoft.com/office/drawing/2014/main" id="{06BB5737-C549-CA0A-AF46-0897E21EA9BC}"/>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8732;p57">
                <a:extLst>
                  <a:ext uri="{FF2B5EF4-FFF2-40B4-BE49-F238E27FC236}">
                    <a16:creationId xmlns:a16="http://schemas.microsoft.com/office/drawing/2014/main" id="{0E114304-C674-00AC-B22E-666F5FD730C1}"/>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nvGrpSpPr>
          <p:cNvPr id="50" name="Grupo 49">
            <a:extLst>
              <a:ext uri="{FF2B5EF4-FFF2-40B4-BE49-F238E27FC236}">
                <a16:creationId xmlns:a16="http://schemas.microsoft.com/office/drawing/2014/main" id="{B998AD68-2734-524B-2DB1-364EC5A24CF2}"/>
              </a:ext>
            </a:extLst>
          </p:cNvPr>
          <p:cNvGrpSpPr/>
          <p:nvPr/>
        </p:nvGrpSpPr>
        <p:grpSpPr>
          <a:xfrm>
            <a:off x="3269689" y="4509235"/>
            <a:ext cx="1416454" cy="1203440"/>
            <a:chOff x="2698135" y="4152619"/>
            <a:chExt cx="1416454" cy="1203440"/>
          </a:xfrm>
        </p:grpSpPr>
        <p:grpSp>
          <p:nvGrpSpPr>
            <p:cNvPr id="29" name="Gráfico 9">
              <a:extLst>
                <a:ext uri="{FF2B5EF4-FFF2-40B4-BE49-F238E27FC236}">
                  <a16:creationId xmlns:a16="http://schemas.microsoft.com/office/drawing/2014/main" id="{F39F9DFF-591C-A442-18FD-9FB198FA2F8A}"/>
                </a:ext>
              </a:extLst>
            </p:cNvPr>
            <p:cNvGrpSpPr>
              <a:grpSpLocks noChangeAspect="1"/>
            </p:cNvGrpSpPr>
            <p:nvPr/>
          </p:nvGrpSpPr>
          <p:grpSpPr>
            <a:xfrm>
              <a:off x="2937599" y="4152619"/>
              <a:ext cx="759094" cy="773583"/>
              <a:chOff x="8659119" y="2320195"/>
              <a:chExt cx="222790" cy="227042"/>
            </a:xfrm>
            <a:solidFill>
              <a:schemeClr val="bg2">
                <a:lumMod val="50000"/>
              </a:schemeClr>
            </a:solidFill>
          </p:grpSpPr>
          <p:sp>
            <p:nvSpPr>
              <p:cNvPr id="30" name="Forma libre: forma 29">
                <a:extLst>
                  <a:ext uri="{FF2B5EF4-FFF2-40B4-BE49-F238E27FC236}">
                    <a16:creationId xmlns:a16="http://schemas.microsoft.com/office/drawing/2014/main" id="{FD410575-4182-33D4-3168-26FF75A0C9B4}"/>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31" name="Forma libre: forma 30">
                <a:extLst>
                  <a:ext uri="{FF2B5EF4-FFF2-40B4-BE49-F238E27FC236}">
                    <a16:creationId xmlns:a16="http://schemas.microsoft.com/office/drawing/2014/main" id="{D343E214-0AA8-7462-AB22-B70CF269CD1D}"/>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32" name="Forma libre: forma 31">
                <a:extLst>
                  <a:ext uri="{FF2B5EF4-FFF2-40B4-BE49-F238E27FC236}">
                    <a16:creationId xmlns:a16="http://schemas.microsoft.com/office/drawing/2014/main" id="{A045C5A0-D733-A411-CBD0-1945BC8AF1A6}"/>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33" name="Forma libre: forma 32">
                <a:extLst>
                  <a:ext uri="{FF2B5EF4-FFF2-40B4-BE49-F238E27FC236}">
                    <a16:creationId xmlns:a16="http://schemas.microsoft.com/office/drawing/2014/main" id="{17AE0273-107E-235C-CFD3-8A8CE8BD5183}"/>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34" name="Forma libre: forma 33">
                <a:extLst>
                  <a:ext uri="{FF2B5EF4-FFF2-40B4-BE49-F238E27FC236}">
                    <a16:creationId xmlns:a16="http://schemas.microsoft.com/office/drawing/2014/main" id="{0BAB4006-A956-303E-5406-8260F2A9D50F}"/>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35" name="Forma libre: forma 34">
                <a:extLst>
                  <a:ext uri="{FF2B5EF4-FFF2-40B4-BE49-F238E27FC236}">
                    <a16:creationId xmlns:a16="http://schemas.microsoft.com/office/drawing/2014/main" id="{9DB45934-2A62-3ADB-9701-1F840609EFE2}"/>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36" name="Forma libre: forma 35">
                <a:extLst>
                  <a:ext uri="{FF2B5EF4-FFF2-40B4-BE49-F238E27FC236}">
                    <a16:creationId xmlns:a16="http://schemas.microsoft.com/office/drawing/2014/main" id="{187C0740-B5A6-366D-B630-0CA67CB1A129}"/>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37" name="Forma libre: forma 36">
                <a:extLst>
                  <a:ext uri="{FF2B5EF4-FFF2-40B4-BE49-F238E27FC236}">
                    <a16:creationId xmlns:a16="http://schemas.microsoft.com/office/drawing/2014/main" id="{502FCF1E-6933-66F0-CFB3-BF72CD84C02E}"/>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
          <p:nvSpPr>
            <p:cNvPr id="38" name="CuadroTexto 37">
              <a:extLst>
                <a:ext uri="{FF2B5EF4-FFF2-40B4-BE49-F238E27FC236}">
                  <a16:creationId xmlns:a16="http://schemas.microsoft.com/office/drawing/2014/main" id="{D406E09D-F66D-437F-4E84-46708AD386C0}"/>
                </a:ext>
              </a:extLst>
            </p:cNvPr>
            <p:cNvSpPr txBox="1"/>
            <p:nvPr/>
          </p:nvSpPr>
          <p:spPr>
            <a:xfrm>
              <a:off x="2698135" y="4925172"/>
              <a:ext cx="1416454" cy="430887"/>
            </a:xfrm>
            <a:prstGeom prst="rect">
              <a:avLst/>
            </a:prstGeom>
            <a:noFill/>
          </p:spPr>
          <p:txBody>
            <a:bodyPr wrap="square" rtlCol="0">
              <a:spAutoFit/>
            </a:bodyPr>
            <a:lstStyle/>
            <a:p>
              <a:pPr algn="ctr"/>
              <a:r>
                <a:rPr lang="es-CO" sz="1100" dirty="0"/>
                <a:t>PROCEDIMIENTOS</a:t>
              </a:r>
            </a:p>
            <a:p>
              <a:pPr algn="ctr"/>
              <a:r>
                <a:rPr lang="es-CO" sz="1100" dirty="0"/>
                <a:t>MOP</a:t>
              </a:r>
            </a:p>
          </p:txBody>
        </p:sp>
      </p:grpSp>
      <p:grpSp>
        <p:nvGrpSpPr>
          <p:cNvPr id="49" name="Grupo 48">
            <a:extLst>
              <a:ext uri="{FF2B5EF4-FFF2-40B4-BE49-F238E27FC236}">
                <a16:creationId xmlns:a16="http://schemas.microsoft.com/office/drawing/2014/main" id="{473C68EB-D692-9E6A-2BF5-75B86BF33B04}"/>
              </a:ext>
            </a:extLst>
          </p:cNvPr>
          <p:cNvGrpSpPr/>
          <p:nvPr/>
        </p:nvGrpSpPr>
        <p:grpSpPr>
          <a:xfrm>
            <a:off x="5394941" y="1107034"/>
            <a:ext cx="1416454" cy="1003492"/>
            <a:chOff x="4823387" y="750418"/>
            <a:chExt cx="1416454" cy="1003492"/>
          </a:xfrm>
        </p:grpSpPr>
        <p:grpSp>
          <p:nvGrpSpPr>
            <p:cNvPr id="39" name="Gráfico 9">
              <a:extLst>
                <a:ext uri="{FF2B5EF4-FFF2-40B4-BE49-F238E27FC236}">
                  <a16:creationId xmlns:a16="http://schemas.microsoft.com/office/drawing/2014/main" id="{E116C766-F79B-F6EE-E6C4-854FFDADBCB7}"/>
                </a:ext>
              </a:extLst>
            </p:cNvPr>
            <p:cNvGrpSpPr>
              <a:grpSpLocks noChangeAspect="1"/>
            </p:cNvGrpSpPr>
            <p:nvPr/>
          </p:nvGrpSpPr>
          <p:grpSpPr>
            <a:xfrm>
              <a:off x="5139924" y="750418"/>
              <a:ext cx="690186" cy="690426"/>
              <a:chOff x="10487979" y="2331456"/>
              <a:chExt cx="226333" cy="226412"/>
            </a:xfrm>
            <a:solidFill>
              <a:schemeClr val="bg2">
                <a:lumMod val="50000"/>
              </a:schemeClr>
            </a:solidFill>
          </p:grpSpPr>
          <p:sp>
            <p:nvSpPr>
              <p:cNvPr id="40" name="Forma libre: forma 39">
                <a:extLst>
                  <a:ext uri="{FF2B5EF4-FFF2-40B4-BE49-F238E27FC236}">
                    <a16:creationId xmlns:a16="http://schemas.microsoft.com/office/drawing/2014/main" id="{A58EA6C4-E225-5BC2-7334-8EDD20FA8F0B}"/>
                  </a:ext>
                </a:extLst>
              </p:cNvPr>
              <p:cNvSpPr/>
              <p:nvPr/>
            </p:nvSpPr>
            <p:spPr>
              <a:xfrm>
                <a:off x="10487979" y="2331456"/>
                <a:ext cx="226333" cy="226412"/>
              </a:xfrm>
              <a:custGeom>
                <a:avLst/>
                <a:gdLst>
                  <a:gd name="connsiteX0" fmla="*/ 212395 w 226333"/>
                  <a:gd name="connsiteY0" fmla="*/ 199243 h 226412"/>
                  <a:gd name="connsiteX1" fmla="*/ 209087 w 226333"/>
                  <a:gd name="connsiteY1" fmla="*/ 199243 h 226412"/>
                  <a:gd name="connsiteX2" fmla="*/ 209087 w 226333"/>
                  <a:gd name="connsiteY2" fmla="*/ 195699 h 226412"/>
                  <a:gd name="connsiteX3" fmla="*/ 198692 w 226333"/>
                  <a:gd name="connsiteY3" fmla="*/ 182469 h 226412"/>
                  <a:gd name="connsiteX4" fmla="*/ 198692 w 226333"/>
                  <a:gd name="connsiteY4" fmla="*/ 91746 h 226412"/>
                  <a:gd name="connsiteX5" fmla="*/ 209087 w 226333"/>
                  <a:gd name="connsiteY5" fmla="*/ 78516 h 226412"/>
                  <a:gd name="connsiteX6" fmla="*/ 209087 w 226333"/>
                  <a:gd name="connsiteY6" fmla="*/ 74972 h 226412"/>
                  <a:gd name="connsiteX7" fmla="*/ 222790 w 226333"/>
                  <a:gd name="connsiteY7" fmla="*/ 74972 h 226412"/>
                  <a:gd name="connsiteX8" fmla="*/ 226097 w 226333"/>
                  <a:gd name="connsiteY8" fmla="*/ 72609 h 226412"/>
                  <a:gd name="connsiteX9" fmla="*/ 224680 w 226333"/>
                  <a:gd name="connsiteY9" fmla="*/ 68829 h 226412"/>
                  <a:gd name="connsiteX10" fmla="*/ 114821 w 226333"/>
                  <a:gd name="connsiteY10" fmla="*/ 315 h 226412"/>
                  <a:gd name="connsiteX11" fmla="*/ 111277 w 226333"/>
                  <a:gd name="connsiteY11" fmla="*/ 315 h 226412"/>
                  <a:gd name="connsiteX12" fmla="*/ 1654 w 226333"/>
                  <a:gd name="connsiteY12" fmla="*/ 68829 h 226412"/>
                  <a:gd name="connsiteX13" fmla="*/ 236 w 226333"/>
                  <a:gd name="connsiteY13" fmla="*/ 72609 h 226412"/>
                  <a:gd name="connsiteX14" fmla="*/ 3544 w 226333"/>
                  <a:gd name="connsiteY14" fmla="*/ 74972 h 226412"/>
                  <a:gd name="connsiteX15" fmla="*/ 17247 w 226333"/>
                  <a:gd name="connsiteY15" fmla="*/ 74972 h 226412"/>
                  <a:gd name="connsiteX16" fmla="*/ 17247 w 226333"/>
                  <a:gd name="connsiteY16" fmla="*/ 78516 h 226412"/>
                  <a:gd name="connsiteX17" fmla="*/ 27642 w 226333"/>
                  <a:gd name="connsiteY17" fmla="*/ 91746 h 226412"/>
                  <a:gd name="connsiteX18" fmla="*/ 27642 w 226333"/>
                  <a:gd name="connsiteY18" fmla="*/ 182469 h 226412"/>
                  <a:gd name="connsiteX19" fmla="*/ 17247 w 226333"/>
                  <a:gd name="connsiteY19" fmla="*/ 195699 h 226412"/>
                  <a:gd name="connsiteX20" fmla="*/ 17247 w 226333"/>
                  <a:gd name="connsiteY20" fmla="*/ 199243 h 226412"/>
                  <a:gd name="connsiteX21" fmla="*/ 13703 w 226333"/>
                  <a:gd name="connsiteY21" fmla="*/ 199243 h 226412"/>
                  <a:gd name="connsiteX22" fmla="*/ 0 w 226333"/>
                  <a:gd name="connsiteY22" fmla="*/ 212946 h 226412"/>
                  <a:gd name="connsiteX23" fmla="*/ 0 w 226333"/>
                  <a:gd name="connsiteY23" fmla="*/ 222868 h 226412"/>
                  <a:gd name="connsiteX24" fmla="*/ 3308 w 226333"/>
                  <a:gd name="connsiteY24" fmla="*/ 226412 h 226412"/>
                  <a:gd name="connsiteX25" fmla="*/ 222790 w 226333"/>
                  <a:gd name="connsiteY25" fmla="*/ 226412 h 226412"/>
                  <a:gd name="connsiteX26" fmla="*/ 226334 w 226333"/>
                  <a:gd name="connsiteY26" fmla="*/ 222868 h 226412"/>
                  <a:gd name="connsiteX27" fmla="*/ 226334 w 226333"/>
                  <a:gd name="connsiteY27" fmla="*/ 212946 h 226412"/>
                  <a:gd name="connsiteX28" fmla="*/ 212631 w 226333"/>
                  <a:gd name="connsiteY28" fmla="*/ 199243 h 226412"/>
                  <a:gd name="connsiteX29" fmla="*/ 202000 w 226333"/>
                  <a:gd name="connsiteY29" fmla="*/ 195699 h 226412"/>
                  <a:gd name="connsiteX30" fmla="*/ 202000 w 226333"/>
                  <a:gd name="connsiteY30" fmla="*/ 199243 h 226412"/>
                  <a:gd name="connsiteX31" fmla="*/ 160890 w 226333"/>
                  <a:gd name="connsiteY31" fmla="*/ 199243 h 226412"/>
                  <a:gd name="connsiteX32" fmla="*/ 160890 w 226333"/>
                  <a:gd name="connsiteY32" fmla="*/ 195699 h 226412"/>
                  <a:gd name="connsiteX33" fmla="*/ 167742 w 226333"/>
                  <a:gd name="connsiteY33" fmla="*/ 188848 h 226412"/>
                  <a:gd name="connsiteX34" fmla="*/ 195148 w 226333"/>
                  <a:gd name="connsiteY34" fmla="*/ 188848 h 226412"/>
                  <a:gd name="connsiteX35" fmla="*/ 202000 w 226333"/>
                  <a:gd name="connsiteY35" fmla="*/ 195699 h 226412"/>
                  <a:gd name="connsiteX36" fmla="*/ 61427 w 226333"/>
                  <a:gd name="connsiteY36" fmla="*/ 182469 h 226412"/>
                  <a:gd name="connsiteX37" fmla="*/ 61427 w 226333"/>
                  <a:gd name="connsiteY37" fmla="*/ 91746 h 226412"/>
                  <a:gd name="connsiteX38" fmla="*/ 71822 w 226333"/>
                  <a:gd name="connsiteY38" fmla="*/ 78516 h 226412"/>
                  <a:gd name="connsiteX39" fmla="*/ 71822 w 226333"/>
                  <a:gd name="connsiteY39" fmla="*/ 74972 h 226412"/>
                  <a:gd name="connsiteX40" fmla="*/ 85525 w 226333"/>
                  <a:gd name="connsiteY40" fmla="*/ 74972 h 226412"/>
                  <a:gd name="connsiteX41" fmla="*/ 85525 w 226333"/>
                  <a:gd name="connsiteY41" fmla="*/ 78516 h 226412"/>
                  <a:gd name="connsiteX42" fmla="*/ 95920 w 226333"/>
                  <a:gd name="connsiteY42" fmla="*/ 91746 h 226412"/>
                  <a:gd name="connsiteX43" fmla="*/ 95920 w 226333"/>
                  <a:gd name="connsiteY43" fmla="*/ 182469 h 226412"/>
                  <a:gd name="connsiteX44" fmla="*/ 85525 w 226333"/>
                  <a:gd name="connsiteY44" fmla="*/ 195699 h 226412"/>
                  <a:gd name="connsiteX45" fmla="*/ 85525 w 226333"/>
                  <a:gd name="connsiteY45" fmla="*/ 199243 h 226412"/>
                  <a:gd name="connsiteX46" fmla="*/ 71822 w 226333"/>
                  <a:gd name="connsiteY46" fmla="*/ 199243 h 226412"/>
                  <a:gd name="connsiteX47" fmla="*/ 71822 w 226333"/>
                  <a:gd name="connsiteY47" fmla="*/ 195699 h 226412"/>
                  <a:gd name="connsiteX48" fmla="*/ 61427 w 226333"/>
                  <a:gd name="connsiteY48" fmla="*/ 182469 h 226412"/>
                  <a:gd name="connsiteX49" fmla="*/ 54575 w 226333"/>
                  <a:gd name="connsiteY49" fmla="*/ 92219 h 226412"/>
                  <a:gd name="connsiteX50" fmla="*/ 54575 w 226333"/>
                  <a:gd name="connsiteY50" fmla="*/ 181996 h 226412"/>
                  <a:gd name="connsiteX51" fmla="*/ 34021 w 226333"/>
                  <a:gd name="connsiteY51" fmla="*/ 181996 h 226412"/>
                  <a:gd name="connsiteX52" fmla="*/ 34021 w 226333"/>
                  <a:gd name="connsiteY52" fmla="*/ 92219 h 226412"/>
                  <a:gd name="connsiteX53" fmla="*/ 54575 w 226333"/>
                  <a:gd name="connsiteY53" fmla="*/ 92219 h 226412"/>
                  <a:gd name="connsiteX54" fmla="*/ 102535 w 226333"/>
                  <a:gd name="connsiteY54" fmla="*/ 92219 h 226412"/>
                  <a:gd name="connsiteX55" fmla="*/ 123089 w 226333"/>
                  <a:gd name="connsiteY55" fmla="*/ 92219 h 226412"/>
                  <a:gd name="connsiteX56" fmla="*/ 123089 w 226333"/>
                  <a:gd name="connsiteY56" fmla="*/ 181996 h 226412"/>
                  <a:gd name="connsiteX57" fmla="*/ 102535 w 226333"/>
                  <a:gd name="connsiteY57" fmla="*/ 181996 h 226412"/>
                  <a:gd name="connsiteX58" fmla="*/ 102535 w 226333"/>
                  <a:gd name="connsiteY58" fmla="*/ 92219 h 226412"/>
                  <a:gd name="connsiteX59" fmla="*/ 126634 w 226333"/>
                  <a:gd name="connsiteY59" fmla="*/ 85367 h 226412"/>
                  <a:gd name="connsiteX60" fmla="*/ 99228 w 226333"/>
                  <a:gd name="connsiteY60" fmla="*/ 85367 h 226412"/>
                  <a:gd name="connsiteX61" fmla="*/ 92376 w 226333"/>
                  <a:gd name="connsiteY61" fmla="*/ 78516 h 226412"/>
                  <a:gd name="connsiteX62" fmla="*/ 92376 w 226333"/>
                  <a:gd name="connsiteY62" fmla="*/ 74972 h 226412"/>
                  <a:gd name="connsiteX63" fmla="*/ 133485 w 226333"/>
                  <a:gd name="connsiteY63" fmla="*/ 74972 h 226412"/>
                  <a:gd name="connsiteX64" fmla="*/ 133485 w 226333"/>
                  <a:gd name="connsiteY64" fmla="*/ 78516 h 226412"/>
                  <a:gd name="connsiteX65" fmla="*/ 126634 w 226333"/>
                  <a:gd name="connsiteY65" fmla="*/ 85367 h 226412"/>
                  <a:gd name="connsiteX66" fmla="*/ 92376 w 226333"/>
                  <a:gd name="connsiteY66" fmla="*/ 195699 h 226412"/>
                  <a:gd name="connsiteX67" fmla="*/ 99228 w 226333"/>
                  <a:gd name="connsiteY67" fmla="*/ 188848 h 226412"/>
                  <a:gd name="connsiteX68" fmla="*/ 126634 w 226333"/>
                  <a:gd name="connsiteY68" fmla="*/ 188848 h 226412"/>
                  <a:gd name="connsiteX69" fmla="*/ 133485 w 226333"/>
                  <a:gd name="connsiteY69" fmla="*/ 195699 h 226412"/>
                  <a:gd name="connsiteX70" fmla="*/ 133485 w 226333"/>
                  <a:gd name="connsiteY70" fmla="*/ 199243 h 226412"/>
                  <a:gd name="connsiteX71" fmla="*/ 92376 w 226333"/>
                  <a:gd name="connsiteY71" fmla="*/ 199243 h 226412"/>
                  <a:gd name="connsiteX72" fmla="*/ 92376 w 226333"/>
                  <a:gd name="connsiteY72" fmla="*/ 195699 h 226412"/>
                  <a:gd name="connsiteX73" fmla="*/ 130177 w 226333"/>
                  <a:gd name="connsiteY73" fmla="*/ 182469 h 226412"/>
                  <a:gd name="connsiteX74" fmla="*/ 130177 w 226333"/>
                  <a:gd name="connsiteY74" fmla="*/ 91746 h 226412"/>
                  <a:gd name="connsiteX75" fmla="*/ 140573 w 226333"/>
                  <a:gd name="connsiteY75" fmla="*/ 78516 h 226412"/>
                  <a:gd name="connsiteX76" fmla="*/ 140573 w 226333"/>
                  <a:gd name="connsiteY76" fmla="*/ 74972 h 226412"/>
                  <a:gd name="connsiteX77" fmla="*/ 154275 w 226333"/>
                  <a:gd name="connsiteY77" fmla="*/ 74972 h 226412"/>
                  <a:gd name="connsiteX78" fmla="*/ 154275 w 226333"/>
                  <a:gd name="connsiteY78" fmla="*/ 78516 h 226412"/>
                  <a:gd name="connsiteX79" fmla="*/ 164671 w 226333"/>
                  <a:gd name="connsiteY79" fmla="*/ 91746 h 226412"/>
                  <a:gd name="connsiteX80" fmla="*/ 164671 w 226333"/>
                  <a:gd name="connsiteY80" fmla="*/ 182469 h 226412"/>
                  <a:gd name="connsiteX81" fmla="*/ 154275 w 226333"/>
                  <a:gd name="connsiteY81" fmla="*/ 195699 h 226412"/>
                  <a:gd name="connsiteX82" fmla="*/ 154275 w 226333"/>
                  <a:gd name="connsiteY82" fmla="*/ 199243 h 226412"/>
                  <a:gd name="connsiteX83" fmla="*/ 140573 w 226333"/>
                  <a:gd name="connsiteY83" fmla="*/ 199243 h 226412"/>
                  <a:gd name="connsiteX84" fmla="*/ 140573 w 226333"/>
                  <a:gd name="connsiteY84" fmla="*/ 195699 h 226412"/>
                  <a:gd name="connsiteX85" fmla="*/ 130177 w 226333"/>
                  <a:gd name="connsiteY85" fmla="*/ 182469 h 226412"/>
                  <a:gd name="connsiteX86" fmla="*/ 171286 w 226333"/>
                  <a:gd name="connsiteY86" fmla="*/ 181996 h 226412"/>
                  <a:gd name="connsiteX87" fmla="*/ 171286 w 226333"/>
                  <a:gd name="connsiteY87" fmla="*/ 92219 h 226412"/>
                  <a:gd name="connsiteX88" fmla="*/ 191840 w 226333"/>
                  <a:gd name="connsiteY88" fmla="*/ 92219 h 226412"/>
                  <a:gd name="connsiteX89" fmla="*/ 191840 w 226333"/>
                  <a:gd name="connsiteY89" fmla="*/ 181996 h 226412"/>
                  <a:gd name="connsiteX90" fmla="*/ 171286 w 226333"/>
                  <a:gd name="connsiteY90" fmla="*/ 181996 h 226412"/>
                  <a:gd name="connsiteX91" fmla="*/ 202235 w 226333"/>
                  <a:gd name="connsiteY91" fmla="*/ 78516 h 226412"/>
                  <a:gd name="connsiteX92" fmla="*/ 195384 w 226333"/>
                  <a:gd name="connsiteY92" fmla="*/ 85367 h 226412"/>
                  <a:gd name="connsiteX93" fmla="*/ 167979 w 226333"/>
                  <a:gd name="connsiteY93" fmla="*/ 85367 h 226412"/>
                  <a:gd name="connsiteX94" fmla="*/ 161127 w 226333"/>
                  <a:gd name="connsiteY94" fmla="*/ 78516 h 226412"/>
                  <a:gd name="connsiteX95" fmla="*/ 161127 w 226333"/>
                  <a:gd name="connsiteY95" fmla="*/ 74972 h 226412"/>
                  <a:gd name="connsiteX96" fmla="*/ 202235 w 226333"/>
                  <a:gd name="connsiteY96" fmla="*/ 74972 h 226412"/>
                  <a:gd name="connsiteX97" fmla="*/ 202235 w 226333"/>
                  <a:gd name="connsiteY97" fmla="*/ 78516 h 226412"/>
                  <a:gd name="connsiteX98" fmla="*/ 20554 w 226333"/>
                  <a:gd name="connsiteY98" fmla="*/ 68121 h 226412"/>
                  <a:gd name="connsiteX99" fmla="*/ 15357 w 226333"/>
                  <a:gd name="connsiteY99" fmla="*/ 68121 h 226412"/>
                  <a:gd name="connsiteX100" fmla="*/ 113167 w 226333"/>
                  <a:gd name="connsiteY100" fmla="*/ 7166 h 226412"/>
                  <a:gd name="connsiteX101" fmla="*/ 210977 w 226333"/>
                  <a:gd name="connsiteY101" fmla="*/ 68121 h 226412"/>
                  <a:gd name="connsiteX102" fmla="*/ 20554 w 226333"/>
                  <a:gd name="connsiteY102" fmla="*/ 68121 h 226412"/>
                  <a:gd name="connsiteX103" fmla="*/ 23862 w 226333"/>
                  <a:gd name="connsiteY103" fmla="*/ 78516 h 226412"/>
                  <a:gd name="connsiteX104" fmla="*/ 23862 w 226333"/>
                  <a:gd name="connsiteY104" fmla="*/ 74972 h 226412"/>
                  <a:gd name="connsiteX105" fmla="*/ 64970 w 226333"/>
                  <a:gd name="connsiteY105" fmla="*/ 74972 h 226412"/>
                  <a:gd name="connsiteX106" fmla="*/ 64970 w 226333"/>
                  <a:gd name="connsiteY106" fmla="*/ 78516 h 226412"/>
                  <a:gd name="connsiteX107" fmla="*/ 58119 w 226333"/>
                  <a:gd name="connsiteY107" fmla="*/ 85367 h 226412"/>
                  <a:gd name="connsiteX108" fmla="*/ 30714 w 226333"/>
                  <a:gd name="connsiteY108" fmla="*/ 85367 h 226412"/>
                  <a:gd name="connsiteX109" fmla="*/ 23862 w 226333"/>
                  <a:gd name="connsiteY109" fmla="*/ 78516 h 226412"/>
                  <a:gd name="connsiteX110" fmla="*/ 23862 w 226333"/>
                  <a:gd name="connsiteY110" fmla="*/ 195699 h 226412"/>
                  <a:gd name="connsiteX111" fmla="*/ 30714 w 226333"/>
                  <a:gd name="connsiteY111" fmla="*/ 188848 h 226412"/>
                  <a:gd name="connsiteX112" fmla="*/ 58119 w 226333"/>
                  <a:gd name="connsiteY112" fmla="*/ 188848 h 226412"/>
                  <a:gd name="connsiteX113" fmla="*/ 64970 w 226333"/>
                  <a:gd name="connsiteY113" fmla="*/ 195699 h 226412"/>
                  <a:gd name="connsiteX114" fmla="*/ 64970 w 226333"/>
                  <a:gd name="connsiteY114" fmla="*/ 199243 h 226412"/>
                  <a:gd name="connsiteX115" fmla="*/ 23862 w 226333"/>
                  <a:gd name="connsiteY115" fmla="*/ 199243 h 226412"/>
                  <a:gd name="connsiteX116" fmla="*/ 23862 w 226333"/>
                  <a:gd name="connsiteY116" fmla="*/ 195699 h 226412"/>
                  <a:gd name="connsiteX117" fmla="*/ 219246 w 226333"/>
                  <a:gd name="connsiteY117" fmla="*/ 219325 h 226412"/>
                  <a:gd name="connsiteX118" fmla="*/ 6615 w 226333"/>
                  <a:gd name="connsiteY118" fmla="*/ 219325 h 226412"/>
                  <a:gd name="connsiteX119" fmla="*/ 6615 w 226333"/>
                  <a:gd name="connsiteY119" fmla="*/ 212709 h 226412"/>
                  <a:gd name="connsiteX120" fmla="*/ 13467 w 226333"/>
                  <a:gd name="connsiteY120" fmla="*/ 205858 h 226412"/>
                  <a:gd name="connsiteX121" fmla="*/ 212395 w 226333"/>
                  <a:gd name="connsiteY121" fmla="*/ 205858 h 226412"/>
                  <a:gd name="connsiteX122" fmla="*/ 219246 w 226333"/>
                  <a:gd name="connsiteY122" fmla="*/ 212709 h 226412"/>
                  <a:gd name="connsiteX123" fmla="*/ 219246 w 226333"/>
                  <a:gd name="connsiteY123" fmla="*/ 219325 h 22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26333" h="226412">
                    <a:moveTo>
                      <a:pt x="212395" y="199243"/>
                    </a:moveTo>
                    <a:lnTo>
                      <a:pt x="209087" y="199243"/>
                    </a:lnTo>
                    <a:lnTo>
                      <a:pt x="209087" y="195699"/>
                    </a:lnTo>
                    <a:cubicBezTo>
                      <a:pt x="209087" y="189320"/>
                      <a:pt x="204598" y="183886"/>
                      <a:pt x="198692" y="182469"/>
                    </a:cubicBezTo>
                    <a:lnTo>
                      <a:pt x="198692" y="91746"/>
                    </a:lnTo>
                    <a:cubicBezTo>
                      <a:pt x="204598" y="90329"/>
                      <a:pt x="209087" y="84895"/>
                      <a:pt x="209087" y="78516"/>
                    </a:cubicBezTo>
                    <a:lnTo>
                      <a:pt x="209087" y="74972"/>
                    </a:lnTo>
                    <a:lnTo>
                      <a:pt x="222790" y="74972"/>
                    </a:lnTo>
                    <a:cubicBezTo>
                      <a:pt x="224208" y="74972"/>
                      <a:pt x="225625" y="74027"/>
                      <a:pt x="226097" y="72609"/>
                    </a:cubicBezTo>
                    <a:cubicBezTo>
                      <a:pt x="226570" y="71192"/>
                      <a:pt x="226097" y="69538"/>
                      <a:pt x="224680" y="68829"/>
                    </a:cubicBezTo>
                    <a:lnTo>
                      <a:pt x="114821" y="315"/>
                    </a:lnTo>
                    <a:cubicBezTo>
                      <a:pt x="114821" y="315"/>
                      <a:pt x="112222" y="-394"/>
                      <a:pt x="111277" y="315"/>
                    </a:cubicBezTo>
                    <a:lnTo>
                      <a:pt x="1654" y="68829"/>
                    </a:lnTo>
                    <a:cubicBezTo>
                      <a:pt x="236" y="69538"/>
                      <a:pt x="-236" y="71192"/>
                      <a:pt x="236" y="72609"/>
                    </a:cubicBezTo>
                    <a:cubicBezTo>
                      <a:pt x="709" y="74027"/>
                      <a:pt x="2126" y="74972"/>
                      <a:pt x="3544" y="74972"/>
                    </a:cubicBezTo>
                    <a:lnTo>
                      <a:pt x="17247" y="74972"/>
                    </a:lnTo>
                    <a:lnTo>
                      <a:pt x="17247" y="78516"/>
                    </a:lnTo>
                    <a:cubicBezTo>
                      <a:pt x="17247" y="84895"/>
                      <a:pt x="21499" y="90329"/>
                      <a:pt x="27642" y="91746"/>
                    </a:cubicBezTo>
                    <a:lnTo>
                      <a:pt x="27642" y="182469"/>
                    </a:lnTo>
                    <a:cubicBezTo>
                      <a:pt x="21736" y="183886"/>
                      <a:pt x="17247" y="189320"/>
                      <a:pt x="17247" y="195699"/>
                    </a:cubicBezTo>
                    <a:lnTo>
                      <a:pt x="17247" y="199243"/>
                    </a:lnTo>
                    <a:lnTo>
                      <a:pt x="13703" y="199243"/>
                    </a:lnTo>
                    <a:cubicBezTo>
                      <a:pt x="6143" y="199243"/>
                      <a:pt x="0" y="205386"/>
                      <a:pt x="0" y="212946"/>
                    </a:cubicBezTo>
                    <a:lnTo>
                      <a:pt x="0" y="222868"/>
                    </a:lnTo>
                    <a:cubicBezTo>
                      <a:pt x="0" y="224759"/>
                      <a:pt x="1417" y="226412"/>
                      <a:pt x="3308" y="226412"/>
                    </a:cubicBezTo>
                    <a:lnTo>
                      <a:pt x="222790" y="226412"/>
                    </a:lnTo>
                    <a:cubicBezTo>
                      <a:pt x="224680" y="226412"/>
                      <a:pt x="226334" y="224995"/>
                      <a:pt x="226334" y="222868"/>
                    </a:cubicBezTo>
                    <a:lnTo>
                      <a:pt x="226334" y="212946"/>
                    </a:lnTo>
                    <a:cubicBezTo>
                      <a:pt x="226334" y="205386"/>
                      <a:pt x="220191" y="199243"/>
                      <a:pt x="212631" y="199243"/>
                    </a:cubicBezTo>
                    <a:close/>
                    <a:moveTo>
                      <a:pt x="202000" y="195699"/>
                    </a:moveTo>
                    <a:lnTo>
                      <a:pt x="202000" y="199243"/>
                    </a:lnTo>
                    <a:lnTo>
                      <a:pt x="160890" y="199243"/>
                    </a:lnTo>
                    <a:lnTo>
                      <a:pt x="160890" y="195699"/>
                    </a:lnTo>
                    <a:cubicBezTo>
                      <a:pt x="160890" y="191919"/>
                      <a:pt x="163962" y="188848"/>
                      <a:pt x="167742" y="188848"/>
                    </a:cubicBezTo>
                    <a:lnTo>
                      <a:pt x="195148" y="188848"/>
                    </a:lnTo>
                    <a:cubicBezTo>
                      <a:pt x="198928" y="188848"/>
                      <a:pt x="202000" y="191919"/>
                      <a:pt x="202000" y="195699"/>
                    </a:cubicBezTo>
                    <a:close/>
                    <a:moveTo>
                      <a:pt x="61427" y="182469"/>
                    </a:moveTo>
                    <a:lnTo>
                      <a:pt x="61427" y="91746"/>
                    </a:lnTo>
                    <a:cubicBezTo>
                      <a:pt x="67333" y="90329"/>
                      <a:pt x="71822" y="84895"/>
                      <a:pt x="71822" y="78516"/>
                    </a:cubicBezTo>
                    <a:lnTo>
                      <a:pt x="71822" y="74972"/>
                    </a:lnTo>
                    <a:lnTo>
                      <a:pt x="85525" y="74972"/>
                    </a:lnTo>
                    <a:lnTo>
                      <a:pt x="85525" y="78516"/>
                    </a:lnTo>
                    <a:cubicBezTo>
                      <a:pt x="85525" y="84895"/>
                      <a:pt x="90014" y="90329"/>
                      <a:pt x="95920" y="91746"/>
                    </a:cubicBezTo>
                    <a:lnTo>
                      <a:pt x="95920" y="182469"/>
                    </a:lnTo>
                    <a:cubicBezTo>
                      <a:pt x="90014" y="183886"/>
                      <a:pt x="85525" y="189320"/>
                      <a:pt x="85525" y="195699"/>
                    </a:cubicBezTo>
                    <a:lnTo>
                      <a:pt x="85525" y="199243"/>
                    </a:lnTo>
                    <a:lnTo>
                      <a:pt x="71822" y="199243"/>
                    </a:lnTo>
                    <a:lnTo>
                      <a:pt x="71822" y="195699"/>
                    </a:lnTo>
                    <a:cubicBezTo>
                      <a:pt x="71822" y="189320"/>
                      <a:pt x="67333" y="183886"/>
                      <a:pt x="61427" y="182469"/>
                    </a:cubicBezTo>
                    <a:close/>
                    <a:moveTo>
                      <a:pt x="54575" y="92219"/>
                    </a:moveTo>
                    <a:lnTo>
                      <a:pt x="54575" y="181996"/>
                    </a:lnTo>
                    <a:lnTo>
                      <a:pt x="34021" y="181996"/>
                    </a:lnTo>
                    <a:lnTo>
                      <a:pt x="34021" y="92219"/>
                    </a:lnTo>
                    <a:lnTo>
                      <a:pt x="54575" y="92219"/>
                    </a:lnTo>
                    <a:close/>
                    <a:moveTo>
                      <a:pt x="102535" y="92219"/>
                    </a:moveTo>
                    <a:lnTo>
                      <a:pt x="123089" y="92219"/>
                    </a:lnTo>
                    <a:lnTo>
                      <a:pt x="123089" y="181996"/>
                    </a:lnTo>
                    <a:lnTo>
                      <a:pt x="102535" y="181996"/>
                    </a:lnTo>
                    <a:lnTo>
                      <a:pt x="102535" y="92219"/>
                    </a:lnTo>
                    <a:close/>
                    <a:moveTo>
                      <a:pt x="126634" y="85367"/>
                    </a:moveTo>
                    <a:lnTo>
                      <a:pt x="99228" y="85367"/>
                    </a:lnTo>
                    <a:cubicBezTo>
                      <a:pt x="95448" y="85367"/>
                      <a:pt x="92376" y="82296"/>
                      <a:pt x="92376" y="78516"/>
                    </a:cubicBezTo>
                    <a:lnTo>
                      <a:pt x="92376" y="74972"/>
                    </a:lnTo>
                    <a:lnTo>
                      <a:pt x="133485" y="74972"/>
                    </a:lnTo>
                    <a:lnTo>
                      <a:pt x="133485" y="78516"/>
                    </a:lnTo>
                    <a:cubicBezTo>
                      <a:pt x="133485" y="82296"/>
                      <a:pt x="130414" y="85367"/>
                      <a:pt x="126634" y="85367"/>
                    </a:cubicBezTo>
                    <a:close/>
                    <a:moveTo>
                      <a:pt x="92376" y="195699"/>
                    </a:moveTo>
                    <a:cubicBezTo>
                      <a:pt x="92376" y="191919"/>
                      <a:pt x="95448" y="188848"/>
                      <a:pt x="99228" y="188848"/>
                    </a:cubicBezTo>
                    <a:lnTo>
                      <a:pt x="126634" y="188848"/>
                    </a:lnTo>
                    <a:cubicBezTo>
                      <a:pt x="130414" y="188848"/>
                      <a:pt x="133485" y="191919"/>
                      <a:pt x="133485" y="195699"/>
                    </a:cubicBezTo>
                    <a:lnTo>
                      <a:pt x="133485" y="199243"/>
                    </a:lnTo>
                    <a:lnTo>
                      <a:pt x="92376" y="199243"/>
                    </a:lnTo>
                    <a:lnTo>
                      <a:pt x="92376" y="195699"/>
                    </a:lnTo>
                    <a:close/>
                    <a:moveTo>
                      <a:pt x="130177" y="182469"/>
                    </a:moveTo>
                    <a:lnTo>
                      <a:pt x="130177" y="91746"/>
                    </a:lnTo>
                    <a:cubicBezTo>
                      <a:pt x="136084" y="90329"/>
                      <a:pt x="140573" y="84895"/>
                      <a:pt x="140573" y="78516"/>
                    </a:cubicBezTo>
                    <a:lnTo>
                      <a:pt x="140573" y="74972"/>
                    </a:lnTo>
                    <a:lnTo>
                      <a:pt x="154275" y="74972"/>
                    </a:lnTo>
                    <a:lnTo>
                      <a:pt x="154275" y="78516"/>
                    </a:lnTo>
                    <a:cubicBezTo>
                      <a:pt x="154275" y="84895"/>
                      <a:pt x="158764" y="90329"/>
                      <a:pt x="164671" y="91746"/>
                    </a:cubicBezTo>
                    <a:lnTo>
                      <a:pt x="164671" y="182469"/>
                    </a:lnTo>
                    <a:cubicBezTo>
                      <a:pt x="158764" y="183886"/>
                      <a:pt x="154275" y="189320"/>
                      <a:pt x="154275" y="195699"/>
                    </a:cubicBezTo>
                    <a:lnTo>
                      <a:pt x="154275" y="199243"/>
                    </a:lnTo>
                    <a:lnTo>
                      <a:pt x="140573" y="199243"/>
                    </a:lnTo>
                    <a:lnTo>
                      <a:pt x="140573" y="195699"/>
                    </a:lnTo>
                    <a:cubicBezTo>
                      <a:pt x="140573" y="189320"/>
                      <a:pt x="136084" y="183886"/>
                      <a:pt x="130177" y="182469"/>
                    </a:cubicBezTo>
                    <a:close/>
                    <a:moveTo>
                      <a:pt x="171286" y="181996"/>
                    </a:moveTo>
                    <a:lnTo>
                      <a:pt x="171286" y="92219"/>
                    </a:lnTo>
                    <a:lnTo>
                      <a:pt x="191840" y="92219"/>
                    </a:lnTo>
                    <a:lnTo>
                      <a:pt x="191840" y="181996"/>
                    </a:lnTo>
                    <a:lnTo>
                      <a:pt x="171286" y="181996"/>
                    </a:lnTo>
                    <a:close/>
                    <a:moveTo>
                      <a:pt x="202235" y="78516"/>
                    </a:moveTo>
                    <a:cubicBezTo>
                      <a:pt x="202235" y="82296"/>
                      <a:pt x="199164" y="85367"/>
                      <a:pt x="195384" y="85367"/>
                    </a:cubicBezTo>
                    <a:lnTo>
                      <a:pt x="167979" y="85367"/>
                    </a:lnTo>
                    <a:cubicBezTo>
                      <a:pt x="164198" y="85367"/>
                      <a:pt x="161127" y="82296"/>
                      <a:pt x="161127" y="78516"/>
                    </a:cubicBezTo>
                    <a:lnTo>
                      <a:pt x="161127" y="74972"/>
                    </a:lnTo>
                    <a:lnTo>
                      <a:pt x="202235" y="74972"/>
                    </a:lnTo>
                    <a:lnTo>
                      <a:pt x="202235" y="78516"/>
                    </a:lnTo>
                    <a:close/>
                    <a:moveTo>
                      <a:pt x="20554" y="68121"/>
                    </a:moveTo>
                    <a:lnTo>
                      <a:pt x="15357" y="68121"/>
                    </a:lnTo>
                    <a:lnTo>
                      <a:pt x="113167" y="7166"/>
                    </a:lnTo>
                    <a:lnTo>
                      <a:pt x="210977" y="68121"/>
                    </a:lnTo>
                    <a:lnTo>
                      <a:pt x="20554" y="68121"/>
                    </a:lnTo>
                    <a:close/>
                    <a:moveTo>
                      <a:pt x="23862" y="78516"/>
                    </a:moveTo>
                    <a:lnTo>
                      <a:pt x="23862" y="74972"/>
                    </a:lnTo>
                    <a:lnTo>
                      <a:pt x="64970" y="74972"/>
                    </a:lnTo>
                    <a:lnTo>
                      <a:pt x="64970" y="78516"/>
                    </a:lnTo>
                    <a:cubicBezTo>
                      <a:pt x="64970" y="82296"/>
                      <a:pt x="61899" y="85367"/>
                      <a:pt x="58119" y="85367"/>
                    </a:cubicBezTo>
                    <a:lnTo>
                      <a:pt x="30714" y="85367"/>
                    </a:lnTo>
                    <a:cubicBezTo>
                      <a:pt x="26934" y="85367"/>
                      <a:pt x="23862" y="82296"/>
                      <a:pt x="23862" y="78516"/>
                    </a:cubicBezTo>
                    <a:close/>
                    <a:moveTo>
                      <a:pt x="23862" y="195699"/>
                    </a:moveTo>
                    <a:cubicBezTo>
                      <a:pt x="23862" y="191919"/>
                      <a:pt x="26934" y="188848"/>
                      <a:pt x="30714" y="188848"/>
                    </a:cubicBezTo>
                    <a:lnTo>
                      <a:pt x="58119" y="188848"/>
                    </a:lnTo>
                    <a:cubicBezTo>
                      <a:pt x="61899" y="188848"/>
                      <a:pt x="64970" y="191919"/>
                      <a:pt x="64970" y="195699"/>
                    </a:cubicBezTo>
                    <a:lnTo>
                      <a:pt x="64970" y="199243"/>
                    </a:lnTo>
                    <a:lnTo>
                      <a:pt x="23862" y="199243"/>
                    </a:lnTo>
                    <a:lnTo>
                      <a:pt x="23862" y="195699"/>
                    </a:lnTo>
                    <a:close/>
                    <a:moveTo>
                      <a:pt x="219246" y="219325"/>
                    </a:moveTo>
                    <a:lnTo>
                      <a:pt x="6615" y="219325"/>
                    </a:lnTo>
                    <a:lnTo>
                      <a:pt x="6615" y="212709"/>
                    </a:lnTo>
                    <a:cubicBezTo>
                      <a:pt x="6615" y="208929"/>
                      <a:pt x="9687" y="205858"/>
                      <a:pt x="13467" y="205858"/>
                    </a:cubicBezTo>
                    <a:lnTo>
                      <a:pt x="212395" y="205858"/>
                    </a:lnTo>
                    <a:cubicBezTo>
                      <a:pt x="216174" y="205858"/>
                      <a:pt x="219246" y="208929"/>
                      <a:pt x="219246" y="212709"/>
                    </a:cubicBezTo>
                    <a:lnTo>
                      <a:pt x="219246" y="219325"/>
                    </a:lnTo>
                    <a:close/>
                  </a:path>
                </a:pathLst>
              </a:custGeom>
              <a:grpFill/>
              <a:ln w="23606" cap="flat">
                <a:noFill/>
                <a:prstDash val="solid"/>
                <a:miter/>
              </a:ln>
            </p:spPr>
            <p:txBody>
              <a:bodyPr rtlCol="0" anchor="ctr"/>
              <a:lstStyle/>
              <a:p>
                <a:endParaRPr lang="es-CO" sz="1050"/>
              </a:p>
            </p:txBody>
          </p:sp>
          <p:sp>
            <p:nvSpPr>
              <p:cNvPr id="41" name="Forma libre: forma 40">
                <a:extLst>
                  <a:ext uri="{FF2B5EF4-FFF2-40B4-BE49-F238E27FC236}">
                    <a16:creationId xmlns:a16="http://schemas.microsoft.com/office/drawing/2014/main" id="{A19FE1B4-15CE-9F07-11A5-510352EED4F7}"/>
                  </a:ext>
                </a:extLst>
              </p:cNvPr>
              <p:cNvSpPr/>
              <p:nvPr/>
            </p:nvSpPr>
            <p:spPr>
              <a:xfrm>
                <a:off x="10584608" y="2356342"/>
                <a:ext cx="32603" cy="32603"/>
              </a:xfrm>
              <a:custGeom>
                <a:avLst/>
                <a:gdLst>
                  <a:gd name="connsiteX0" fmla="*/ 16302 w 32603"/>
                  <a:gd name="connsiteY0" fmla="*/ 32603 h 32603"/>
                  <a:gd name="connsiteX1" fmla="*/ 32603 w 32603"/>
                  <a:gd name="connsiteY1" fmla="*/ 16302 h 32603"/>
                  <a:gd name="connsiteX2" fmla="*/ 16302 w 32603"/>
                  <a:gd name="connsiteY2" fmla="*/ 0 h 32603"/>
                  <a:gd name="connsiteX3" fmla="*/ 0 w 32603"/>
                  <a:gd name="connsiteY3" fmla="*/ 16302 h 32603"/>
                  <a:gd name="connsiteX4" fmla="*/ 16302 w 32603"/>
                  <a:gd name="connsiteY4" fmla="*/ 32603 h 32603"/>
                  <a:gd name="connsiteX5" fmla="*/ 16302 w 32603"/>
                  <a:gd name="connsiteY5" fmla="*/ 6851 h 32603"/>
                  <a:gd name="connsiteX6" fmla="*/ 25752 w 32603"/>
                  <a:gd name="connsiteY6" fmla="*/ 16302 h 32603"/>
                  <a:gd name="connsiteX7" fmla="*/ 16302 w 32603"/>
                  <a:gd name="connsiteY7" fmla="*/ 25752 h 32603"/>
                  <a:gd name="connsiteX8" fmla="*/ 6852 w 32603"/>
                  <a:gd name="connsiteY8" fmla="*/ 16302 h 32603"/>
                  <a:gd name="connsiteX9" fmla="*/ 16302 w 32603"/>
                  <a:gd name="connsiteY9" fmla="*/ 6851 h 32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03" h="32603">
                    <a:moveTo>
                      <a:pt x="16302" y="32603"/>
                    </a:moveTo>
                    <a:cubicBezTo>
                      <a:pt x="25280" y="32603"/>
                      <a:pt x="32603" y="25279"/>
                      <a:pt x="32603" y="16302"/>
                    </a:cubicBezTo>
                    <a:cubicBezTo>
                      <a:pt x="32603" y="7324"/>
                      <a:pt x="25280" y="0"/>
                      <a:pt x="16302" y="0"/>
                    </a:cubicBezTo>
                    <a:cubicBezTo>
                      <a:pt x="7324" y="0"/>
                      <a:pt x="0" y="7324"/>
                      <a:pt x="0" y="16302"/>
                    </a:cubicBezTo>
                    <a:cubicBezTo>
                      <a:pt x="0" y="25279"/>
                      <a:pt x="7324" y="32603"/>
                      <a:pt x="16302" y="32603"/>
                    </a:cubicBezTo>
                    <a:close/>
                    <a:moveTo>
                      <a:pt x="16302" y="6851"/>
                    </a:moveTo>
                    <a:cubicBezTo>
                      <a:pt x="21499" y="6851"/>
                      <a:pt x="25752" y="11104"/>
                      <a:pt x="25752" y="16302"/>
                    </a:cubicBezTo>
                    <a:cubicBezTo>
                      <a:pt x="25752" y="21499"/>
                      <a:pt x="21499" y="25752"/>
                      <a:pt x="16302" y="25752"/>
                    </a:cubicBezTo>
                    <a:cubicBezTo>
                      <a:pt x="11104" y="25752"/>
                      <a:pt x="6852" y="21499"/>
                      <a:pt x="6852" y="16302"/>
                    </a:cubicBezTo>
                    <a:cubicBezTo>
                      <a:pt x="6852" y="11104"/>
                      <a:pt x="11104" y="6851"/>
                      <a:pt x="16302" y="6851"/>
                    </a:cubicBezTo>
                    <a:close/>
                  </a:path>
                </a:pathLst>
              </a:custGeom>
              <a:grpFill/>
              <a:ln w="23606" cap="flat">
                <a:noFill/>
                <a:prstDash val="solid"/>
                <a:miter/>
              </a:ln>
            </p:spPr>
            <p:txBody>
              <a:bodyPr rtlCol="0" anchor="ctr"/>
              <a:lstStyle/>
              <a:p>
                <a:endParaRPr lang="es-CO" sz="1050"/>
              </a:p>
            </p:txBody>
          </p:sp>
        </p:grpSp>
        <p:sp>
          <p:nvSpPr>
            <p:cNvPr id="42" name="CuadroTexto 41">
              <a:extLst>
                <a:ext uri="{FF2B5EF4-FFF2-40B4-BE49-F238E27FC236}">
                  <a16:creationId xmlns:a16="http://schemas.microsoft.com/office/drawing/2014/main" id="{BC54BED0-E4D8-1441-BEDB-7DF4682257D9}"/>
                </a:ext>
              </a:extLst>
            </p:cNvPr>
            <p:cNvSpPr txBox="1"/>
            <p:nvPr/>
          </p:nvSpPr>
          <p:spPr>
            <a:xfrm>
              <a:off x="4823387" y="1492300"/>
              <a:ext cx="1416454" cy="261610"/>
            </a:xfrm>
            <a:prstGeom prst="rect">
              <a:avLst/>
            </a:prstGeom>
            <a:noFill/>
          </p:spPr>
          <p:txBody>
            <a:bodyPr wrap="square" rtlCol="0">
              <a:spAutoFit/>
            </a:bodyPr>
            <a:lstStyle/>
            <a:p>
              <a:pPr algn="ctr"/>
              <a:r>
                <a:rPr lang="es-CO" sz="1100" dirty="0"/>
                <a:t>LEGAL</a:t>
              </a:r>
            </a:p>
          </p:txBody>
        </p:sp>
      </p:grpSp>
      <p:grpSp>
        <p:nvGrpSpPr>
          <p:cNvPr id="51" name="Grupo 50">
            <a:extLst>
              <a:ext uri="{FF2B5EF4-FFF2-40B4-BE49-F238E27FC236}">
                <a16:creationId xmlns:a16="http://schemas.microsoft.com/office/drawing/2014/main" id="{B099CBCC-811E-84D3-ED64-696343C27361}"/>
              </a:ext>
            </a:extLst>
          </p:cNvPr>
          <p:cNvGrpSpPr/>
          <p:nvPr/>
        </p:nvGrpSpPr>
        <p:grpSpPr>
          <a:xfrm>
            <a:off x="7634598" y="4513616"/>
            <a:ext cx="1416454" cy="1085475"/>
            <a:chOff x="7063044" y="4157000"/>
            <a:chExt cx="1416454" cy="1085475"/>
          </a:xfrm>
        </p:grpSpPr>
        <p:grpSp>
          <p:nvGrpSpPr>
            <p:cNvPr id="43" name="Gráfico 9">
              <a:extLst>
                <a:ext uri="{FF2B5EF4-FFF2-40B4-BE49-F238E27FC236}">
                  <a16:creationId xmlns:a16="http://schemas.microsoft.com/office/drawing/2014/main" id="{F8C415C6-5AE5-405F-0D48-992C00248408}"/>
                </a:ext>
              </a:extLst>
            </p:cNvPr>
            <p:cNvGrpSpPr>
              <a:grpSpLocks noChangeAspect="1"/>
            </p:cNvGrpSpPr>
            <p:nvPr/>
          </p:nvGrpSpPr>
          <p:grpSpPr>
            <a:xfrm>
              <a:off x="7286532" y="4157000"/>
              <a:ext cx="833276" cy="787220"/>
              <a:chOff x="3937773" y="3359486"/>
              <a:chExt cx="226570" cy="214048"/>
            </a:xfrm>
            <a:solidFill>
              <a:schemeClr val="bg2">
                <a:lumMod val="50000"/>
              </a:schemeClr>
            </a:solidFill>
          </p:grpSpPr>
          <p:sp>
            <p:nvSpPr>
              <p:cNvPr id="44" name="Forma libre: forma 43">
                <a:extLst>
                  <a:ext uri="{FF2B5EF4-FFF2-40B4-BE49-F238E27FC236}">
                    <a16:creationId xmlns:a16="http://schemas.microsoft.com/office/drawing/2014/main" id="{FA3B5FB8-7237-52F4-A539-0AF769539F43}"/>
                  </a:ext>
                </a:extLst>
              </p:cNvPr>
              <p:cNvSpPr/>
              <p:nvPr/>
            </p:nvSpPr>
            <p:spPr>
              <a:xfrm>
                <a:off x="3947459" y="3359486"/>
                <a:ext cx="206015" cy="84816"/>
              </a:xfrm>
              <a:custGeom>
                <a:avLst/>
                <a:gdLst>
                  <a:gd name="connsiteX0" fmla="*/ 23153 w 206015"/>
                  <a:gd name="connsiteY0" fmla="*/ 68042 h 84816"/>
                  <a:gd name="connsiteX1" fmla="*/ 26224 w 206015"/>
                  <a:gd name="connsiteY1" fmla="*/ 82217 h 84816"/>
                  <a:gd name="connsiteX2" fmla="*/ 28587 w 206015"/>
                  <a:gd name="connsiteY2" fmla="*/ 84816 h 84816"/>
                  <a:gd name="connsiteX3" fmla="*/ 29532 w 206015"/>
                  <a:gd name="connsiteY3" fmla="*/ 84816 h 84816"/>
                  <a:gd name="connsiteX4" fmla="*/ 31895 w 206015"/>
                  <a:gd name="connsiteY4" fmla="*/ 83871 h 84816"/>
                  <a:gd name="connsiteX5" fmla="*/ 45125 w 206015"/>
                  <a:gd name="connsiteY5" fmla="*/ 70404 h 84816"/>
                  <a:gd name="connsiteX6" fmla="*/ 78673 w 206015"/>
                  <a:gd name="connsiteY6" fmla="*/ 51268 h 84816"/>
                  <a:gd name="connsiteX7" fmla="*/ 90250 w 206015"/>
                  <a:gd name="connsiteY7" fmla="*/ 55520 h 84816"/>
                  <a:gd name="connsiteX8" fmla="*/ 100173 w 206015"/>
                  <a:gd name="connsiteY8" fmla="*/ 70404 h 84816"/>
                  <a:gd name="connsiteX9" fmla="*/ 103008 w 206015"/>
                  <a:gd name="connsiteY9" fmla="*/ 71822 h 84816"/>
                  <a:gd name="connsiteX10" fmla="*/ 105843 w 206015"/>
                  <a:gd name="connsiteY10" fmla="*/ 70404 h 84816"/>
                  <a:gd name="connsiteX11" fmla="*/ 115766 w 206015"/>
                  <a:gd name="connsiteY11" fmla="*/ 55520 h 84816"/>
                  <a:gd name="connsiteX12" fmla="*/ 127342 w 206015"/>
                  <a:gd name="connsiteY12" fmla="*/ 51268 h 84816"/>
                  <a:gd name="connsiteX13" fmla="*/ 160890 w 206015"/>
                  <a:gd name="connsiteY13" fmla="*/ 70404 h 84816"/>
                  <a:gd name="connsiteX14" fmla="*/ 174121 w 206015"/>
                  <a:gd name="connsiteY14" fmla="*/ 83871 h 84816"/>
                  <a:gd name="connsiteX15" fmla="*/ 176483 w 206015"/>
                  <a:gd name="connsiteY15" fmla="*/ 84816 h 84816"/>
                  <a:gd name="connsiteX16" fmla="*/ 177429 w 206015"/>
                  <a:gd name="connsiteY16" fmla="*/ 84816 h 84816"/>
                  <a:gd name="connsiteX17" fmla="*/ 179791 w 206015"/>
                  <a:gd name="connsiteY17" fmla="*/ 82217 h 84816"/>
                  <a:gd name="connsiteX18" fmla="*/ 182863 w 206015"/>
                  <a:gd name="connsiteY18" fmla="*/ 68042 h 84816"/>
                  <a:gd name="connsiteX19" fmla="*/ 206016 w 206015"/>
                  <a:gd name="connsiteY19" fmla="*/ 42290 h 84816"/>
                  <a:gd name="connsiteX20" fmla="*/ 165616 w 206015"/>
                  <a:gd name="connsiteY20" fmla="*/ 13703 h 84816"/>
                  <a:gd name="connsiteX21" fmla="*/ 141281 w 206015"/>
                  <a:gd name="connsiteY21" fmla="*/ 19609 h 84816"/>
                  <a:gd name="connsiteX22" fmla="*/ 103008 w 206015"/>
                  <a:gd name="connsiteY22" fmla="*/ 0 h 84816"/>
                  <a:gd name="connsiteX23" fmla="*/ 64734 w 206015"/>
                  <a:gd name="connsiteY23" fmla="*/ 19609 h 84816"/>
                  <a:gd name="connsiteX24" fmla="*/ 40400 w 206015"/>
                  <a:gd name="connsiteY24" fmla="*/ 13703 h 84816"/>
                  <a:gd name="connsiteX25" fmla="*/ 0 w 206015"/>
                  <a:gd name="connsiteY25" fmla="*/ 42290 h 84816"/>
                  <a:gd name="connsiteX26" fmla="*/ 23153 w 206015"/>
                  <a:gd name="connsiteY26" fmla="*/ 68042 h 84816"/>
                  <a:gd name="connsiteX27" fmla="*/ 165379 w 206015"/>
                  <a:gd name="connsiteY27" fmla="*/ 20318 h 84816"/>
                  <a:gd name="connsiteX28" fmla="*/ 198928 w 206015"/>
                  <a:gd name="connsiteY28" fmla="*/ 42054 h 84816"/>
                  <a:gd name="connsiteX29" fmla="*/ 178846 w 206015"/>
                  <a:gd name="connsiteY29" fmla="*/ 61899 h 84816"/>
                  <a:gd name="connsiteX30" fmla="*/ 176483 w 206015"/>
                  <a:gd name="connsiteY30" fmla="*/ 64498 h 84816"/>
                  <a:gd name="connsiteX31" fmla="*/ 174357 w 206015"/>
                  <a:gd name="connsiteY31" fmla="*/ 74421 h 84816"/>
                  <a:gd name="connsiteX32" fmla="*/ 164671 w 206015"/>
                  <a:gd name="connsiteY32" fmla="*/ 64498 h 84816"/>
                  <a:gd name="connsiteX33" fmla="*/ 162544 w 206015"/>
                  <a:gd name="connsiteY33" fmla="*/ 63553 h 84816"/>
                  <a:gd name="connsiteX34" fmla="*/ 133012 w 206015"/>
                  <a:gd name="connsiteY34" fmla="*/ 47251 h 84816"/>
                  <a:gd name="connsiteX35" fmla="*/ 143171 w 206015"/>
                  <a:gd name="connsiteY35" fmla="*/ 28115 h 84816"/>
                  <a:gd name="connsiteX36" fmla="*/ 143171 w 206015"/>
                  <a:gd name="connsiteY36" fmla="*/ 25752 h 84816"/>
                  <a:gd name="connsiteX37" fmla="*/ 165616 w 206015"/>
                  <a:gd name="connsiteY37" fmla="*/ 20082 h 84816"/>
                  <a:gd name="connsiteX38" fmla="*/ 102772 w 206015"/>
                  <a:gd name="connsiteY38" fmla="*/ 6615 h 84816"/>
                  <a:gd name="connsiteX39" fmla="*/ 136320 w 206015"/>
                  <a:gd name="connsiteY39" fmla="*/ 28351 h 84816"/>
                  <a:gd name="connsiteX40" fmla="*/ 112694 w 206015"/>
                  <a:gd name="connsiteY40" fmla="*/ 48905 h 84816"/>
                  <a:gd name="connsiteX41" fmla="*/ 110568 w 206015"/>
                  <a:gd name="connsiteY41" fmla="*/ 50323 h 84816"/>
                  <a:gd name="connsiteX42" fmla="*/ 102772 w 206015"/>
                  <a:gd name="connsiteY42" fmla="*/ 62135 h 84816"/>
                  <a:gd name="connsiteX43" fmla="*/ 94975 w 206015"/>
                  <a:gd name="connsiteY43" fmla="*/ 50323 h 84816"/>
                  <a:gd name="connsiteX44" fmla="*/ 92849 w 206015"/>
                  <a:gd name="connsiteY44" fmla="*/ 48905 h 84816"/>
                  <a:gd name="connsiteX45" fmla="*/ 69223 w 206015"/>
                  <a:gd name="connsiteY45" fmla="*/ 28351 h 84816"/>
                  <a:gd name="connsiteX46" fmla="*/ 102772 w 206015"/>
                  <a:gd name="connsiteY46" fmla="*/ 6615 h 84816"/>
                  <a:gd name="connsiteX47" fmla="*/ 40164 w 206015"/>
                  <a:gd name="connsiteY47" fmla="*/ 20318 h 84816"/>
                  <a:gd name="connsiteX48" fmla="*/ 62608 w 206015"/>
                  <a:gd name="connsiteY48" fmla="*/ 25988 h 84816"/>
                  <a:gd name="connsiteX49" fmla="*/ 62608 w 206015"/>
                  <a:gd name="connsiteY49" fmla="*/ 28351 h 84816"/>
                  <a:gd name="connsiteX50" fmla="*/ 72767 w 206015"/>
                  <a:gd name="connsiteY50" fmla="*/ 47488 h 84816"/>
                  <a:gd name="connsiteX51" fmla="*/ 43235 w 206015"/>
                  <a:gd name="connsiteY51" fmla="*/ 63789 h 84816"/>
                  <a:gd name="connsiteX52" fmla="*/ 41109 w 206015"/>
                  <a:gd name="connsiteY52" fmla="*/ 64734 h 84816"/>
                  <a:gd name="connsiteX53" fmla="*/ 31422 w 206015"/>
                  <a:gd name="connsiteY53" fmla="*/ 74657 h 84816"/>
                  <a:gd name="connsiteX54" fmla="*/ 29296 w 206015"/>
                  <a:gd name="connsiteY54" fmla="*/ 64734 h 84816"/>
                  <a:gd name="connsiteX55" fmla="*/ 26933 w 206015"/>
                  <a:gd name="connsiteY55" fmla="*/ 62135 h 84816"/>
                  <a:gd name="connsiteX56" fmla="*/ 6852 w 206015"/>
                  <a:gd name="connsiteY56" fmla="*/ 42290 h 84816"/>
                  <a:gd name="connsiteX57" fmla="*/ 40400 w 206015"/>
                  <a:gd name="connsiteY57" fmla="*/ 20554 h 8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06015" h="84816">
                    <a:moveTo>
                      <a:pt x="23153" y="68042"/>
                    </a:moveTo>
                    <a:lnTo>
                      <a:pt x="26224" y="82217"/>
                    </a:lnTo>
                    <a:cubicBezTo>
                      <a:pt x="26461" y="83635"/>
                      <a:pt x="27406" y="84344"/>
                      <a:pt x="28587" y="84816"/>
                    </a:cubicBezTo>
                    <a:cubicBezTo>
                      <a:pt x="28823" y="84816"/>
                      <a:pt x="29296" y="84816"/>
                      <a:pt x="29532" y="84816"/>
                    </a:cubicBezTo>
                    <a:cubicBezTo>
                      <a:pt x="30477" y="84816"/>
                      <a:pt x="31422" y="84580"/>
                      <a:pt x="31895" y="83871"/>
                    </a:cubicBezTo>
                    <a:lnTo>
                      <a:pt x="45125" y="70404"/>
                    </a:lnTo>
                    <a:cubicBezTo>
                      <a:pt x="61190" y="68987"/>
                      <a:pt x="73948" y="61427"/>
                      <a:pt x="78673" y="51268"/>
                    </a:cubicBezTo>
                    <a:cubicBezTo>
                      <a:pt x="82217" y="53158"/>
                      <a:pt x="85997" y="54575"/>
                      <a:pt x="90250" y="55520"/>
                    </a:cubicBezTo>
                    <a:lnTo>
                      <a:pt x="100173" y="70404"/>
                    </a:lnTo>
                    <a:cubicBezTo>
                      <a:pt x="100173" y="70404"/>
                      <a:pt x="101826" y="71822"/>
                      <a:pt x="103008" y="71822"/>
                    </a:cubicBezTo>
                    <a:cubicBezTo>
                      <a:pt x="104189" y="71822"/>
                      <a:pt x="105134" y="71113"/>
                      <a:pt x="105843" y="70404"/>
                    </a:cubicBezTo>
                    <a:lnTo>
                      <a:pt x="115766" y="55520"/>
                    </a:lnTo>
                    <a:cubicBezTo>
                      <a:pt x="120018" y="54575"/>
                      <a:pt x="124035" y="53158"/>
                      <a:pt x="127342" y="51268"/>
                    </a:cubicBezTo>
                    <a:cubicBezTo>
                      <a:pt x="132067" y="61663"/>
                      <a:pt x="144825" y="69223"/>
                      <a:pt x="160890" y="70404"/>
                    </a:cubicBezTo>
                    <a:lnTo>
                      <a:pt x="174121" y="83871"/>
                    </a:lnTo>
                    <a:cubicBezTo>
                      <a:pt x="174121" y="83871"/>
                      <a:pt x="175539" y="84816"/>
                      <a:pt x="176483" y="84816"/>
                    </a:cubicBezTo>
                    <a:cubicBezTo>
                      <a:pt x="176720" y="84816"/>
                      <a:pt x="177192" y="84816"/>
                      <a:pt x="177429" y="84816"/>
                    </a:cubicBezTo>
                    <a:cubicBezTo>
                      <a:pt x="178610" y="84344"/>
                      <a:pt x="179555" y="83399"/>
                      <a:pt x="179791" y="82217"/>
                    </a:cubicBezTo>
                    <a:lnTo>
                      <a:pt x="182863" y="68042"/>
                    </a:lnTo>
                    <a:cubicBezTo>
                      <a:pt x="197038" y="63317"/>
                      <a:pt x="206016" y="53394"/>
                      <a:pt x="206016" y="42290"/>
                    </a:cubicBezTo>
                    <a:cubicBezTo>
                      <a:pt x="206016" y="26461"/>
                      <a:pt x="187824" y="13703"/>
                      <a:pt x="165616" y="13703"/>
                    </a:cubicBezTo>
                    <a:cubicBezTo>
                      <a:pt x="156402" y="13703"/>
                      <a:pt x="148133" y="15829"/>
                      <a:pt x="141281" y="19609"/>
                    </a:cubicBezTo>
                    <a:cubicBezTo>
                      <a:pt x="135847" y="8269"/>
                      <a:pt x="120727" y="0"/>
                      <a:pt x="103008" y="0"/>
                    </a:cubicBezTo>
                    <a:cubicBezTo>
                      <a:pt x="85289" y="0"/>
                      <a:pt x="70168" y="8269"/>
                      <a:pt x="64734" y="19609"/>
                    </a:cubicBezTo>
                    <a:cubicBezTo>
                      <a:pt x="57883" y="16065"/>
                      <a:pt x="49614" y="13703"/>
                      <a:pt x="40400" y="13703"/>
                    </a:cubicBezTo>
                    <a:cubicBezTo>
                      <a:pt x="18192" y="13703"/>
                      <a:pt x="0" y="26461"/>
                      <a:pt x="0" y="42290"/>
                    </a:cubicBezTo>
                    <a:cubicBezTo>
                      <a:pt x="0" y="53394"/>
                      <a:pt x="8978" y="63553"/>
                      <a:pt x="23153" y="68042"/>
                    </a:cubicBezTo>
                    <a:close/>
                    <a:moveTo>
                      <a:pt x="165379" y="20318"/>
                    </a:moveTo>
                    <a:cubicBezTo>
                      <a:pt x="183807" y="20318"/>
                      <a:pt x="198928" y="30005"/>
                      <a:pt x="198928" y="42054"/>
                    </a:cubicBezTo>
                    <a:cubicBezTo>
                      <a:pt x="198928" y="50559"/>
                      <a:pt x="191131" y="58355"/>
                      <a:pt x="178846" y="61899"/>
                    </a:cubicBezTo>
                    <a:cubicBezTo>
                      <a:pt x="177665" y="62372"/>
                      <a:pt x="176720" y="63317"/>
                      <a:pt x="176483" y="64498"/>
                    </a:cubicBezTo>
                    <a:lnTo>
                      <a:pt x="174357" y="74421"/>
                    </a:lnTo>
                    <a:lnTo>
                      <a:pt x="164671" y="64498"/>
                    </a:lnTo>
                    <a:cubicBezTo>
                      <a:pt x="164671" y="64498"/>
                      <a:pt x="163253" y="63553"/>
                      <a:pt x="162544" y="63553"/>
                    </a:cubicBezTo>
                    <a:cubicBezTo>
                      <a:pt x="148133" y="62844"/>
                      <a:pt x="136556" y="55993"/>
                      <a:pt x="133012" y="47251"/>
                    </a:cubicBezTo>
                    <a:cubicBezTo>
                      <a:pt x="139391" y="42054"/>
                      <a:pt x="143171" y="35438"/>
                      <a:pt x="143171" y="28115"/>
                    </a:cubicBezTo>
                    <a:cubicBezTo>
                      <a:pt x="143171" y="27406"/>
                      <a:pt x="143171" y="26697"/>
                      <a:pt x="143171" y="25752"/>
                    </a:cubicBezTo>
                    <a:cubicBezTo>
                      <a:pt x="149078" y="22208"/>
                      <a:pt x="156874" y="20082"/>
                      <a:pt x="165616" y="20082"/>
                    </a:cubicBezTo>
                    <a:close/>
                    <a:moveTo>
                      <a:pt x="102772" y="6615"/>
                    </a:moveTo>
                    <a:cubicBezTo>
                      <a:pt x="121200" y="6615"/>
                      <a:pt x="136320" y="16302"/>
                      <a:pt x="136320" y="28351"/>
                    </a:cubicBezTo>
                    <a:cubicBezTo>
                      <a:pt x="136320" y="37801"/>
                      <a:pt x="126633" y="46306"/>
                      <a:pt x="112694" y="48905"/>
                    </a:cubicBezTo>
                    <a:cubicBezTo>
                      <a:pt x="111749" y="48905"/>
                      <a:pt x="111040" y="49614"/>
                      <a:pt x="110568" y="50323"/>
                    </a:cubicBezTo>
                    <a:lnTo>
                      <a:pt x="102772" y="62135"/>
                    </a:lnTo>
                    <a:lnTo>
                      <a:pt x="94975" y="50323"/>
                    </a:lnTo>
                    <a:cubicBezTo>
                      <a:pt x="94975" y="50323"/>
                      <a:pt x="93558" y="48905"/>
                      <a:pt x="92849" y="48905"/>
                    </a:cubicBezTo>
                    <a:cubicBezTo>
                      <a:pt x="78910" y="46070"/>
                      <a:pt x="69223" y="37565"/>
                      <a:pt x="69223" y="28351"/>
                    </a:cubicBezTo>
                    <a:cubicBezTo>
                      <a:pt x="69223" y="16302"/>
                      <a:pt x="84344" y="6615"/>
                      <a:pt x="102772" y="6615"/>
                    </a:cubicBezTo>
                    <a:close/>
                    <a:moveTo>
                      <a:pt x="40164" y="20318"/>
                    </a:moveTo>
                    <a:cubicBezTo>
                      <a:pt x="48669" y="20318"/>
                      <a:pt x="56465" y="22444"/>
                      <a:pt x="62608" y="25988"/>
                    </a:cubicBezTo>
                    <a:cubicBezTo>
                      <a:pt x="62608" y="26697"/>
                      <a:pt x="62608" y="27642"/>
                      <a:pt x="62608" y="28351"/>
                    </a:cubicBezTo>
                    <a:cubicBezTo>
                      <a:pt x="62608" y="35675"/>
                      <a:pt x="66388" y="42290"/>
                      <a:pt x="72767" y="47488"/>
                    </a:cubicBezTo>
                    <a:cubicBezTo>
                      <a:pt x="69223" y="56229"/>
                      <a:pt x="57647" y="62844"/>
                      <a:pt x="43235" y="63789"/>
                    </a:cubicBezTo>
                    <a:cubicBezTo>
                      <a:pt x="42290" y="63789"/>
                      <a:pt x="41581" y="64262"/>
                      <a:pt x="41109" y="64734"/>
                    </a:cubicBezTo>
                    <a:lnTo>
                      <a:pt x="31422" y="74657"/>
                    </a:lnTo>
                    <a:lnTo>
                      <a:pt x="29296" y="64734"/>
                    </a:lnTo>
                    <a:cubicBezTo>
                      <a:pt x="29059" y="63553"/>
                      <a:pt x="28115" y="62608"/>
                      <a:pt x="26933" y="62135"/>
                    </a:cubicBezTo>
                    <a:cubicBezTo>
                      <a:pt x="14648" y="58592"/>
                      <a:pt x="6852" y="50795"/>
                      <a:pt x="6852" y="42290"/>
                    </a:cubicBezTo>
                    <a:cubicBezTo>
                      <a:pt x="6852" y="30241"/>
                      <a:pt x="21972" y="20554"/>
                      <a:pt x="40400" y="20554"/>
                    </a:cubicBezTo>
                    <a:close/>
                  </a:path>
                </a:pathLst>
              </a:custGeom>
              <a:grpFill/>
              <a:ln w="23606" cap="flat">
                <a:noFill/>
                <a:prstDash val="solid"/>
                <a:miter/>
              </a:ln>
            </p:spPr>
            <p:txBody>
              <a:bodyPr rtlCol="0" anchor="ctr"/>
              <a:lstStyle/>
              <a:p>
                <a:endParaRPr lang="es-CO" sz="1050"/>
              </a:p>
            </p:txBody>
          </p:sp>
          <p:sp>
            <p:nvSpPr>
              <p:cNvPr id="45" name="Forma libre: forma 44">
                <a:extLst>
                  <a:ext uri="{FF2B5EF4-FFF2-40B4-BE49-F238E27FC236}">
                    <a16:creationId xmlns:a16="http://schemas.microsoft.com/office/drawing/2014/main" id="{32CE7A6A-B143-A544-F581-E031E919AC47}"/>
                  </a:ext>
                </a:extLst>
              </p:cNvPr>
              <p:cNvSpPr/>
              <p:nvPr/>
            </p:nvSpPr>
            <p:spPr>
              <a:xfrm>
                <a:off x="3937773" y="3441940"/>
                <a:ext cx="226570" cy="131594"/>
              </a:xfrm>
              <a:custGeom>
                <a:avLst/>
                <a:gdLst>
                  <a:gd name="connsiteX0" fmla="*/ 225861 w 226570"/>
                  <a:gd name="connsiteY0" fmla="*/ 84580 h 131594"/>
                  <a:gd name="connsiteX1" fmla="*/ 206961 w 226570"/>
                  <a:gd name="connsiteY1" fmla="*/ 50559 h 131594"/>
                  <a:gd name="connsiteX2" fmla="*/ 211213 w 226570"/>
                  <a:gd name="connsiteY2" fmla="*/ 36856 h 131594"/>
                  <a:gd name="connsiteX3" fmla="*/ 189714 w 226570"/>
                  <a:gd name="connsiteY3" fmla="*/ 15593 h 131594"/>
                  <a:gd name="connsiteX4" fmla="*/ 168215 w 226570"/>
                  <a:gd name="connsiteY4" fmla="*/ 36856 h 131594"/>
                  <a:gd name="connsiteX5" fmla="*/ 172231 w 226570"/>
                  <a:gd name="connsiteY5" fmla="*/ 50559 h 131594"/>
                  <a:gd name="connsiteX6" fmla="*/ 155221 w 226570"/>
                  <a:gd name="connsiteY6" fmla="*/ 73948 h 131594"/>
                  <a:gd name="connsiteX7" fmla="*/ 148605 w 226570"/>
                  <a:gd name="connsiteY7" fmla="*/ 73948 h 131594"/>
                  <a:gd name="connsiteX8" fmla="*/ 149078 w 226570"/>
                  <a:gd name="connsiteY8" fmla="*/ 69223 h 131594"/>
                  <a:gd name="connsiteX9" fmla="*/ 130177 w 226570"/>
                  <a:gd name="connsiteY9" fmla="*/ 34966 h 131594"/>
                  <a:gd name="connsiteX10" fmla="*/ 134430 w 226570"/>
                  <a:gd name="connsiteY10" fmla="*/ 21263 h 131594"/>
                  <a:gd name="connsiteX11" fmla="*/ 112930 w 226570"/>
                  <a:gd name="connsiteY11" fmla="*/ 0 h 131594"/>
                  <a:gd name="connsiteX12" fmla="*/ 91431 w 226570"/>
                  <a:gd name="connsiteY12" fmla="*/ 21263 h 131594"/>
                  <a:gd name="connsiteX13" fmla="*/ 95684 w 226570"/>
                  <a:gd name="connsiteY13" fmla="*/ 34966 h 131594"/>
                  <a:gd name="connsiteX14" fmla="*/ 76783 w 226570"/>
                  <a:gd name="connsiteY14" fmla="*/ 68987 h 131594"/>
                  <a:gd name="connsiteX15" fmla="*/ 77256 w 226570"/>
                  <a:gd name="connsiteY15" fmla="*/ 73712 h 131594"/>
                  <a:gd name="connsiteX16" fmla="*/ 70877 w 226570"/>
                  <a:gd name="connsiteY16" fmla="*/ 73712 h 131594"/>
                  <a:gd name="connsiteX17" fmla="*/ 53630 w 226570"/>
                  <a:gd name="connsiteY17" fmla="*/ 50086 h 131594"/>
                  <a:gd name="connsiteX18" fmla="*/ 57647 w 226570"/>
                  <a:gd name="connsiteY18" fmla="*/ 36383 h 131594"/>
                  <a:gd name="connsiteX19" fmla="*/ 36147 w 226570"/>
                  <a:gd name="connsiteY19" fmla="*/ 15120 h 131594"/>
                  <a:gd name="connsiteX20" fmla="*/ 14648 w 226570"/>
                  <a:gd name="connsiteY20" fmla="*/ 36383 h 131594"/>
                  <a:gd name="connsiteX21" fmla="*/ 18901 w 226570"/>
                  <a:gd name="connsiteY21" fmla="*/ 50086 h 131594"/>
                  <a:gd name="connsiteX22" fmla="*/ 0 w 226570"/>
                  <a:gd name="connsiteY22" fmla="*/ 84107 h 131594"/>
                  <a:gd name="connsiteX23" fmla="*/ 17247 w 226570"/>
                  <a:gd name="connsiteY23" fmla="*/ 110095 h 131594"/>
                  <a:gd name="connsiteX24" fmla="*/ 7560 w 226570"/>
                  <a:gd name="connsiteY24" fmla="*/ 126397 h 131594"/>
                  <a:gd name="connsiteX25" fmla="*/ 7560 w 226570"/>
                  <a:gd name="connsiteY25" fmla="*/ 129941 h 131594"/>
                  <a:gd name="connsiteX26" fmla="*/ 10632 w 226570"/>
                  <a:gd name="connsiteY26" fmla="*/ 131595 h 131594"/>
                  <a:gd name="connsiteX27" fmla="*/ 215702 w 226570"/>
                  <a:gd name="connsiteY27" fmla="*/ 131595 h 131594"/>
                  <a:gd name="connsiteX28" fmla="*/ 218774 w 226570"/>
                  <a:gd name="connsiteY28" fmla="*/ 129941 h 131594"/>
                  <a:gd name="connsiteX29" fmla="*/ 218774 w 226570"/>
                  <a:gd name="connsiteY29" fmla="*/ 126397 h 131594"/>
                  <a:gd name="connsiteX30" fmla="*/ 209087 w 226570"/>
                  <a:gd name="connsiteY30" fmla="*/ 110095 h 131594"/>
                  <a:gd name="connsiteX31" fmla="*/ 226570 w 226570"/>
                  <a:gd name="connsiteY31" fmla="*/ 84344 h 131594"/>
                  <a:gd name="connsiteX32" fmla="*/ 189478 w 226570"/>
                  <a:gd name="connsiteY32" fmla="*/ 22208 h 131594"/>
                  <a:gd name="connsiteX33" fmla="*/ 204125 w 226570"/>
                  <a:gd name="connsiteY33" fmla="*/ 36620 h 131594"/>
                  <a:gd name="connsiteX34" fmla="*/ 189478 w 226570"/>
                  <a:gd name="connsiteY34" fmla="*/ 53158 h 131594"/>
                  <a:gd name="connsiteX35" fmla="*/ 174830 w 226570"/>
                  <a:gd name="connsiteY35" fmla="*/ 36620 h 131594"/>
                  <a:gd name="connsiteX36" fmla="*/ 189478 w 226570"/>
                  <a:gd name="connsiteY36" fmla="*/ 22208 h 131594"/>
                  <a:gd name="connsiteX37" fmla="*/ 112458 w 226570"/>
                  <a:gd name="connsiteY37" fmla="*/ 6615 h 131594"/>
                  <a:gd name="connsiteX38" fmla="*/ 127106 w 226570"/>
                  <a:gd name="connsiteY38" fmla="*/ 21027 h 131594"/>
                  <a:gd name="connsiteX39" fmla="*/ 112458 w 226570"/>
                  <a:gd name="connsiteY39" fmla="*/ 37565 h 131594"/>
                  <a:gd name="connsiteX40" fmla="*/ 97810 w 226570"/>
                  <a:gd name="connsiteY40" fmla="*/ 21027 h 131594"/>
                  <a:gd name="connsiteX41" fmla="*/ 112458 w 226570"/>
                  <a:gd name="connsiteY41" fmla="*/ 6615 h 131594"/>
                  <a:gd name="connsiteX42" fmla="*/ 99700 w 226570"/>
                  <a:gd name="connsiteY42" fmla="*/ 39691 h 131594"/>
                  <a:gd name="connsiteX43" fmla="*/ 112458 w 226570"/>
                  <a:gd name="connsiteY43" fmla="*/ 44180 h 131594"/>
                  <a:gd name="connsiteX44" fmla="*/ 125216 w 226570"/>
                  <a:gd name="connsiteY44" fmla="*/ 39691 h 131594"/>
                  <a:gd name="connsiteX45" fmla="*/ 141990 w 226570"/>
                  <a:gd name="connsiteY45" fmla="*/ 68751 h 131594"/>
                  <a:gd name="connsiteX46" fmla="*/ 141518 w 226570"/>
                  <a:gd name="connsiteY46" fmla="*/ 73476 h 131594"/>
                  <a:gd name="connsiteX47" fmla="*/ 83635 w 226570"/>
                  <a:gd name="connsiteY47" fmla="*/ 73476 h 131594"/>
                  <a:gd name="connsiteX48" fmla="*/ 83162 w 226570"/>
                  <a:gd name="connsiteY48" fmla="*/ 68751 h 131594"/>
                  <a:gd name="connsiteX49" fmla="*/ 99937 w 226570"/>
                  <a:gd name="connsiteY49" fmla="*/ 39691 h 131594"/>
                  <a:gd name="connsiteX50" fmla="*/ 35675 w 226570"/>
                  <a:gd name="connsiteY50" fmla="*/ 21972 h 131594"/>
                  <a:gd name="connsiteX51" fmla="*/ 50323 w 226570"/>
                  <a:gd name="connsiteY51" fmla="*/ 36383 h 131594"/>
                  <a:gd name="connsiteX52" fmla="*/ 35675 w 226570"/>
                  <a:gd name="connsiteY52" fmla="*/ 52921 h 131594"/>
                  <a:gd name="connsiteX53" fmla="*/ 21027 w 226570"/>
                  <a:gd name="connsiteY53" fmla="*/ 36383 h 131594"/>
                  <a:gd name="connsiteX54" fmla="*/ 35675 w 226570"/>
                  <a:gd name="connsiteY54" fmla="*/ 21972 h 131594"/>
                  <a:gd name="connsiteX55" fmla="*/ 6143 w 226570"/>
                  <a:gd name="connsiteY55" fmla="*/ 84344 h 131594"/>
                  <a:gd name="connsiteX56" fmla="*/ 22917 w 226570"/>
                  <a:gd name="connsiteY56" fmla="*/ 55284 h 131594"/>
                  <a:gd name="connsiteX57" fmla="*/ 35675 w 226570"/>
                  <a:gd name="connsiteY57" fmla="*/ 59773 h 131594"/>
                  <a:gd name="connsiteX58" fmla="*/ 48433 w 226570"/>
                  <a:gd name="connsiteY58" fmla="*/ 55284 h 131594"/>
                  <a:gd name="connsiteX59" fmla="*/ 63081 w 226570"/>
                  <a:gd name="connsiteY59" fmla="*/ 73712 h 131594"/>
                  <a:gd name="connsiteX60" fmla="*/ 40400 w 226570"/>
                  <a:gd name="connsiteY60" fmla="*/ 73712 h 131594"/>
                  <a:gd name="connsiteX61" fmla="*/ 37565 w 226570"/>
                  <a:gd name="connsiteY61" fmla="*/ 75366 h 131594"/>
                  <a:gd name="connsiteX62" fmla="*/ 20318 w 226570"/>
                  <a:gd name="connsiteY62" fmla="*/ 104189 h 131594"/>
                  <a:gd name="connsiteX63" fmla="*/ 6379 w 226570"/>
                  <a:gd name="connsiteY63" fmla="*/ 84344 h 131594"/>
                  <a:gd name="connsiteX64" fmla="*/ 208851 w 226570"/>
                  <a:gd name="connsiteY64" fmla="*/ 124980 h 131594"/>
                  <a:gd name="connsiteX65" fmla="*/ 15829 w 226570"/>
                  <a:gd name="connsiteY65" fmla="*/ 124980 h 131594"/>
                  <a:gd name="connsiteX66" fmla="*/ 42054 w 226570"/>
                  <a:gd name="connsiteY66" fmla="*/ 80563 h 131594"/>
                  <a:gd name="connsiteX67" fmla="*/ 182390 w 226570"/>
                  <a:gd name="connsiteY67" fmla="*/ 80563 h 131594"/>
                  <a:gd name="connsiteX68" fmla="*/ 208614 w 226570"/>
                  <a:gd name="connsiteY68" fmla="*/ 124980 h 131594"/>
                  <a:gd name="connsiteX69" fmla="*/ 204598 w 226570"/>
                  <a:gd name="connsiteY69" fmla="*/ 104425 h 131594"/>
                  <a:gd name="connsiteX70" fmla="*/ 187351 w 226570"/>
                  <a:gd name="connsiteY70" fmla="*/ 75602 h 131594"/>
                  <a:gd name="connsiteX71" fmla="*/ 184516 w 226570"/>
                  <a:gd name="connsiteY71" fmla="*/ 73948 h 131594"/>
                  <a:gd name="connsiteX72" fmla="*/ 161836 w 226570"/>
                  <a:gd name="connsiteY72" fmla="*/ 73948 h 131594"/>
                  <a:gd name="connsiteX73" fmla="*/ 176483 w 226570"/>
                  <a:gd name="connsiteY73" fmla="*/ 55520 h 131594"/>
                  <a:gd name="connsiteX74" fmla="*/ 189242 w 226570"/>
                  <a:gd name="connsiteY74" fmla="*/ 60009 h 131594"/>
                  <a:gd name="connsiteX75" fmla="*/ 201999 w 226570"/>
                  <a:gd name="connsiteY75" fmla="*/ 55520 h 131594"/>
                  <a:gd name="connsiteX76" fmla="*/ 218774 w 226570"/>
                  <a:gd name="connsiteY76" fmla="*/ 84580 h 131594"/>
                  <a:gd name="connsiteX77" fmla="*/ 204835 w 226570"/>
                  <a:gd name="connsiteY77" fmla="*/ 104425 h 13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26570" h="131594">
                    <a:moveTo>
                      <a:pt x="225861" y="84580"/>
                    </a:moveTo>
                    <a:cubicBezTo>
                      <a:pt x="225861" y="71822"/>
                      <a:pt x="218537" y="57883"/>
                      <a:pt x="206961" y="50559"/>
                    </a:cubicBezTo>
                    <a:cubicBezTo>
                      <a:pt x="209560" y="46779"/>
                      <a:pt x="211213" y="41817"/>
                      <a:pt x="211213" y="36856"/>
                    </a:cubicBezTo>
                    <a:cubicBezTo>
                      <a:pt x="211213" y="24571"/>
                      <a:pt x="202236" y="15593"/>
                      <a:pt x="189714" y="15593"/>
                    </a:cubicBezTo>
                    <a:cubicBezTo>
                      <a:pt x="177192" y="15593"/>
                      <a:pt x="168215" y="24571"/>
                      <a:pt x="168215" y="36856"/>
                    </a:cubicBezTo>
                    <a:cubicBezTo>
                      <a:pt x="168215" y="42054"/>
                      <a:pt x="169632" y="46779"/>
                      <a:pt x="172231" y="50559"/>
                    </a:cubicBezTo>
                    <a:cubicBezTo>
                      <a:pt x="163962" y="55757"/>
                      <a:pt x="157819" y="64498"/>
                      <a:pt x="155221" y="73948"/>
                    </a:cubicBezTo>
                    <a:lnTo>
                      <a:pt x="148605" y="73948"/>
                    </a:lnTo>
                    <a:cubicBezTo>
                      <a:pt x="148842" y="72531"/>
                      <a:pt x="149078" y="70877"/>
                      <a:pt x="149078" y="69223"/>
                    </a:cubicBezTo>
                    <a:cubicBezTo>
                      <a:pt x="149078" y="56229"/>
                      <a:pt x="141754" y="42526"/>
                      <a:pt x="130177" y="34966"/>
                    </a:cubicBezTo>
                    <a:cubicBezTo>
                      <a:pt x="132776" y="31186"/>
                      <a:pt x="134430" y="26461"/>
                      <a:pt x="134430" y="21263"/>
                    </a:cubicBezTo>
                    <a:cubicBezTo>
                      <a:pt x="134430" y="8741"/>
                      <a:pt x="125452" y="0"/>
                      <a:pt x="112930" y="0"/>
                    </a:cubicBezTo>
                    <a:cubicBezTo>
                      <a:pt x="100409" y="0"/>
                      <a:pt x="91431" y="8978"/>
                      <a:pt x="91431" y="21263"/>
                    </a:cubicBezTo>
                    <a:cubicBezTo>
                      <a:pt x="91431" y="26461"/>
                      <a:pt x="93085" y="31186"/>
                      <a:pt x="95684" y="34966"/>
                    </a:cubicBezTo>
                    <a:cubicBezTo>
                      <a:pt x="84344" y="42290"/>
                      <a:pt x="76783" y="56229"/>
                      <a:pt x="76783" y="68987"/>
                    </a:cubicBezTo>
                    <a:cubicBezTo>
                      <a:pt x="76783" y="70641"/>
                      <a:pt x="76783" y="72294"/>
                      <a:pt x="77256" y="73712"/>
                    </a:cubicBezTo>
                    <a:lnTo>
                      <a:pt x="70877" y="73712"/>
                    </a:lnTo>
                    <a:cubicBezTo>
                      <a:pt x="68042" y="64262"/>
                      <a:pt x="61899" y="55520"/>
                      <a:pt x="53630" y="50086"/>
                    </a:cubicBezTo>
                    <a:cubicBezTo>
                      <a:pt x="56229" y="46306"/>
                      <a:pt x="57647" y="41581"/>
                      <a:pt x="57647" y="36383"/>
                    </a:cubicBezTo>
                    <a:cubicBezTo>
                      <a:pt x="57647" y="24098"/>
                      <a:pt x="48669" y="15120"/>
                      <a:pt x="36147" y="15120"/>
                    </a:cubicBezTo>
                    <a:cubicBezTo>
                      <a:pt x="23626" y="15120"/>
                      <a:pt x="14648" y="24098"/>
                      <a:pt x="14648" y="36383"/>
                    </a:cubicBezTo>
                    <a:cubicBezTo>
                      <a:pt x="14648" y="41581"/>
                      <a:pt x="16302" y="46306"/>
                      <a:pt x="18901" y="50086"/>
                    </a:cubicBezTo>
                    <a:cubicBezTo>
                      <a:pt x="7560" y="57410"/>
                      <a:pt x="0" y="71349"/>
                      <a:pt x="0" y="84107"/>
                    </a:cubicBezTo>
                    <a:cubicBezTo>
                      <a:pt x="0" y="96865"/>
                      <a:pt x="6379" y="105370"/>
                      <a:pt x="17247" y="110095"/>
                    </a:cubicBezTo>
                    <a:lnTo>
                      <a:pt x="7560" y="126397"/>
                    </a:lnTo>
                    <a:cubicBezTo>
                      <a:pt x="7560" y="126397"/>
                      <a:pt x="6852" y="128760"/>
                      <a:pt x="7560" y="129941"/>
                    </a:cubicBezTo>
                    <a:cubicBezTo>
                      <a:pt x="8269" y="131122"/>
                      <a:pt x="9450" y="131595"/>
                      <a:pt x="10632" y="131595"/>
                    </a:cubicBezTo>
                    <a:lnTo>
                      <a:pt x="215702" y="131595"/>
                    </a:lnTo>
                    <a:cubicBezTo>
                      <a:pt x="216883" y="131595"/>
                      <a:pt x="218065" y="130886"/>
                      <a:pt x="218774" y="129941"/>
                    </a:cubicBezTo>
                    <a:cubicBezTo>
                      <a:pt x="219482" y="128760"/>
                      <a:pt x="219482" y="127578"/>
                      <a:pt x="218774" y="126397"/>
                    </a:cubicBezTo>
                    <a:lnTo>
                      <a:pt x="209087" y="110095"/>
                    </a:lnTo>
                    <a:cubicBezTo>
                      <a:pt x="220191" y="105370"/>
                      <a:pt x="226570" y="96393"/>
                      <a:pt x="226570" y="84344"/>
                    </a:cubicBezTo>
                    <a:close/>
                    <a:moveTo>
                      <a:pt x="189478" y="22208"/>
                    </a:moveTo>
                    <a:cubicBezTo>
                      <a:pt x="198219" y="22208"/>
                      <a:pt x="204125" y="28114"/>
                      <a:pt x="204125" y="36620"/>
                    </a:cubicBezTo>
                    <a:cubicBezTo>
                      <a:pt x="204125" y="45597"/>
                      <a:pt x="197510" y="53158"/>
                      <a:pt x="189478" y="53158"/>
                    </a:cubicBezTo>
                    <a:cubicBezTo>
                      <a:pt x="181445" y="53158"/>
                      <a:pt x="174830" y="45834"/>
                      <a:pt x="174830" y="36620"/>
                    </a:cubicBezTo>
                    <a:cubicBezTo>
                      <a:pt x="174830" y="28114"/>
                      <a:pt x="180736" y="22208"/>
                      <a:pt x="189478" y="22208"/>
                    </a:cubicBezTo>
                    <a:close/>
                    <a:moveTo>
                      <a:pt x="112458" y="6615"/>
                    </a:moveTo>
                    <a:cubicBezTo>
                      <a:pt x="121200" y="6615"/>
                      <a:pt x="127106" y="12522"/>
                      <a:pt x="127106" y="21027"/>
                    </a:cubicBezTo>
                    <a:cubicBezTo>
                      <a:pt x="127106" y="30005"/>
                      <a:pt x="120491" y="37565"/>
                      <a:pt x="112458" y="37565"/>
                    </a:cubicBezTo>
                    <a:cubicBezTo>
                      <a:pt x="104426" y="37565"/>
                      <a:pt x="97810" y="30241"/>
                      <a:pt x="97810" y="21027"/>
                    </a:cubicBezTo>
                    <a:cubicBezTo>
                      <a:pt x="97810" y="12522"/>
                      <a:pt x="103953" y="6615"/>
                      <a:pt x="112458" y="6615"/>
                    </a:cubicBezTo>
                    <a:close/>
                    <a:moveTo>
                      <a:pt x="99700" y="39691"/>
                    </a:moveTo>
                    <a:cubicBezTo>
                      <a:pt x="103244" y="42526"/>
                      <a:pt x="107733" y="44180"/>
                      <a:pt x="112458" y="44180"/>
                    </a:cubicBezTo>
                    <a:cubicBezTo>
                      <a:pt x="117183" y="44180"/>
                      <a:pt x="121672" y="42526"/>
                      <a:pt x="125216" y="39691"/>
                    </a:cubicBezTo>
                    <a:cubicBezTo>
                      <a:pt x="135375" y="45597"/>
                      <a:pt x="141990" y="57410"/>
                      <a:pt x="141990" y="68751"/>
                    </a:cubicBezTo>
                    <a:cubicBezTo>
                      <a:pt x="141990" y="70404"/>
                      <a:pt x="141990" y="72058"/>
                      <a:pt x="141518" y="73476"/>
                    </a:cubicBezTo>
                    <a:lnTo>
                      <a:pt x="83635" y="73476"/>
                    </a:lnTo>
                    <a:cubicBezTo>
                      <a:pt x="83398" y="72058"/>
                      <a:pt x="83162" y="70404"/>
                      <a:pt x="83162" y="68751"/>
                    </a:cubicBezTo>
                    <a:cubicBezTo>
                      <a:pt x="83162" y="57647"/>
                      <a:pt x="89777" y="45597"/>
                      <a:pt x="99937" y="39691"/>
                    </a:cubicBezTo>
                    <a:close/>
                    <a:moveTo>
                      <a:pt x="35675" y="21972"/>
                    </a:moveTo>
                    <a:cubicBezTo>
                      <a:pt x="44416" y="21972"/>
                      <a:pt x="50323" y="27878"/>
                      <a:pt x="50323" y="36383"/>
                    </a:cubicBezTo>
                    <a:cubicBezTo>
                      <a:pt x="50323" y="45361"/>
                      <a:pt x="43708" y="52921"/>
                      <a:pt x="35675" y="52921"/>
                    </a:cubicBezTo>
                    <a:cubicBezTo>
                      <a:pt x="27642" y="52921"/>
                      <a:pt x="21027" y="45597"/>
                      <a:pt x="21027" y="36383"/>
                    </a:cubicBezTo>
                    <a:cubicBezTo>
                      <a:pt x="21027" y="27878"/>
                      <a:pt x="27170" y="21972"/>
                      <a:pt x="35675" y="21972"/>
                    </a:cubicBezTo>
                    <a:close/>
                    <a:moveTo>
                      <a:pt x="6143" y="84344"/>
                    </a:moveTo>
                    <a:cubicBezTo>
                      <a:pt x="6143" y="73239"/>
                      <a:pt x="12758" y="61190"/>
                      <a:pt x="22917" y="55284"/>
                    </a:cubicBezTo>
                    <a:cubicBezTo>
                      <a:pt x="26461" y="58119"/>
                      <a:pt x="30950" y="59773"/>
                      <a:pt x="35675" y="59773"/>
                    </a:cubicBezTo>
                    <a:cubicBezTo>
                      <a:pt x="40400" y="59773"/>
                      <a:pt x="44889" y="58119"/>
                      <a:pt x="48433" y="55284"/>
                    </a:cubicBezTo>
                    <a:cubicBezTo>
                      <a:pt x="55284" y="59300"/>
                      <a:pt x="60482" y="66152"/>
                      <a:pt x="63081" y="73712"/>
                    </a:cubicBezTo>
                    <a:lnTo>
                      <a:pt x="40400" y="73712"/>
                    </a:lnTo>
                    <a:cubicBezTo>
                      <a:pt x="39219" y="73712"/>
                      <a:pt x="38037" y="74421"/>
                      <a:pt x="37565" y="75366"/>
                    </a:cubicBezTo>
                    <a:lnTo>
                      <a:pt x="20318" y="104189"/>
                    </a:lnTo>
                    <a:cubicBezTo>
                      <a:pt x="12994" y="101354"/>
                      <a:pt x="6379" y="95684"/>
                      <a:pt x="6379" y="84344"/>
                    </a:cubicBezTo>
                    <a:close/>
                    <a:moveTo>
                      <a:pt x="208851" y="124980"/>
                    </a:moveTo>
                    <a:lnTo>
                      <a:pt x="15829" y="124980"/>
                    </a:lnTo>
                    <a:lnTo>
                      <a:pt x="42054" y="80563"/>
                    </a:lnTo>
                    <a:lnTo>
                      <a:pt x="182390" y="80563"/>
                    </a:lnTo>
                    <a:lnTo>
                      <a:pt x="208614" y="124980"/>
                    </a:lnTo>
                    <a:close/>
                    <a:moveTo>
                      <a:pt x="204598" y="104425"/>
                    </a:moveTo>
                    <a:lnTo>
                      <a:pt x="187351" y="75602"/>
                    </a:lnTo>
                    <a:cubicBezTo>
                      <a:pt x="187351" y="75602"/>
                      <a:pt x="185697" y="73948"/>
                      <a:pt x="184516" y="73948"/>
                    </a:cubicBezTo>
                    <a:lnTo>
                      <a:pt x="161836" y="73948"/>
                    </a:lnTo>
                    <a:cubicBezTo>
                      <a:pt x="164435" y="66388"/>
                      <a:pt x="169632" y="59537"/>
                      <a:pt x="176483" y="55520"/>
                    </a:cubicBezTo>
                    <a:cubicBezTo>
                      <a:pt x="180028" y="58355"/>
                      <a:pt x="184516" y="60009"/>
                      <a:pt x="189242" y="60009"/>
                    </a:cubicBezTo>
                    <a:cubicBezTo>
                      <a:pt x="193967" y="60009"/>
                      <a:pt x="198456" y="58355"/>
                      <a:pt x="201999" y="55520"/>
                    </a:cubicBezTo>
                    <a:cubicBezTo>
                      <a:pt x="212158" y="61427"/>
                      <a:pt x="218774" y="73239"/>
                      <a:pt x="218774" y="84580"/>
                    </a:cubicBezTo>
                    <a:cubicBezTo>
                      <a:pt x="218774" y="95920"/>
                      <a:pt x="211922" y="101826"/>
                      <a:pt x="204835" y="104425"/>
                    </a:cubicBezTo>
                    <a:close/>
                  </a:path>
                </a:pathLst>
              </a:custGeom>
              <a:grpFill/>
              <a:ln w="23606" cap="flat">
                <a:noFill/>
                <a:prstDash val="solid"/>
                <a:miter/>
              </a:ln>
            </p:spPr>
            <p:txBody>
              <a:bodyPr rtlCol="0" anchor="ctr"/>
              <a:lstStyle/>
              <a:p>
                <a:endParaRPr lang="es-CO" sz="1050"/>
              </a:p>
            </p:txBody>
          </p:sp>
        </p:grpSp>
        <p:sp>
          <p:nvSpPr>
            <p:cNvPr id="46" name="CuadroTexto 45">
              <a:extLst>
                <a:ext uri="{FF2B5EF4-FFF2-40B4-BE49-F238E27FC236}">
                  <a16:creationId xmlns:a16="http://schemas.microsoft.com/office/drawing/2014/main" id="{7F3E434D-04E6-CA7E-C0AC-340C2C245C36}"/>
                </a:ext>
              </a:extLst>
            </p:cNvPr>
            <p:cNvSpPr txBox="1"/>
            <p:nvPr/>
          </p:nvSpPr>
          <p:spPr>
            <a:xfrm>
              <a:off x="7063044" y="4980865"/>
              <a:ext cx="1416454" cy="261610"/>
            </a:xfrm>
            <a:prstGeom prst="rect">
              <a:avLst/>
            </a:prstGeom>
            <a:noFill/>
          </p:spPr>
          <p:txBody>
            <a:bodyPr wrap="square" rtlCol="0">
              <a:spAutoFit/>
            </a:bodyPr>
            <a:lstStyle/>
            <a:p>
              <a:pPr algn="ctr"/>
              <a:r>
                <a:rPr lang="es-CO" sz="1100" dirty="0"/>
                <a:t>REALIDAD</a:t>
              </a:r>
            </a:p>
          </p:txBody>
        </p:sp>
      </p:grpSp>
      <p:sp>
        <p:nvSpPr>
          <p:cNvPr id="47" name="Elipse 46">
            <a:extLst>
              <a:ext uri="{FF2B5EF4-FFF2-40B4-BE49-F238E27FC236}">
                <a16:creationId xmlns:a16="http://schemas.microsoft.com/office/drawing/2014/main" id="{957940DB-8BF4-3032-8AB7-959D111564BB}"/>
              </a:ext>
            </a:extLst>
          </p:cNvPr>
          <p:cNvSpPr/>
          <p:nvPr/>
        </p:nvSpPr>
        <p:spPr>
          <a:xfrm>
            <a:off x="5002040" y="3064598"/>
            <a:ext cx="2192229" cy="1976727"/>
          </a:xfrm>
          <a:prstGeom prst="ellipse">
            <a:avLst/>
          </a:prstGeom>
          <a:solidFill>
            <a:schemeClr val="accent3">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CuadroTexto 1">
            <a:extLst>
              <a:ext uri="{FF2B5EF4-FFF2-40B4-BE49-F238E27FC236}">
                <a16:creationId xmlns:a16="http://schemas.microsoft.com/office/drawing/2014/main" id="{AF4DA153-FB56-05D7-185F-175F5C6A1444}"/>
              </a:ext>
            </a:extLst>
          </p:cNvPr>
          <p:cNvSpPr txBox="1"/>
          <p:nvPr/>
        </p:nvSpPr>
        <p:spPr>
          <a:xfrm>
            <a:off x="1382486" y="204266"/>
            <a:ext cx="8218714" cy="400110"/>
          </a:xfrm>
          <a:prstGeom prst="rect">
            <a:avLst/>
          </a:prstGeom>
          <a:noFill/>
        </p:spPr>
        <p:txBody>
          <a:bodyPr wrap="square">
            <a:spAutoFit/>
          </a:bodyPr>
          <a:lstStyle/>
          <a:p>
            <a:pPr algn="ctr"/>
            <a:r>
              <a:rPr lang="es-CO" sz="2000" b="1" dirty="0"/>
              <a:t>PONDERACIÓN AL MOMENTO DE VALORAR Y MEDIR LAS CARGAS</a:t>
            </a:r>
          </a:p>
        </p:txBody>
      </p:sp>
      <p:pic>
        <p:nvPicPr>
          <p:cNvPr id="3" name="Imagen 2" descr="Texto&#10;&#10;El contenido generado por IA puede ser incorrecto.">
            <a:extLst>
              <a:ext uri="{FF2B5EF4-FFF2-40B4-BE49-F238E27FC236}">
                <a16:creationId xmlns:a16="http://schemas.microsoft.com/office/drawing/2014/main" id="{5F515261-5476-264B-619C-C2F97BC03F4F}"/>
              </a:ext>
            </a:extLst>
          </p:cNvPr>
          <p:cNvPicPr>
            <a:picLocks noChangeAspect="1"/>
          </p:cNvPicPr>
          <p:nvPr/>
        </p:nvPicPr>
        <p:blipFill>
          <a:blip r:embed="rId2"/>
          <a:stretch>
            <a:fillRect/>
          </a:stretch>
        </p:blipFill>
        <p:spPr>
          <a:xfrm>
            <a:off x="10326757" y="70336"/>
            <a:ext cx="1794008" cy="588199"/>
          </a:xfrm>
          <a:prstGeom prst="rect">
            <a:avLst/>
          </a:prstGeom>
        </p:spPr>
      </p:pic>
      <p:sp>
        <p:nvSpPr>
          <p:cNvPr id="4" name="Google Shape;10109;p61">
            <a:extLst>
              <a:ext uri="{FF2B5EF4-FFF2-40B4-BE49-F238E27FC236}">
                <a16:creationId xmlns:a16="http://schemas.microsoft.com/office/drawing/2014/main" id="{FD4009CD-4B3E-6BC4-E21D-F5A7DC9064FD}"/>
              </a:ext>
            </a:extLst>
          </p:cNvPr>
          <p:cNvSpPr/>
          <p:nvPr/>
        </p:nvSpPr>
        <p:spPr>
          <a:xfrm>
            <a:off x="5647959" y="3426493"/>
            <a:ext cx="1009961" cy="1010062"/>
          </a:xfrm>
          <a:custGeom>
            <a:avLst/>
            <a:gdLst/>
            <a:ahLst/>
            <a:cxnLst/>
            <a:rect l="l" t="t" r="r" b="b"/>
            <a:pathLst>
              <a:path w="13038" h="11907" extrusionOk="0">
                <a:moveTo>
                  <a:pt x="6632" y="369"/>
                </a:moveTo>
                <a:cubicBezTo>
                  <a:pt x="6680" y="369"/>
                  <a:pt x="6704" y="405"/>
                  <a:pt x="6704" y="441"/>
                </a:cubicBezTo>
                <a:lnTo>
                  <a:pt x="6704" y="881"/>
                </a:lnTo>
                <a:cubicBezTo>
                  <a:pt x="6644" y="864"/>
                  <a:pt x="6582" y="855"/>
                  <a:pt x="6519" y="855"/>
                </a:cubicBezTo>
                <a:cubicBezTo>
                  <a:pt x="6457" y="855"/>
                  <a:pt x="6394" y="864"/>
                  <a:pt x="6335" y="881"/>
                </a:cubicBezTo>
                <a:lnTo>
                  <a:pt x="6335" y="441"/>
                </a:lnTo>
                <a:lnTo>
                  <a:pt x="6323" y="441"/>
                </a:lnTo>
                <a:cubicBezTo>
                  <a:pt x="6323" y="405"/>
                  <a:pt x="6347" y="369"/>
                  <a:pt x="6394" y="369"/>
                </a:cubicBezTo>
                <a:close/>
                <a:moveTo>
                  <a:pt x="6501" y="1251"/>
                </a:moveTo>
                <a:cubicBezTo>
                  <a:pt x="7061" y="1251"/>
                  <a:pt x="7275" y="2013"/>
                  <a:pt x="6763" y="2286"/>
                </a:cubicBezTo>
                <a:cubicBezTo>
                  <a:pt x="6692" y="2322"/>
                  <a:pt x="6585" y="2346"/>
                  <a:pt x="6501" y="2346"/>
                </a:cubicBezTo>
                <a:cubicBezTo>
                  <a:pt x="6204" y="2346"/>
                  <a:pt x="5954" y="2096"/>
                  <a:pt x="5954" y="1798"/>
                </a:cubicBezTo>
                <a:cubicBezTo>
                  <a:pt x="5954" y="1489"/>
                  <a:pt x="6204" y="1251"/>
                  <a:pt x="6501" y="1251"/>
                </a:cubicBezTo>
                <a:close/>
                <a:moveTo>
                  <a:pt x="2382" y="2429"/>
                </a:moveTo>
                <a:cubicBezTo>
                  <a:pt x="2560" y="2429"/>
                  <a:pt x="2703" y="2572"/>
                  <a:pt x="2703" y="2751"/>
                </a:cubicBezTo>
                <a:cubicBezTo>
                  <a:pt x="2703" y="2929"/>
                  <a:pt x="2560" y="3084"/>
                  <a:pt x="2382" y="3084"/>
                </a:cubicBezTo>
                <a:cubicBezTo>
                  <a:pt x="2215" y="3084"/>
                  <a:pt x="2048" y="2941"/>
                  <a:pt x="2048" y="2751"/>
                </a:cubicBezTo>
                <a:cubicBezTo>
                  <a:pt x="2048" y="2560"/>
                  <a:pt x="2203" y="2429"/>
                  <a:pt x="2382" y="2429"/>
                </a:cubicBezTo>
                <a:close/>
                <a:moveTo>
                  <a:pt x="10657" y="2429"/>
                </a:moveTo>
                <a:cubicBezTo>
                  <a:pt x="10835" y="2429"/>
                  <a:pt x="10978" y="2572"/>
                  <a:pt x="10978" y="2751"/>
                </a:cubicBezTo>
                <a:cubicBezTo>
                  <a:pt x="10978" y="2929"/>
                  <a:pt x="10835" y="3084"/>
                  <a:pt x="10657" y="3084"/>
                </a:cubicBezTo>
                <a:cubicBezTo>
                  <a:pt x="10478" y="3084"/>
                  <a:pt x="10323" y="2941"/>
                  <a:pt x="10323" y="2751"/>
                </a:cubicBezTo>
                <a:cubicBezTo>
                  <a:pt x="10323" y="2560"/>
                  <a:pt x="10478" y="2429"/>
                  <a:pt x="10657" y="2429"/>
                </a:cubicBezTo>
                <a:close/>
                <a:moveTo>
                  <a:pt x="2477" y="3441"/>
                </a:moveTo>
                <a:lnTo>
                  <a:pt x="3715" y="6025"/>
                </a:lnTo>
                <a:lnTo>
                  <a:pt x="1024" y="6025"/>
                </a:lnTo>
                <a:lnTo>
                  <a:pt x="2239" y="3441"/>
                </a:lnTo>
                <a:cubicBezTo>
                  <a:pt x="2275" y="3447"/>
                  <a:pt x="2316" y="3450"/>
                  <a:pt x="2358" y="3450"/>
                </a:cubicBezTo>
                <a:cubicBezTo>
                  <a:pt x="2400" y="3450"/>
                  <a:pt x="2441" y="3447"/>
                  <a:pt x="2477" y="3441"/>
                </a:cubicBezTo>
                <a:close/>
                <a:moveTo>
                  <a:pt x="10776" y="3441"/>
                </a:moveTo>
                <a:lnTo>
                  <a:pt x="11990" y="6025"/>
                </a:lnTo>
                <a:lnTo>
                  <a:pt x="9299" y="6025"/>
                </a:lnTo>
                <a:lnTo>
                  <a:pt x="10538" y="3441"/>
                </a:lnTo>
                <a:cubicBezTo>
                  <a:pt x="10573" y="3447"/>
                  <a:pt x="10612" y="3450"/>
                  <a:pt x="10652" y="3450"/>
                </a:cubicBezTo>
                <a:cubicBezTo>
                  <a:pt x="10692" y="3450"/>
                  <a:pt x="10734" y="3447"/>
                  <a:pt x="10776" y="3441"/>
                </a:cubicBezTo>
                <a:close/>
                <a:moveTo>
                  <a:pt x="4251" y="6418"/>
                </a:moveTo>
                <a:cubicBezTo>
                  <a:pt x="4322" y="6418"/>
                  <a:pt x="4382" y="6477"/>
                  <a:pt x="4382" y="6549"/>
                </a:cubicBezTo>
                <a:lnTo>
                  <a:pt x="4382" y="6668"/>
                </a:lnTo>
                <a:cubicBezTo>
                  <a:pt x="4382" y="6739"/>
                  <a:pt x="4322" y="6799"/>
                  <a:pt x="4251" y="6799"/>
                </a:cubicBezTo>
                <a:lnTo>
                  <a:pt x="501" y="6799"/>
                </a:lnTo>
                <a:cubicBezTo>
                  <a:pt x="429" y="6799"/>
                  <a:pt x="370" y="6739"/>
                  <a:pt x="370" y="6668"/>
                </a:cubicBezTo>
                <a:lnTo>
                  <a:pt x="370" y="6549"/>
                </a:lnTo>
                <a:cubicBezTo>
                  <a:pt x="370" y="6477"/>
                  <a:pt x="429" y="6418"/>
                  <a:pt x="501" y="6418"/>
                </a:cubicBezTo>
                <a:close/>
                <a:moveTo>
                  <a:pt x="12526" y="6418"/>
                </a:moveTo>
                <a:cubicBezTo>
                  <a:pt x="12597" y="6418"/>
                  <a:pt x="12657" y="6477"/>
                  <a:pt x="12657" y="6549"/>
                </a:cubicBezTo>
                <a:lnTo>
                  <a:pt x="12657" y="6668"/>
                </a:lnTo>
                <a:cubicBezTo>
                  <a:pt x="12657" y="6739"/>
                  <a:pt x="12597" y="6799"/>
                  <a:pt x="12526" y="6799"/>
                </a:cubicBezTo>
                <a:lnTo>
                  <a:pt x="8775" y="6799"/>
                </a:lnTo>
                <a:cubicBezTo>
                  <a:pt x="8704" y="6799"/>
                  <a:pt x="8644" y="6739"/>
                  <a:pt x="8644" y="6668"/>
                </a:cubicBezTo>
                <a:lnTo>
                  <a:pt x="8644" y="6549"/>
                </a:lnTo>
                <a:cubicBezTo>
                  <a:pt x="8644" y="6477"/>
                  <a:pt x="8704" y="6418"/>
                  <a:pt x="8775" y="6418"/>
                </a:cubicBezTo>
                <a:close/>
                <a:moveTo>
                  <a:pt x="3715" y="7168"/>
                </a:moveTo>
                <a:cubicBezTo>
                  <a:pt x="3525" y="7787"/>
                  <a:pt x="2953" y="8228"/>
                  <a:pt x="2298" y="8228"/>
                </a:cubicBezTo>
                <a:cubicBezTo>
                  <a:pt x="1644" y="8228"/>
                  <a:pt x="1084" y="7799"/>
                  <a:pt x="905" y="7168"/>
                </a:cubicBezTo>
                <a:close/>
                <a:moveTo>
                  <a:pt x="12145" y="7168"/>
                </a:moveTo>
                <a:cubicBezTo>
                  <a:pt x="11942" y="7787"/>
                  <a:pt x="11383" y="8228"/>
                  <a:pt x="10728" y="8228"/>
                </a:cubicBezTo>
                <a:cubicBezTo>
                  <a:pt x="10073" y="8228"/>
                  <a:pt x="9502" y="7799"/>
                  <a:pt x="9323" y="7168"/>
                </a:cubicBezTo>
                <a:close/>
                <a:moveTo>
                  <a:pt x="7942" y="10371"/>
                </a:moveTo>
                <a:cubicBezTo>
                  <a:pt x="8013" y="10371"/>
                  <a:pt x="8073" y="10430"/>
                  <a:pt x="8073" y="10502"/>
                </a:cubicBezTo>
                <a:lnTo>
                  <a:pt x="8073" y="10764"/>
                </a:lnTo>
                <a:lnTo>
                  <a:pt x="4918" y="10764"/>
                </a:lnTo>
                <a:lnTo>
                  <a:pt x="4918" y="10502"/>
                </a:lnTo>
                <a:cubicBezTo>
                  <a:pt x="4918" y="10430"/>
                  <a:pt x="4977" y="10371"/>
                  <a:pt x="5049" y="10371"/>
                </a:cubicBezTo>
                <a:close/>
                <a:moveTo>
                  <a:pt x="6382" y="0"/>
                </a:moveTo>
                <a:cubicBezTo>
                  <a:pt x="6132" y="0"/>
                  <a:pt x="5930" y="203"/>
                  <a:pt x="5930" y="441"/>
                </a:cubicBezTo>
                <a:lnTo>
                  <a:pt x="5930" y="1060"/>
                </a:lnTo>
                <a:cubicBezTo>
                  <a:pt x="5692" y="1251"/>
                  <a:pt x="5549" y="1536"/>
                  <a:pt x="5561" y="1858"/>
                </a:cubicBezTo>
                <a:lnTo>
                  <a:pt x="3703" y="2370"/>
                </a:lnTo>
                <a:cubicBezTo>
                  <a:pt x="3477" y="2429"/>
                  <a:pt x="3251" y="2465"/>
                  <a:pt x="3037" y="2501"/>
                </a:cubicBezTo>
                <a:cubicBezTo>
                  <a:pt x="2929" y="2227"/>
                  <a:pt x="2679" y="2036"/>
                  <a:pt x="2382" y="2036"/>
                </a:cubicBezTo>
                <a:cubicBezTo>
                  <a:pt x="1989" y="2036"/>
                  <a:pt x="1679" y="2346"/>
                  <a:pt x="1679" y="2739"/>
                </a:cubicBezTo>
                <a:cubicBezTo>
                  <a:pt x="1679" y="2941"/>
                  <a:pt x="1763" y="3132"/>
                  <a:pt x="1917" y="3275"/>
                </a:cubicBezTo>
                <a:lnTo>
                  <a:pt x="608" y="6025"/>
                </a:lnTo>
                <a:lnTo>
                  <a:pt x="501" y="6025"/>
                </a:lnTo>
                <a:cubicBezTo>
                  <a:pt x="215" y="6025"/>
                  <a:pt x="1" y="6251"/>
                  <a:pt x="1" y="6525"/>
                </a:cubicBezTo>
                <a:lnTo>
                  <a:pt x="1" y="6644"/>
                </a:lnTo>
                <a:cubicBezTo>
                  <a:pt x="1" y="6930"/>
                  <a:pt x="215" y="7156"/>
                  <a:pt x="501" y="7156"/>
                </a:cubicBezTo>
                <a:cubicBezTo>
                  <a:pt x="691" y="7989"/>
                  <a:pt x="1441" y="8585"/>
                  <a:pt x="2298" y="8585"/>
                </a:cubicBezTo>
                <a:cubicBezTo>
                  <a:pt x="3168" y="8585"/>
                  <a:pt x="3906" y="7978"/>
                  <a:pt x="4108" y="7156"/>
                </a:cubicBezTo>
                <a:lnTo>
                  <a:pt x="4251" y="7156"/>
                </a:lnTo>
                <a:cubicBezTo>
                  <a:pt x="4537" y="7156"/>
                  <a:pt x="4763" y="6930"/>
                  <a:pt x="4763" y="6644"/>
                </a:cubicBezTo>
                <a:lnTo>
                  <a:pt x="4763" y="6525"/>
                </a:lnTo>
                <a:cubicBezTo>
                  <a:pt x="4763" y="6251"/>
                  <a:pt x="4537" y="6025"/>
                  <a:pt x="4251" y="6025"/>
                </a:cubicBezTo>
                <a:lnTo>
                  <a:pt x="4144" y="6025"/>
                </a:lnTo>
                <a:lnTo>
                  <a:pt x="2834" y="3275"/>
                </a:lnTo>
                <a:cubicBezTo>
                  <a:pt x="2953" y="3167"/>
                  <a:pt x="3037" y="3036"/>
                  <a:pt x="3060" y="2870"/>
                </a:cubicBezTo>
                <a:cubicBezTo>
                  <a:pt x="3310" y="2846"/>
                  <a:pt x="3549" y="2798"/>
                  <a:pt x="3787" y="2727"/>
                </a:cubicBezTo>
                <a:lnTo>
                  <a:pt x="5656" y="2215"/>
                </a:lnTo>
                <a:cubicBezTo>
                  <a:pt x="5716" y="2346"/>
                  <a:pt x="5811" y="2453"/>
                  <a:pt x="5918" y="2548"/>
                </a:cubicBezTo>
                <a:lnTo>
                  <a:pt x="5918" y="10002"/>
                </a:lnTo>
                <a:lnTo>
                  <a:pt x="5037" y="10002"/>
                </a:lnTo>
                <a:cubicBezTo>
                  <a:pt x="4763" y="10002"/>
                  <a:pt x="4537" y="10228"/>
                  <a:pt x="4537" y="10502"/>
                </a:cubicBezTo>
                <a:lnTo>
                  <a:pt x="4537" y="10776"/>
                </a:lnTo>
                <a:cubicBezTo>
                  <a:pt x="4299" y="10823"/>
                  <a:pt x="4120" y="11026"/>
                  <a:pt x="4120" y="11276"/>
                </a:cubicBezTo>
                <a:lnTo>
                  <a:pt x="4120" y="11395"/>
                </a:lnTo>
                <a:cubicBezTo>
                  <a:pt x="4120" y="11680"/>
                  <a:pt x="4346" y="11907"/>
                  <a:pt x="4620" y="11907"/>
                </a:cubicBezTo>
                <a:lnTo>
                  <a:pt x="6049" y="11907"/>
                </a:lnTo>
                <a:cubicBezTo>
                  <a:pt x="6156" y="11907"/>
                  <a:pt x="6251" y="11811"/>
                  <a:pt x="6251" y="11704"/>
                </a:cubicBezTo>
                <a:cubicBezTo>
                  <a:pt x="6251" y="11609"/>
                  <a:pt x="6156" y="11514"/>
                  <a:pt x="6049" y="11514"/>
                </a:cubicBezTo>
                <a:lnTo>
                  <a:pt x="4620" y="11514"/>
                </a:lnTo>
                <a:cubicBezTo>
                  <a:pt x="4549" y="11514"/>
                  <a:pt x="4489" y="11454"/>
                  <a:pt x="4489" y="11383"/>
                </a:cubicBezTo>
                <a:lnTo>
                  <a:pt x="4489" y="11264"/>
                </a:lnTo>
                <a:cubicBezTo>
                  <a:pt x="4489" y="11192"/>
                  <a:pt x="4549" y="11133"/>
                  <a:pt x="4620" y="11133"/>
                </a:cubicBezTo>
                <a:lnTo>
                  <a:pt x="8371" y="11133"/>
                </a:lnTo>
                <a:cubicBezTo>
                  <a:pt x="8454" y="11133"/>
                  <a:pt x="8513" y="11192"/>
                  <a:pt x="8513" y="11264"/>
                </a:cubicBezTo>
                <a:lnTo>
                  <a:pt x="8513" y="11383"/>
                </a:lnTo>
                <a:cubicBezTo>
                  <a:pt x="8513" y="11454"/>
                  <a:pt x="8454" y="11514"/>
                  <a:pt x="8371" y="11514"/>
                </a:cubicBezTo>
                <a:lnTo>
                  <a:pt x="6930" y="11514"/>
                </a:lnTo>
                <a:cubicBezTo>
                  <a:pt x="6823" y="11514"/>
                  <a:pt x="6739" y="11609"/>
                  <a:pt x="6739" y="11704"/>
                </a:cubicBezTo>
                <a:cubicBezTo>
                  <a:pt x="6739" y="11811"/>
                  <a:pt x="6823" y="11907"/>
                  <a:pt x="6930" y="11907"/>
                </a:cubicBezTo>
                <a:lnTo>
                  <a:pt x="8371" y="11907"/>
                </a:lnTo>
                <a:cubicBezTo>
                  <a:pt x="8656" y="11907"/>
                  <a:pt x="8883" y="11680"/>
                  <a:pt x="8883" y="11395"/>
                </a:cubicBezTo>
                <a:lnTo>
                  <a:pt x="8883" y="11276"/>
                </a:lnTo>
                <a:cubicBezTo>
                  <a:pt x="8883" y="11026"/>
                  <a:pt x="8692" y="10799"/>
                  <a:pt x="8454" y="10776"/>
                </a:cubicBezTo>
                <a:lnTo>
                  <a:pt x="8454" y="10502"/>
                </a:lnTo>
                <a:cubicBezTo>
                  <a:pt x="8454" y="10228"/>
                  <a:pt x="8228" y="10002"/>
                  <a:pt x="7942" y="10002"/>
                </a:cubicBezTo>
                <a:lnTo>
                  <a:pt x="7061" y="10002"/>
                </a:lnTo>
                <a:lnTo>
                  <a:pt x="7061" y="7049"/>
                </a:lnTo>
                <a:cubicBezTo>
                  <a:pt x="7061" y="6954"/>
                  <a:pt x="6978" y="6858"/>
                  <a:pt x="6870" y="6858"/>
                </a:cubicBezTo>
                <a:cubicBezTo>
                  <a:pt x="6763" y="6858"/>
                  <a:pt x="6680" y="6954"/>
                  <a:pt x="6680" y="7049"/>
                </a:cubicBezTo>
                <a:lnTo>
                  <a:pt x="6680" y="10002"/>
                </a:lnTo>
                <a:lnTo>
                  <a:pt x="6311" y="10002"/>
                </a:lnTo>
                <a:lnTo>
                  <a:pt x="6311" y="2727"/>
                </a:lnTo>
                <a:cubicBezTo>
                  <a:pt x="6370" y="2739"/>
                  <a:pt x="6430" y="2745"/>
                  <a:pt x="6491" y="2745"/>
                </a:cubicBezTo>
                <a:cubicBezTo>
                  <a:pt x="6552" y="2745"/>
                  <a:pt x="6614" y="2739"/>
                  <a:pt x="6680" y="2727"/>
                </a:cubicBezTo>
                <a:lnTo>
                  <a:pt x="6680" y="6156"/>
                </a:lnTo>
                <a:cubicBezTo>
                  <a:pt x="6680" y="6263"/>
                  <a:pt x="6763" y="6358"/>
                  <a:pt x="6870" y="6358"/>
                </a:cubicBezTo>
                <a:cubicBezTo>
                  <a:pt x="6978" y="6358"/>
                  <a:pt x="7061" y="6263"/>
                  <a:pt x="7061" y="6156"/>
                </a:cubicBezTo>
                <a:lnTo>
                  <a:pt x="7061" y="2548"/>
                </a:lnTo>
                <a:cubicBezTo>
                  <a:pt x="7180" y="2453"/>
                  <a:pt x="7275" y="2346"/>
                  <a:pt x="7335" y="2215"/>
                </a:cubicBezTo>
                <a:lnTo>
                  <a:pt x="9228" y="2739"/>
                </a:lnTo>
                <a:cubicBezTo>
                  <a:pt x="9466" y="2798"/>
                  <a:pt x="9716" y="2858"/>
                  <a:pt x="9954" y="2882"/>
                </a:cubicBezTo>
                <a:cubicBezTo>
                  <a:pt x="9978" y="3048"/>
                  <a:pt x="10073" y="3179"/>
                  <a:pt x="10180" y="3287"/>
                </a:cubicBezTo>
                <a:lnTo>
                  <a:pt x="8871" y="6037"/>
                </a:lnTo>
                <a:lnTo>
                  <a:pt x="8764" y="6037"/>
                </a:lnTo>
                <a:cubicBezTo>
                  <a:pt x="8478" y="6037"/>
                  <a:pt x="8252" y="6263"/>
                  <a:pt x="8252" y="6549"/>
                </a:cubicBezTo>
                <a:lnTo>
                  <a:pt x="8252" y="6668"/>
                </a:lnTo>
                <a:cubicBezTo>
                  <a:pt x="8252" y="6954"/>
                  <a:pt x="8478" y="7168"/>
                  <a:pt x="8764" y="7168"/>
                </a:cubicBezTo>
                <a:lnTo>
                  <a:pt x="8906" y="7168"/>
                </a:lnTo>
                <a:cubicBezTo>
                  <a:pt x="9109" y="8001"/>
                  <a:pt x="9847" y="8597"/>
                  <a:pt x="10716" y="8597"/>
                </a:cubicBezTo>
                <a:cubicBezTo>
                  <a:pt x="11573" y="8597"/>
                  <a:pt x="12323" y="7989"/>
                  <a:pt x="12514" y="7168"/>
                </a:cubicBezTo>
                <a:cubicBezTo>
                  <a:pt x="12800" y="7168"/>
                  <a:pt x="13014" y="6954"/>
                  <a:pt x="13014" y="6668"/>
                </a:cubicBezTo>
                <a:lnTo>
                  <a:pt x="13014" y="6549"/>
                </a:lnTo>
                <a:cubicBezTo>
                  <a:pt x="13038" y="6263"/>
                  <a:pt x="12812" y="6025"/>
                  <a:pt x="12526" y="6025"/>
                </a:cubicBezTo>
                <a:lnTo>
                  <a:pt x="12419" y="6025"/>
                </a:lnTo>
                <a:lnTo>
                  <a:pt x="11109" y="3275"/>
                </a:lnTo>
                <a:cubicBezTo>
                  <a:pt x="11264" y="3144"/>
                  <a:pt x="11347" y="2965"/>
                  <a:pt x="11347" y="2739"/>
                </a:cubicBezTo>
                <a:cubicBezTo>
                  <a:pt x="11347" y="2346"/>
                  <a:pt x="11038" y="2036"/>
                  <a:pt x="10657" y="2036"/>
                </a:cubicBezTo>
                <a:cubicBezTo>
                  <a:pt x="10359" y="2036"/>
                  <a:pt x="10097" y="2227"/>
                  <a:pt x="10002" y="2501"/>
                </a:cubicBezTo>
                <a:cubicBezTo>
                  <a:pt x="9776" y="2465"/>
                  <a:pt x="9549" y="2429"/>
                  <a:pt x="9323" y="2370"/>
                </a:cubicBezTo>
                <a:lnTo>
                  <a:pt x="7442" y="1846"/>
                </a:lnTo>
                <a:cubicBezTo>
                  <a:pt x="7454" y="1536"/>
                  <a:pt x="7323" y="1239"/>
                  <a:pt x="7061" y="1060"/>
                </a:cubicBezTo>
                <a:lnTo>
                  <a:pt x="7061" y="441"/>
                </a:lnTo>
                <a:cubicBezTo>
                  <a:pt x="7061" y="191"/>
                  <a:pt x="6859" y="0"/>
                  <a:pt x="6620" y="0"/>
                </a:cubicBez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4721377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21149</TotalTime>
  <Words>6031</Words>
  <Application>Microsoft Office PowerPoint</Application>
  <PresentationFormat>Panorámica</PresentationFormat>
  <Paragraphs>798</Paragraphs>
  <Slides>49</Slides>
  <Notes>4</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49</vt:i4>
      </vt:variant>
    </vt:vector>
  </HeadingPairs>
  <TitlesOfParts>
    <vt:vector size="59" baseType="lpstr">
      <vt:lpstr>Aptos</vt:lpstr>
      <vt:lpstr>Aptos Display</vt:lpstr>
      <vt:lpstr>Arial</vt:lpstr>
      <vt:lpstr>Calibri</vt:lpstr>
      <vt:lpstr>Century Gothic</vt:lpstr>
      <vt:lpstr>Fira Sans Extra Condensed Medium</vt:lpstr>
      <vt:lpstr>Roboto</vt:lpstr>
      <vt:lpstr>Segoe UI</vt:lpstr>
      <vt:lpstr>Symbol</vt:lpstr>
      <vt:lpstr>Tema de Office</vt:lpstr>
      <vt:lpstr>Secretaría Distrital de Desarrollo Económico Diagnóstico Estructural y  Modelo de Operación SDDE</vt:lpstr>
      <vt:lpstr>CONTENIDO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Oscar Enrique Salamanca Saavedra</dc:creator>
  <cp:lastModifiedBy>daniel Ochoa</cp:lastModifiedBy>
  <cp:revision>18</cp:revision>
  <dcterms:created xsi:type="dcterms:W3CDTF">2025-12-04T02:01:02Z</dcterms:created>
  <dcterms:modified xsi:type="dcterms:W3CDTF">2026-02-08T19:43:49Z</dcterms:modified>
</cp:coreProperties>
</file>