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6"/>
    <p:restoredTop sz="94610"/>
  </p:normalViewPr>
  <p:slideViewPr>
    <p:cSldViewPr snapToGrid="0" snapToObjects="1">
      <p:cViewPr varScale="1">
        <p:scale>
          <a:sx n="302" d="100"/>
          <a:sy n="302" d="100"/>
        </p:scale>
        <p:origin x="5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6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274320"/>
            <a:ext cx="914400" cy="914400"/>
          </a:xfrm>
          <a:prstGeom prst="rect">
            <a:avLst/>
          </a:prstGeom>
        </p:spPr>
      </p:pic>
      <p:pic>
        <p:nvPicPr>
          <p:cNvPr id="4" name="Image 1" descr="/home/claude/extracted/ppt/media/image2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7200" y="548640"/>
            <a:ext cx="2743200" cy="41148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657600" y="1097280"/>
            <a:ext cx="5029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6000" b="1" kern="0" spc="800" dirty="0">
                <a:solidFill>
                  <a:srgbClr val="D4A84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MIA</a:t>
            </a:r>
            <a:endParaRPr lang="en-US" sz="6000" dirty="0"/>
          </a:p>
        </p:txBody>
      </p:sp>
      <p:sp>
        <p:nvSpPr>
          <p:cNvPr id="6" name="Text 2"/>
          <p:cNvSpPr/>
          <p:nvPr/>
        </p:nvSpPr>
        <p:spPr>
          <a:xfrm>
            <a:off x="3657600" y="2103120"/>
            <a:ext cx="5029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Asistente Virtual</a:t>
            </a:r>
            <a:endParaRPr lang="en-US" sz="3200" dirty="0"/>
          </a:p>
        </p:txBody>
      </p:sp>
      <p:sp>
        <p:nvSpPr>
          <p:cNvPr id="7" name="Shape 3"/>
          <p:cNvSpPr/>
          <p:nvPr/>
        </p:nvSpPr>
        <p:spPr>
          <a:xfrm>
            <a:off x="3657600" y="2926080"/>
            <a:ext cx="2286000" cy="36576"/>
          </a:xfrm>
          <a:prstGeom prst="rect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4"/>
          <p:cNvSpPr/>
          <p:nvPr/>
        </p:nvSpPr>
        <p:spPr>
          <a:xfrm>
            <a:off x="3657600" y="3200400"/>
            <a:ext cx="5029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Herramienta Digital de Atención</a:t>
            </a:r>
            <a:endParaRPr lang="en-US" sz="16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6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la Ciudadanía</a:t>
            </a:r>
            <a:endParaRPr lang="en-US" sz="1600" dirty="0"/>
          </a:p>
        </p:txBody>
      </p:sp>
      <p:sp>
        <p:nvSpPr>
          <p:cNvPr id="9" name="Shape 5"/>
          <p:cNvSpPr/>
          <p:nvPr/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6"/>
          <p:cNvSpPr/>
          <p:nvPr/>
        </p:nvSpPr>
        <p:spPr>
          <a:xfrm>
            <a:off x="457200" y="4800600"/>
            <a:ext cx="82296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Ministerio del Interior  |  Colombia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pic>
        <p:nvPicPr>
          <p:cNvPr id="4" name="Image 1" descr="/home/claude/extracted/ppt/media/image2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74320" y="731520"/>
            <a:ext cx="2926080" cy="41148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474720" y="365760"/>
            <a:ext cx="5029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MIA?</a:t>
            </a:r>
            <a:endParaRPr lang="en-US" sz="3600" dirty="0"/>
          </a:p>
        </p:txBody>
      </p:sp>
      <p:sp>
        <p:nvSpPr>
          <p:cNvPr id="6" name="Shape 2"/>
          <p:cNvSpPr/>
          <p:nvPr/>
        </p:nvSpPr>
        <p:spPr>
          <a:xfrm>
            <a:off x="3474720" y="1188720"/>
            <a:ext cx="5212080" cy="118872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3"/>
          <p:cNvSpPr/>
          <p:nvPr/>
        </p:nvSpPr>
        <p:spPr>
          <a:xfrm>
            <a:off x="3474720" y="1188720"/>
            <a:ext cx="73152" cy="1188720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4"/>
          <p:cNvSpPr/>
          <p:nvPr/>
        </p:nvSpPr>
        <p:spPr>
          <a:xfrm>
            <a:off x="3749040" y="1234440"/>
            <a:ext cx="47548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3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MIA (Agente Virtual) es un chatbot implementado por el Ministerio del Interior para orientar a los ciudadanos en consultas relacionadas con trámites, servicios y atención a PQRSDF.</a:t>
            </a:r>
            <a:endParaRPr lang="en-US" sz="1300" dirty="0"/>
          </a:p>
        </p:txBody>
      </p:sp>
      <p:sp>
        <p:nvSpPr>
          <p:cNvPr id="9" name="Shape 5"/>
          <p:cNvSpPr/>
          <p:nvPr/>
        </p:nvSpPr>
        <p:spPr>
          <a:xfrm>
            <a:off x="3566160" y="2651760"/>
            <a:ext cx="384048" cy="384048"/>
          </a:xfrm>
          <a:prstGeom prst="ellipse">
            <a:avLst/>
          </a:prstGeom>
          <a:solidFill>
            <a:srgbClr val="F5EDD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2706624"/>
            <a:ext cx="201168" cy="201168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4114800" y="2651760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Resolver preguntas frecuentes</a:t>
            </a:r>
            <a:endParaRPr lang="en-US" sz="1400" dirty="0"/>
          </a:p>
        </p:txBody>
      </p:sp>
      <p:sp>
        <p:nvSpPr>
          <p:cNvPr id="12" name="Shape 7"/>
          <p:cNvSpPr/>
          <p:nvPr/>
        </p:nvSpPr>
        <p:spPr>
          <a:xfrm>
            <a:off x="3566160" y="3218688"/>
            <a:ext cx="384048" cy="384048"/>
          </a:xfrm>
          <a:prstGeom prst="ellipse">
            <a:avLst/>
          </a:prstGeom>
          <a:solidFill>
            <a:srgbClr val="F5EDD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0" y="3273552"/>
            <a:ext cx="201168" cy="201168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4114800" y="3218688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Orientar sobre trámites y servicios</a:t>
            </a:r>
            <a:endParaRPr lang="en-US" sz="1400" dirty="0"/>
          </a:p>
        </p:txBody>
      </p:sp>
      <p:sp>
        <p:nvSpPr>
          <p:cNvPr id="15" name="Shape 9"/>
          <p:cNvSpPr/>
          <p:nvPr/>
        </p:nvSpPr>
        <p:spPr>
          <a:xfrm>
            <a:off x="3566160" y="3785616"/>
            <a:ext cx="384048" cy="384048"/>
          </a:xfrm>
          <a:prstGeom prst="ellipse">
            <a:avLst/>
          </a:prstGeom>
          <a:solidFill>
            <a:srgbClr val="F5EDD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7600" y="3840480"/>
            <a:ext cx="201168" cy="201168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4114800" y="3785616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Guiar en la radicación de solicitudes</a:t>
            </a:r>
            <a:endParaRPr lang="en-US" sz="1400" dirty="0"/>
          </a:p>
        </p:txBody>
      </p:sp>
      <p:sp>
        <p:nvSpPr>
          <p:cNvPr id="18" name="Shape 11"/>
          <p:cNvSpPr/>
          <p:nvPr/>
        </p:nvSpPr>
        <p:spPr>
          <a:xfrm>
            <a:off x="3566160" y="4352544"/>
            <a:ext cx="384048" cy="384048"/>
          </a:xfrm>
          <a:prstGeom prst="ellipse">
            <a:avLst/>
          </a:prstGeom>
          <a:solidFill>
            <a:srgbClr val="F5EDD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4407408"/>
            <a:ext cx="201168" cy="201168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4114800" y="4352544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Facilitar el acceso a información institucional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28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¿Por qué se creó el Chatbot MIA?</a:t>
            </a:r>
            <a:endParaRPr lang="en-US" sz="3200" dirty="0"/>
          </a:p>
        </p:txBody>
      </p:sp>
      <p:sp>
        <p:nvSpPr>
          <p:cNvPr id="5" name="Shape 2"/>
          <p:cNvSpPr/>
          <p:nvPr/>
        </p:nvSpPr>
        <p:spPr>
          <a:xfrm>
            <a:off x="548640" y="1005840"/>
            <a:ext cx="3749040" cy="457200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548640" y="100584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PROBLEMA IDENTIFICADO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4846320" y="1005840"/>
            <a:ext cx="3749040" cy="457200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846320" y="1005840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SOLUCIÓN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548640" y="1691640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548640" y="1691640"/>
            <a:ext cx="64008" cy="658368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77240" y="1691640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Alto volumen de consultas de la ciudadanía</a:t>
            </a:r>
            <a:endParaRPr lang="en-US" sz="1250" dirty="0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840" y="1856232"/>
            <a:ext cx="320040" cy="32004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4846320" y="1691640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4846320" y="1691640"/>
            <a:ext cx="64008" cy="658368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1"/>
          <p:cNvSpPr/>
          <p:nvPr/>
        </p:nvSpPr>
        <p:spPr>
          <a:xfrm>
            <a:off x="5074920" y="1691640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Automatiza consultas frecuentes</a:t>
            </a:r>
            <a:endParaRPr lang="en-US" sz="1250" dirty="0"/>
          </a:p>
        </p:txBody>
      </p:sp>
      <p:sp>
        <p:nvSpPr>
          <p:cNvPr id="16" name="Shape 12"/>
          <p:cNvSpPr/>
          <p:nvPr/>
        </p:nvSpPr>
        <p:spPr>
          <a:xfrm>
            <a:off x="548640" y="2496312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3"/>
          <p:cNvSpPr/>
          <p:nvPr/>
        </p:nvSpPr>
        <p:spPr>
          <a:xfrm>
            <a:off x="548640" y="2496312"/>
            <a:ext cx="64008" cy="658368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4"/>
          <p:cNvSpPr/>
          <p:nvPr/>
        </p:nvSpPr>
        <p:spPr>
          <a:xfrm>
            <a:off x="777240" y="2496312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Preguntas repetitivas sobre trámites y servicios</a:t>
            </a:r>
            <a:endParaRPr lang="en-US" sz="1250" dirty="0"/>
          </a:p>
        </p:txBody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840" y="2660904"/>
            <a:ext cx="320040" cy="320040"/>
          </a:xfrm>
          <a:prstGeom prst="rect">
            <a:avLst/>
          </a:prstGeom>
        </p:spPr>
      </p:pic>
      <p:sp>
        <p:nvSpPr>
          <p:cNvPr id="20" name="Shape 15"/>
          <p:cNvSpPr/>
          <p:nvPr/>
        </p:nvSpPr>
        <p:spPr>
          <a:xfrm>
            <a:off x="4846320" y="2496312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6"/>
          <p:cNvSpPr/>
          <p:nvPr/>
        </p:nvSpPr>
        <p:spPr>
          <a:xfrm>
            <a:off x="4846320" y="2496312"/>
            <a:ext cx="64008" cy="658368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Text 17"/>
          <p:cNvSpPr/>
          <p:nvPr/>
        </p:nvSpPr>
        <p:spPr>
          <a:xfrm>
            <a:off x="5074920" y="2496312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Brindar orientación inmediata</a:t>
            </a:r>
            <a:endParaRPr lang="en-US" sz="1250" dirty="0"/>
          </a:p>
        </p:txBody>
      </p:sp>
      <p:sp>
        <p:nvSpPr>
          <p:cNvPr id="23" name="Shape 18"/>
          <p:cNvSpPr/>
          <p:nvPr/>
        </p:nvSpPr>
        <p:spPr>
          <a:xfrm>
            <a:off x="548640" y="3300984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Shape 19"/>
          <p:cNvSpPr/>
          <p:nvPr/>
        </p:nvSpPr>
        <p:spPr>
          <a:xfrm>
            <a:off x="548640" y="3300984"/>
            <a:ext cx="64008" cy="658368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0"/>
          <p:cNvSpPr/>
          <p:nvPr/>
        </p:nvSpPr>
        <p:spPr>
          <a:xfrm>
            <a:off x="777240" y="3300984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Necesidad de mejorar los tiempos de atención</a:t>
            </a:r>
            <a:endParaRPr lang="en-US" sz="1250" dirty="0"/>
          </a:p>
        </p:txBody>
      </p:sp>
      <p:pic>
        <p:nvPicPr>
          <p:cNvPr id="26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840" y="3465576"/>
            <a:ext cx="320040" cy="320040"/>
          </a:xfrm>
          <a:prstGeom prst="rect">
            <a:avLst/>
          </a:prstGeom>
        </p:spPr>
      </p:pic>
      <p:sp>
        <p:nvSpPr>
          <p:cNvPr id="27" name="Shape 21"/>
          <p:cNvSpPr/>
          <p:nvPr/>
        </p:nvSpPr>
        <p:spPr>
          <a:xfrm>
            <a:off x="4846320" y="3300984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Shape 22"/>
          <p:cNvSpPr/>
          <p:nvPr/>
        </p:nvSpPr>
        <p:spPr>
          <a:xfrm>
            <a:off x="4846320" y="3300984"/>
            <a:ext cx="64008" cy="658368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Text 23"/>
          <p:cNvSpPr/>
          <p:nvPr/>
        </p:nvSpPr>
        <p:spPr>
          <a:xfrm>
            <a:off x="5074920" y="3300984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Mejora la eficiencia en la atención</a:t>
            </a:r>
            <a:endParaRPr lang="en-US" sz="1250" dirty="0"/>
          </a:p>
        </p:txBody>
      </p:sp>
      <p:sp>
        <p:nvSpPr>
          <p:cNvPr id="30" name="Shape 24"/>
          <p:cNvSpPr/>
          <p:nvPr/>
        </p:nvSpPr>
        <p:spPr>
          <a:xfrm>
            <a:off x="548640" y="4105656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Shape 25"/>
          <p:cNvSpPr/>
          <p:nvPr/>
        </p:nvSpPr>
        <p:spPr>
          <a:xfrm>
            <a:off x="548640" y="4105656"/>
            <a:ext cx="64008" cy="658368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Text 26"/>
          <p:cNvSpPr/>
          <p:nvPr/>
        </p:nvSpPr>
        <p:spPr>
          <a:xfrm>
            <a:off x="777240" y="4105656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Fortalecer los canales digitales de atención</a:t>
            </a:r>
            <a:endParaRPr lang="en-US" sz="1250" dirty="0"/>
          </a:p>
        </p:txBody>
      </p:sp>
      <p:pic>
        <p:nvPicPr>
          <p:cNvPr id="33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840" y="4270248"/>
            <a:ext cx="320040" cy="320040"/>
          </a:xfrm>
          <a:prstGeom prst="rect">
            <a:avLst/>
          </a:prstGeom>
        </p:spPr>
      </p:pic>
      <p:sp>
        <p:nvSpPr>
          <p:cNvPr id="34" name="Shape 27"/>
          <p:cNvSpPr/>
          <p:nvPr/>
        </p:nvSpPr>
        <p:spPr>
          <a:xfrm>
            <a:off x="4846320" y="4105656"/>
            <a:ext cx="3749040" cy="658368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5" name="Shape 28"/>
          <p:cNvSpPr/>
          <p:nvPr/>
        </p:nvSpPr>
        <p:spPr>
          <a:xfrm>
            <a:off x="4846320" y="4105656"/>
            <a:ext cx="64008" cy="658368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6" name="Text 29"/>
          <p:cNvSpPr/>
          <p:nvPr/>
        </p:nvSpPr>
        <p:spPr>
          <a:xfrm>
            <a:off x="5074920" y="4105656"/>
            <a:ext cx="33832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Canal digital 24/7 accesible</a:t>
            </a:r>
            <a:endParaRPr lang="en-US" sz="12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74320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¿Para qué sirve MIA?</a:t>
            </a:r>
            <a:endParaRPr lang="en-US" sz="3200" dirty="0"/>
          </a:p>
        </p:txBody>
      </p:sp>
      <p:sp>
        <p:nvSpPr>
          <p:cNvPr id="5" name="Shape 2"/>
          <p:cNvSpPr/>
          <p:nvPr/>
        </p:nvSpPr>
        <p:spPr>
          <a:xfrm>
            <a:off x="548640" y="1051560"/>
            <a:ext cx="502920" cy="502920"/>
          </a:xfrm>
          <a:prstGeom prst="ellipse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" y="1143000"/>
            <a:ext cx="274320" cy="2743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234440" y="105156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Orientar a los ciudadanos sobre trámites y servicios</a:t>
            </a:r>
            <a:endParaRPr lang="en-US" sz="1400" dirty="0"/>
          </a:p>
        </p:txBody>
      </p:sp>
      <p:sp>
        <p:nvSpPr>
          <p:cNvPr id="8" name="Shape 4"/>
          <p:cNvSpPr/>
          <p:nvPr/>
        </p:nvSpPr>
        <p:spPr>
          <a:xfrm>
            <a:off x="548640" y="1801368"/>
            <a:ext cx="502920" cy="502920"/>
          </a:xfrm>
          <a:prstGeom prst="ellipse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" y="1892808"/>
            <a:ext cx="274320" cy="27432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234440" y="1801368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Brindar información institucional</a:t>
            </a:r>
            <a:endParaRPr lang="en-US" sz="1400" dirty="0"/>
          </a:p>
        </p:txBody>
      </p:sp>
      <p:sp>
        <p:nvSpPr>
          <p:cNvPr id="11" name="Shape 6"/>
          <p:cNvSpPr/>
          <p:nvPr/>
        </p:nvSpPr>
        <p:spPr>
          <a:xfrm>
            <a:off x="548640" y="2551176"/>
            <a:ext cx="502920" cy="502920"/>
          </a:xfrm>
          <a:prstGeom prst="ellipse">
            <a:avLst/>
          </a:prstGeom>
          <a:solidFill>
            <a:srgbClr val="1B2A4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68" y="2642616"/>
            <a:ext cx="274320" cy="27432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234440" y="2551176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Resolver preguntas frecuentes por grupos misionales</a:t>
            </a:r>
            <a:endParaRPr lang="en-US" sz="1400" dirty="0"/>
          </a:p>
        </p:txBody>
      </p:sp>
      <p:sp>
        <p:nvSpPr>
          <p:cNvPr id="14" name="Shape 8"/>
          <p:cNvSpPr/>
          <p:nvPr/>
        </p:nvSpPr>
        <p:spPr>
          <a:xfrm>
            <a:off x="548640" y="3300984"/>
            <a:ext cx="502920" cy="502920"/>
          </a:xfrm>
          <a:prstGeom prst="ellipse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368" y="3392424"/>
            <a:ext cx="274320" cy="27432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1234440" y="3300984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Apoyar la radicación de PQRSDF</a:t>
            </a:r>
            <a:endParaRPr lang="en-US" sz="1400" dirty="0"/>
          </a:p>
        </p:txBody>
      </p:sp>
      <p:sp>
        <p:nvSpPr>
          <p:cNvPr id="17" name="Shape 10"/>
          <p:cNvSpPr/>
          <p:nvPr/>
        </p:nvSpPr>
        <p:spPr>
          <a:xfrm>
            <a:off x="548640" y="4050792"/>
            <a:ext cx="502920" cy="502920"/>
          </a:xfrm>
          <a:prstGeom prst="ellipse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368" y="4142232"/>
            <a:ext cx="274320" cy="27432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1234440" y="4050792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Guiar al usuario hacia los canales adecuados de atención</a:t>
            </a:r>
            <a:endParaRPr lang="en-US" sz="1400" dirty="0"/>
          </a:p>
        </p:txBody>
      </p:sp>
      <p:pic>
        <p:nvPicPr>
          <p:cNvPr id="20" name="Image 6" descr="/home/claude/extracted/ppt/media/image3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60299" y="1616233"/>
            <a:ext cx="3082834" cy="23728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2A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228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D4A84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Características de MIA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457200" y="109728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325880"/>
            <a:ext cx="411480" cy="41148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40080" y="182880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Omnicanal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640080" y="21488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Asistente virtual disponible en múltiples plataformas</a:t>
            </a:r>
            <a:endParaRPr lang="en-US" sz="1100" dirty="0"/>
          </a:p>
        </p:txBody>
      </p:sp>
      <p:sp>
        <p:nvSpPr>
          <p:cNvPr id="8" name="Shape 4"/>
          <p:cNvSpPr/>
          <p:nvPr/>
        </p:nvSpPr>
        <p:spPr>
          <a:xfrm>
            <a:off x="3291840" y="109728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0440" y="1325880"/>
            <a:ext cx="411480" cy="4114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474720" y="182880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Inteligencia Artificial</a:t>
            </a:r>
            <a:endParaRPr lang="en-US" sz="1500" dirty="0"/>
          </a:p>
        </p:txBody>
      </p:sp>
      <p:sp>
        <p:nvSpPr>
          <p:cNvPr id="11" name="Text 6"/>
          <p:cNvSpPr/>
          <p:nvPr/>
        </p:nvSpPr>
        <p:spPr>
          <a:xfrm>
            <a:off x="3474720" y="21488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Utiliza IA para comprender y responder consultas</a:t>
            </a:r>
            <a:endParaRPr lang="en-US" sz="1100" dirty="0"/>
          </a:p>
        </p:txBody>
      </p:sp>
      <p:sp>
        <p:nvSpPr>
          <p:cNvPr id="12" name="Shape 7"/>
          <p:cNvSpPr/>
          <p:nvPr/>
        </p:nvSpPr>
        <p:spPr>
          <a:xfrm>
            <a:off x="6126480" y="109728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5080" y="1325880"/>
            <a:ext cx="411480" cy="41148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309360" y="182880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Disponible 24/7</a:t>
            </a:r>
            <a:endParaRPr lang="en-US" sz="1500" dirty="0"/>
          </a:p>
        </p:txBody>
      </p:sp>
      <p:sp>
        <p:nvSpPr>
          <p:cNvPr id="15" name="Text 9"/>
          <p:cNvSpPr/>
          <p:nvPr/>
        </p:nvSpPr>
        <p:spPr>
          <a:xfrm>
            <a:off x="6309360" y="214884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Atención continua sin restricción de horario</a:t>
            </a:r>
            <a:endParaRPr lang="en-US" sz="1100" dirty="0"/>
          </a:p>
        </p:txBody>
      </p:sp>
      <p:sp>
        <p:nvSpPr>
          <p:cNvPr id="16" name="Shape 10"/>
          <p:cNvSpPr/>
          <p:nvPr/>
        </p:nvSpPr>
        <p:spPr>
          <a:xfrm>
            <a:off x="457200" y="297180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200400"/>
            <a:ext cx="411480" cy="41148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40080" y="37033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y WhatsApp</a:t>
            </a:r>
            <a:endParaRPr lang="en-US" sz="1500" dirty="0"/>
          </a:p>
        </p:txBody>
      </p:sp>
      <p:sp>
        <p:nvSpPr>
          <p:cNvPr id="19" name="Text 12"/>
          <p:cNvSpPr/>
          <p:nvPr/>
        </p:nvSpPr>
        <p:spPr>
          <a:xfrm>
            <a:off x="640080" y="40233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desde la página web y WhatsApp</a:t>
            </a:r>
            <a:endParaRPr lang="en-US" sz="1100" dirty="0"/>
          </a:p>
        </p:txBody>
      </p:sp>
      <p:sp>
        <p:nvSpPr>
          <p:cNvPr id="20" name="Shape 13"/>
          <p:cNvSpPr/>
          <p:nvPr/>
        </p:nvSpPr>
        <p:spPr>
          <a:xfrm>
            <a:off x="3291840" y="297180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440" y="3200400"/>
            <a:ext cx="411480" cy="411480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3474720" y="37033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Automatización</a:t>
            </a:r>
            <a:endParaRPr lang="en-US" sz="1500" dirty="0"/>
          </a:p>
        </p:txBody>
      </p:sp>
      <p:sp>
        <p:nvSpPr>
          <p:cNvPr id="23" name="Text 15"/>
          <p:cNvSpPr/>
          <p:nvPr/>
        </p:nvSpPr>
        <p:spPr>
          <a:xfrm>
            <a:off x="3474720" y="40233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Orientación automatizada a la ciudadanía</a:t>
            </a:r>
            <a:endParaRPr lang="en-US" sz="1100" dirty="0"/>
          </a:p>
        </p:txBody>
      </p:sp>
      <p:sp>
        <p:nvSpPr>
          <p:cNvPr id="24" name="Shape 16"/>
          <p:cNvSpPr/>
          <p:nvPr/>
        </p:nvSpPr>
        <p:spPr>
          <a:xfrm>
            <a:off x="6126480" y="2971800"/>
            <a:ext cx="2560320" cy="1645920"/>
          </a:xfrm>
          <a:prstGeom prst="rect">
            <a:avLst/>
          </a:prstGeom>
          <a:solidFill>
            <a:srgbClr val="253A5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5080" y="3200400"/>
            <a:ext cx="411480" cy="41148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6309360" y="3703320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Escalamiento</a:t>
            </a:r>
            <a:endParaRPr lang="en-US" sz="1500" dirty="0"/>
          </a:p>
        </p:txBody>
      </p:sp>
      <p:sp>
        <p:nvSpPr>
          <p:cNvPr id="27" name="Text 18"/>
          <p:cNvSpPr/>
          <p:nvPr/>
        </p:nvSpPr>
        <p:spPr>
          <a:xfrm>
            <a:off x="6309360" y="4023360"/>
            <a:ext cx="2194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100" dirty="0">
                <a:solidFill>
                  <a:srgbClr val="B0BEC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Transferencia a agentes humanos cuando se requiere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28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Servicios que ofrece MIA</a:t>
            </a:r>
            <a:endParaRPr lang="en-US" sz="3200" dirty="0"/>
          </a:p>
        </p:txBody>
      </p:sp>
      <p:sp>
        <p:nvSpPr>
          <p:cNvPr id="5" name="Shape 2"/>
          <p:cNvSpPr/>
          <p:nvPr/>
        </p:nvSpPr>
        <p:spPr>
          <a:xfrm>
            <a:off x="548640" y="1005840"/>
            <a:ext cx="384048" cy="384048"/>
          </a:xfrm>
          <a:prstGeom prst="ellipse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548640" y="100584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097280" y="1005840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Consultar trámites y servicios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548640" y="1536192"/>
            <a:ext cx="384048" cy="384048"/>
          </a:xfrm>
          <a:prstGeom prst="ellipse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548640" y="15361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1097280" y="1536192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Radicar PQRSDF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548640" y="2066544"/>
            <a:ext cx="384048" cy="384048"/>
          </a:xfrm>
          <a:prstGeom prst="ellipse">
            <a:avLst/>
          </a:prstGeom>
          <a:solidFill>
            <a:srgbClr val="1B2A4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548640" y="206654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1097280" y="2066544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Consultar estado de solicitudes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548640" y="2596896"/>
            <a:ext cx="384048" cy="384048"/>
          </a:xfrm>
          <a:prstGeom prst="ellipse">
            <a:avLst/>
          </a:prstGeom>
          <a:solidFill>
            <a:srgbClr val="D4A84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548640" y="259689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1097280" y="2596896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Acceder al portafolio institucional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548640" y="3127248"/>
            <a:ext cx="384048" cy="384048"/>
          </a:xfrm>
          <a:prstGeom prst="ellipse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548640" y="312724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1097280" y="3127248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Resolver preguntas frecuentes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548640" y="3657600"/>
            <a:ext cx="384048" cy="384048"/>
          </a:xfrm>
          <a:prstGeom prst="ellipse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8"/>
          <p:cNvSpPr/>
          <p:nvPr/>
        </p:nvSpPr>
        <p:spPr>
          <a:xfrm>
            <a:off x="548640" y="365760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1097280" y="3657600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Certificación a un clic</a:t>
            </a:r>
            <a:endParaRPr lang="en-US" sz="1400" dirty="0"/>
          </a:p>
        </p:txBody>
      </p:sp>
      <p:sp>
        <p:nvSpPr>
          <p:cNvPr id="23" name="Shape 20"/>
          <p:cNvSpPr/>
          <p:nvPr/>
        </p:nvSpPr>
        <p:spPr>
          <a:xfrm>
            <a:off x="548640" y="4187952"/>
            <a:ext cx="384048" cy="384048"/>
          </a:xfrm>
          <a:prstGeom prst="ellipse">
            <a:avLst/>
          </a:prstGeom>
          <a:solidFill>
            <a:srgbClr val="1B2A4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Text 21"/>
          <p:cNvSpPr/>
          <p:nvPr/>
        </p:nvSpPr>
        <p:spPr>
          <a:xfrm>
            <a:off x="548640" y="418795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400" dirty="0"/>
          </a:p>
        </p:txBody>
      </p:sp>
      <p:sp>
        <p:nvSpPr>
          <p:cNvPr id="25" name="Text 22"/>
          <p:cNvSpPr/>
          <p:nvPr/>
        </p:nvSpPr>
        <p:spPr>
          <a:xfrm>
            <a:off x="1097280" y="4187952"/>
            <a:ext cx="4114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D34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Consultar agenda legislativa</a:t>
            </a:r>
            <a:endParaRPr lang="en-US" sz="1400" dirty="0"/>
          </a:p>
        </p:txBody>
      </p:sp>
      <p:pic>
        <p:nvPicPr>
          <p:cNvPr id="26" name="Image 1" descr="/home/claude/extracted/ppt/media/image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79296" y="1290062"/>
            <a:ext cx="4206240" cy="2997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28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Servicios que ofrece MIA</a:t>
            </a:r>
            <a:endParaRPr lang="en-US" sz="3200" dirty="0"/>
          </a:p>
        </p:txBody>
      </p:sp>
      <p:pic>
        <p:nvPicPr>
          <p:cNvPr id="5" name="Image 1" descr="/home/claude/extracted/ppt/media/image1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5760" y="1097280"/>
            <a:ext cx="3840480" cy="365760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4572000" y="1188720"/>
            <a:ext cx="420624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3"/>
          <p:cNvSpPr/>
          <p:nvPr/>
        </p:nvSpPr>
        <p:spPr>
          <a:xfrm>
            <a:off x="4572000" y="1188720"/>
            <a:ext cx="73152" cy="1645920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320" y="1325880"/>
            <a:ext cx="365760" cy="36576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349240" y="1280160"/>
            <a:ext cx="3200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Escalamiento de consultas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4846320" y="182880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2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Interacción que requiere atención detallada o especializada es transferida a agentes humanos altamente capacitados.</a:t>
            </a:r>
            <a:endParaRPr lang="en-US" sz="1200" dirty="0"/>
          </a:p>
        </p:txBody>
      </p:sp>
      <p:sp>
        <p:nvSpPr>
          <p:cNvPr id="11" name="Shape 6"/>
          <p:cNvSpPr/>
          <p:nvPr/>
        </p:nvSpPr>
        <p:spPr>
          <a:xfrm>
            <a:off x="4572000" y="3108960"/>
            <a:ext cx="4206240" cy="164592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7"/>
          <p:cNvSpPr/>
          <p:nvPr/>
        </p:nvSpPr>
        <p:spPr>
          <a:xfrm>
            <a:off x="4572000" y="3108960"/>
            <a:ext cx="73152" cy="1645920"/>
          </a:xfrm>
          <a:prstGeom prst="rect">
            <a:avLst/>
          </a:prstGeom>
          <a:solidFill>
            <a:srgbClr val="1B7A7D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320" y="3246120"/>
            <a:ext cx="365760" cy="36576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5349240" y="3200400"/>
            <a:ext cx="3200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Soporte personalizado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4846320" y="374904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2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Garantiza respuestas precisas y acompañamiento adecuado según la naturaleza y complejidad de la solicitud del usuario.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B2A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extracted/ppt/media/image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18288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228600"/>
            <a:ext cx="7315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D4A843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Canales de atención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548640" y="1097280"/>
            <a:ext cx="3749040" cy="34747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783080" y="1371600"/>
            <a:ext cx="1280160" cy="1280160"/>
          </a:xfrm>
          <a:prstGeom prst="ellipse">
            <a:avLst/>
          </a:prstGeom>
          <a:solidFill>
            <a:srgbClr val="F5EDD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1600200"/>
            <a:ext cx="731520" cy="7315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31520" y="28346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Página Web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822960" y="3246120"/>
            <a:ext cx="32004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2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través de la página del Ministerio del Interior, se puede iniciar el proceso de atención con MIA.</a:t>
            </a:r>
            <a:endParaRPr lang="en-US" sz="1200" dirty="0"/>
          </a:p>
        </p:txBody>
      </p:sp>
      <p:sp>
        <p:nvSpPr>
          <p:cNvPr id="9" name="Shape 5"/>
          <p:cNvSpPr/>
          <p:nvPr/>
        </p:nvSpPr>
        <p:spPr>
          <a:xfrm>
            <a:off x="4846320" y="1097280"/>
            <a:ext cx="3749040" cy="3474720"/>
          </a:xfrm>
          <a:prstGeom prst="rect">
            <a:avLst/>
          </a:prstGeom>
          <a:solidFill>
            <a:srgbClr val="FFFFFF"/>
          </a:solidFill>
          <a:ln/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6080760" y="1371600"/>
            <a:ext cx="1280160" cy="1280160"/>
          </a:xfrm>
          <a:prstGeom prst="ellipse">
            <a:avLst/>
          </a:prstGeom>
          <a:solidFill>
            <a:srgbClr val="E8F5E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080" y="1600200"/>
            <a:ext cx="731520" cy="73152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029200" y="28346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</a:t>
            </a:r>
            <a:endParaRPr lang="en-US" sz="2000" dirty="0"/>
          </a:p>
        </p:txBody>
      </p:sp>
      <p:sp>
        <p:nvSpPr>
          <p:cNvPr id="13" name="Text 8"/>
          <p:cNvSpPr/>
          <p:nvPr/>
        </p:nvSpPr>
        <p:spPr>
          <a:xfrm>
            <a:off x="5120640" y="3246120"/>
            <a:ext cx="32004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200" dirty="0">
                <a:solidFill>
                  <a:srgbClr val="636E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se desea recibir atención por medio de esta red social, MIA cuenta con la capacidad de atender solicitudes por esa plataforma.</a:t>
            </a:r>
            <a:endParaRPr lang="en-US" sz="1200" dirty="0"/>
          </a:p>
        </p:txBody>
      </p:sp>
      <p:sp>
        <p:nvSpPr>
          <p:cNvPr id="14" name="Shape 9"/>
          <p:cNvSpPr/>
          <p:nvPr/>
        </p:nvSpPr>
        <p:spPr>
          <a:xfrm>
            <a:off x="0" y="4800600"/>
            <a:ext cx="9144000" cy="342900"/>
          </a:xfrm>
          <a:prstGeom prst="rect">
            <a:avLst/>
          </a:prstGeom>
          <a:solidFill>
            <a:srgbClr val="B5121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0"/>
          <p:cNvSpPr/>
          <p:nvPr/>
        </p:nvSpPr>
        <p:spPr>
          <a:xfrm>
            <a:off x="457200" y="4800600"/>
            <a:ext cx="82296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Ministerio del Interior  |  Colombia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352</Words>
  <Application>Microsoft Macintosh PowerPoint</Application>
  <PresentationFormat>On-screen Show (16:9)</PresentationFormat>
  <Paragraphs>75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MIA - Asistente Virtual</dc:title>
  <dc:subject>PptxGenJS Presentation</dc:subject>
  <dc:creator>Ministerio del Interior</dc:creator>
  <cp:lastModifiedBy>Estefania Bermudez Arroyo</cp:lastModifiedBy>
  <cp:revision>2</cp:revision>
  <dcterms:created xsi:type="dcterms:W3CDTF">2026-03-16T02:34:55Z</dcterms:created>
  <dcterms:modified xsi:type="dcterms:W3CDTF">2026-03-16T02:38:01Z</dcterms:modified>
</cp:coreProperties>
</file>