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  <p:sldMasterId id="2147483667" r:id="rId2"/>
  </p:sldMasterIdLst>
  <p:notesMasterIdLst>
    <p:notesMasterId r:id="rId18"/>
  </p:notesMasterIdLst>
  <p:sldIdLst>
    <p:sldId id="256" r:id="rId3"/>
    <p:sldId id="257" r:id="rId4"/>
    <p:sldId id="276" r:id="rId5"/>
    <p:sldId id="259" r:id="rId6"/>
    <p:sldId id="334" r:id="rId7"/>
    <p:sldId id="335" r:id="rId8"/>
    <p:sldId id="336" r:id="rId9"/>
    <p:sldId id="337" r:id="rId10"/>
    <p:sldId id="338" r:id="rId11"/>
    <p:sldId id="260" r:id="rId12"/>
    <p:sldId id="339" r:id="rId13"/>
    <p:sldId id="340" r:id="rId14"/>
    <p:sldId id="341" r:id="rId15"/>
    <p:sldId id="342" r:id="rId16"/>
    <p:sldId id="275" r:id="rId17"/>
  </p:sldIdLst>
  <p:sldSz cx="12192000" cy="6858000"/>
  <p:notesSz cx="6858000" cy="9144000"/>
  <p:embeddedFontLst>
    <p:embeddedFont>
      <p:font typeface="Montserrat" panose="00000500000000000000" pitchFamily="50" charset="0"/>
      <p:regular r:id="rId19"/>
      <p:bold r:id="rId20"/>
    </p:embeddedFont>
    <p:embeddedFont>
      <p:font typeface="Montserrat Light" panose="00000400000000000000" pitchFamily="50" charset="0"/>
      <p:regular r:id="rId21"/>
      <p:bold r:id="rId22"/>
      <p:italic r:id="rId23"/>
      <p:boldItalic r:id="rId24"/>
    </p:embeddedFont>
    <p:embeddedFont>
      <p:font typeface="Montserrat Medium" panose="00000600000000000000" pitchFamily="50" charset="0"/>
      <p:regular r:id="rId25"/>
      <p:bold r:id="rId26"/>
      <p:italic r:id="rId27"/>
      <p:boldItalic r:id="rId28"/>
    </p:embeddedFont>
    <p:embeddedFont>
      <p:font typeface="Montserrat SemiBold" panose="00000700000000000000" pitchFamily="50" charset="0"/>
      <p:regular r:id="rId29"/>
      <p:bold r:id="rId30"/>
      <p:italic r:id="rId31"/>
      <p:boldItalic r:id="rId3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41" roundtripDataSignature="AMtx7mgTlqnxH1WtH/TvPMEEWOp6FuzEC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A48169DB-459E-43AC-8CB7-DEA0A5FA9B39}">
  <a:tblStyle styleId="{A48169DB-459E-43AC-8CB7-DEA0A5FA9B39}" styleName="Table_0">
    <a:wholeTbl>
      <a:tcTxStyle b="off" i="off">
        <a:font>
          <a:latin typeface="Montserrat Light"/>
          <a:ea typeface="Montserrat Light"/>
          <a:cs typeface="Montserrat Light"/>
        </a:font>
        <a:schemeClr val="dk1"/>
      </a:tcTxStyle>
      <a:tcStyle>
        <a:tcBdr>
          <a:left>
            <a:ln w="1270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6">
              <a:alpha val="20000"/>
            </a:schemeClr>
          </a:solidFill>
        </a:fill>
      </a:tcStyle>
    </a:band1V>
    <a:band2V>
      <a:tcTxStyle/>
      <a:tcStyle>
        <a:tcBdr/>
      </a:tcStyle>
    </a:band2V>
    <a:lastCol>
      <a:tcTxStyle b="on" i="off"/>
      <a:tcStyle>
        <a:tcBdr/>
      </a:tcStyle>
    </a:lastCol>
    <a:firstCol>
      <a:tcTxStyle b="on" i="off"/>
      <a:tcStyle>
        <a:tcBdr/>
      </a:tcStyle>
    </a:firstCol>
    <a:lastRow>
      <a:tcTxStyle b="on" i="off"/>
      <a:tcStyle>
        <a:tcBdr>
          <a:top>
            <a:ln w="5080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rgbClr val="FFFFFF">
              <a:alpha val="0"/>
            </a:srgbClr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/>
      <a:tcStyle>
        <a:tcBdr>
          <a:bottom>
            <a:ln w="2540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rgbClr val="FFFFFF">
              <a:alpha val="0"/>
            </a:srgbClr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630A24EF-55C6-4A61-9D80-7A7FFE4FF7B6}" styleName="Table_1">
    <a:wholeTbl>
      <a:tcTxStyle b="off" i="off">
        <a:font>
          <a:latin typeface="Montserrat Light"/>
          <a:ea typeface="Montserrat Light"/>
          <a:cs typeface="Montserrat Light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7E7E7"/>
          </a:solidFill>
        </a:fill>
      </a:tcStyle>
    </a:wholeTbl>
    <a:band1H>
      <a:tcTxStyle/>
      <a:tcStyle>
        <a:tcBdr/>
        <a:fill>
          <a:solidFill>
            <a:srgbClr val="CBCBCB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CBCBCB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Montserrat Light"/>
          <a:ea typeface="Montserrat Light"/>
          <a:cs typeface="Montserrat Light"/>
        </a:font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 i="off">
        <a:font>
          <a:latin typeface="Montserrat Light"/>
          <a:ea typeface="Montserrat Light"/>
          <a:cs typeface="Montserrat Light"/>
        </a:font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 i="off">
        <a:font>
          <a:latin typeface="Montserrat Light"/>
          <a:ea typeface="Montserrat Light"/>
          <a:cs typeface="Montserrat Light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6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Montserrat Light"/>
          <a:ea typeface="Montserrat Light"/>
          <a:cs typeface="Montserrat Light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6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A597BDA4-149C-4F99-BA04-A1D19776FC90}" styleName="Table_2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96" y="4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21" Type="http://schemas.openxmlformats.org/officeDocument/2006/relationships/font" Target="fonts/font3.fntdata"/><Relationship Id="rId42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7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41" Type="http://customschemas.google.com/relationships/presentationmetadata" Target="meta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6.fntdata"/><Relationship Id="rId32" Type="http://schemas.openxmlformats.org/officeDocument/2006/relationships/font" Target="fonts/font14.fntdata"/><Relationship Id="rId45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10" Type="http://schemas.openxmlformats.org/officeDocument/2006/relationships/slide" Target="slides/slide8.xml"/><Relationship Id="rId19" Type="http://schemas.openxmlformats.org/officeDocument/2006/relationships/font" Target="fonts/font1.fntdata"/><Relationship Id="rId31" Type="http://schemas.openxmlformats.org/officeDocument/2006/relationships/font" Target="fonts/font13.fntdata"/><Relationship Id="rId44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43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‹Nº›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87" name="Google Shape;287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8" name="Google Shape;288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1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2" name="Google Shape;30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4" name="Google Shape;324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1" name="Google Shape;341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Google Shape;537;p2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8" name="Google Shape;538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6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6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6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6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6.png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11.sv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sv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ortada 1">
  <p:cSld name="Portada 1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22"/>
          <p:cNvSpPr>
            <a:spLocks noGrp="1"/>
          </p:cNvSpPr>
          <p:nvPr>
            <p:ph type="pic" idx="2"/>
          </p:nvPr>
        </p:nvSpPr>
        <p:spPr>
          <a:xfrm>
            <a:off x="4610100" y="0"/>
            <a:ext cx="7581900" cy="68580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seño Info 4">
  <p:cSld name="Diseño Info 4"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36"/>
          <p:cNvSpPr/>
          <p:nvPr/>
        </p:nvSpPr>
        <p:spPr>
          <a:xfrm>
            <a:off x="184150" y="242356"/>
            <a:ext cx="11823700" cy="6373288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pic>
        <p:nvPicPr>
          <p:cNvPr id="121" name="Google Shape;121;p36"/>
          <p:cNvPicPr preferRelativeResize="0"/>
          <p:nvPr/>
        </p:nvPicPr>
        <p:blipFill rotWithShape="1">
          <a:blip r:embed="rId2">
            <a:alphaModFix amt="35000"/>
          </a:blip>
          <a:srcRect t="907" b="3787"/>
          <a:stretch/>
        </p:blipFill>
        <p:spPr>
          <a:xfrm>
            <a:off x="184150" y="242356"/>
            <a:ext cx="11823700" cy="63732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" name="Google Shape;122;p36"/>
          <p:cNvPicPr preferRelativeResize="0"/>
          <p:nvPr/>
        </p:nvPicPr>
        <p:blipFill rotWithShape="1">
          <a:blip r:embed="rId3">
            <a:alphaModFix/>
          </a:blip>
          <a:srcRect l="18684" t="74265" r="-18684" b="-37913"/>
          <a:stretch/>
        </p:blipFill>
        <p:spPr>
          <a:xfrm>
            <a:off x="8631581" y="-1"/>
            <a:ext cx="1966743" cy="173032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" name="Google Shape;123;p36"/>
          <p:cNvPicPr preferRelativeResize="0"/>
          <p:nvPr/>
        </p:nvPicPr>
        <p:blipFill rotWithShape="1">
          <a:blip r:embed="rId4">
            <a:alphaModFix/>
          </a:blip>
          <a:srcRect l="-25344" t="24136" r="25344"/>
          <a:stretch/>
        </p:blipFill>
        <p:spPr>
          <a:xfrm rot="10800000">
            <a:off x="1" y="1655255"/>
            <a:ext cx="3277624" cy="5202745"/>
          </a:xfrm>
          <a:prstGeom prst="rect">
            <a:avLst/>
          </a:prstGeom>
          <a:noFill/>
          <a:ln>
            <a:noFill/>
          </a:ln>
        </p:spPr>
      </p:pic>
      <p:sp>
        <p:nvSpPr>
          <p:cNvPr id="124" name="Google Shape;124;p36"/>
          <p:cNvSpPr txBox="1">
            <a:spLocks noGrp="1"/>
          </p:cNvSpPr>
          <p:nvPr>
            <p:ph type="body" idx="1"/>
          </p:nvPr>
        </p:nvSpPr>
        <p:spPr>
          <a:xfrm>
            <a:off x="2619937" y="417041"/>
            <a:ext cx="181553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D7D7D7"/>
              </a:buClr>
              <a:buSzPts val="900"/>
              <a:buNone/>
              <a:defRPr sz="900">
                <a:solidFill>
                  <a:srgbClr val="D7D7D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25" name="Google Shape;125;p36"/>
          <p:cNvSpPr txBox="1">
            <a:spLocks noGrp="1"/>
          </p:cNvSpPr>
          <p:nvPr>
            <p:ph type="body" idx="2"/>
          </p:nvPr>
        </p:nvSpPr>
        <p:spPr>
          <a:xfrm>
            <a:off x="464823" y="417041"/>
            <a:ext cx="181553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D7D7D7"/>
              </a:buClr>
              <a:buSzPts val="900"/>
              <a:buNone/>
              <a:defRPr sz="900">
                <a:solidFill>
                  <a:srgbClr val="D7D7D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26" name="Google Shape;126;p36"/>
          <p:cNvSpPr txBox="1">
            <a:spLocks noGrp="1"/>
          </p:cNvSpPr>
          <p:nvPr>
            <p:ph type="body" idx="3"/>
          </p:nvPr>
        </p:nvSpPr>
        <p:spPr>
          <a:xfrm>
            <a:off x="1841500" y="6104983"/>
            <a:ext cx="988567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D7D7D7"/>
              </a:buClr>
              <a:buSzPts val="900"/>
              <a:buNone/>
              <a:defRPr sz="900">
                <a:solidFill>
                  <a:srgbClr val="D7D7D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27" name="Google Shape;127;p36"/>
          <p:cNvSpPr txBox="1">
            <a:spLocks noGrp="1"/>
          </p:cNvSpPr>
          <p:nvPr>
            <p:ph type="body" idx="4"/>
          </p:nvPr>
        </p:nvSpPr>
        <p:spPr>
          <a:xfrm>
            <a:off x="6723937" y="3353277"/>
            <a:ext cx="4390955" cy="8518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28" name="Google Shape;128;p36"/>
          <p:cNvSpPr txBox="1">
            <a:spLocks noGrp="1"/>
          </p:cNvSpPr>
          <p:nvPr>
            <p:ph type="ctrTitle"/>
          </p:nvPr>
        </p:nvSpPr>
        <p:spPr>
          <a:xfrm>
            <a:off x="6723937" y="1491418"/>
            <a:ext cx="3815287" cy="10387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 SemiBold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9" name="Google Shape;129;p36"/>
          <p:cNvSpPr>
            <a:spLocks noGrp="1"/>
          </p:cNvSpPr>
          <p:nvPr>
            <p:ph type="pic" idx="5"/>
          </p:nvPr>
        </p:nvSpPr>
        <p:spPr>
          <a:xfrm>
            <a:off x="927100" y="1491418"/>
            <a:ext cx="5321300" cy="4013200"/>
          </a:xfrm>
          <a:prstGeom prst="rect">
            <a:avLst/>
          </a:prstGeom>
          <a:noFill/>
          <a:ln>
            <a:noFill/>
          </a:ln>
        </p:spPr>
      </p:sp>
      <p:grpSp>
        <p:nvGrpSpPr>
          <p:cNvPr id="130" name="Google Shape;130;p36"/>
          <p:cNvGrpSpPr/>
          <p:nvPr/>
        </p:nvGrpSpPr>
        <p:grpSpPr>
          <a:xfrm>
            <a:off x="6723937" y="2972454"/>
            <a:ext cx="4551309" cy="0"/>
            <a:chOff x="6683614" y="2499360"/>
            <a:chExt cx="4551309" cy="0"/>
          </a:xfrm>
        </p:grpSpPr>
        <p:cxnSp>
          <p:nvCxnSpPr>
            <p:cNvPr id="131" name="Google Shape;131;p36"/>
            <p:cNvCxnSpPr/>
            <p:nvPr/>
          </p:nvCxnSpPr>
          <p:spPr>
            <a:xfrm>
              <a:off x="6751778" y="2499360"/>
              <a:ext cx="4483145" cy="0"/>
            </a:xfrm>
            <a:prstGeom prst="straightConnector1">
              <a:avLst/>
            </a:prstGeom>
            <a:noFill/>
            <a:ln w="9525" cap="flat" cmpd="sng">
              <a:solidFill>
                <a:schemeClr val="accent3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cxnSp>
          <p:nvCxnSpPr>
            <p:cNvPr id="132" name="Google Shape;132;p36"/>
            <p:cNvCxnSpPr/>
            <p:nvPr/>
          </p:nvCxnSpPr>
          <p:spPr>
            <a:xfrm>
              <a:off x="6683614" y="2499360"/>
              <a:ext cx="1500266" cy="0"/>
            </a:xfrm>
            <a:prstGeom prst="straightConnector1">
              <a:avLst/>
            </a:prstGeom>
            <a:noFill/>
            <a:ln w="9525" cap="flat" cmpd="sng">
              <a:solidFill>
                <a:schemeClr val="accent1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ita_01">
  <p:cSld name="Cita_01">
    <p:bg>
      <p:bgPr>
        <a:solidFill>
          <a:schemeClr val="dk1"/>
        </a:solidFill>
        <a:effectLst/>
      </p:bgPr>
    </p:bg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28"/>
          <p:cNvSpPr txBox="1">
            <a:spLocks noGrp="1"/>
          </p:cNvSpPr>
          <p:nvPr>
            <p:ph type="body" idx="1"/>
          </p:nvPr>
        </p:nvSpPr>
        <p:spPr>
          <a:xfrm>
            <a:off x="1993128" y="2694241"/>
            <a:ext cx="8205746" cy="15884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ctr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400"/>
              <a:buNone/>
              <a:defRPr sz="2400">
                <a:solidFill>
                  <a:schemeClr val="lt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5" name="Google Shape;135;p28"/>
          <p:cNvSpPr txBox="1">
            <a:spLocks noGrp="1"/>
          </p:cNvSpPr>
          <p:nvPr>
            <p:ph type="body" idx="2"/>
          </p:nvPr>
        </p:nvSpPr>
        <p:spPr>
          <a:xfrm>
            <a:off x="6096000" y="4506060"/>
            <a:ext cx="3479238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1200"/>
              <a:buNone/>
              <a:defRPr sz="1200">
                <a:solidFill>
                  <a:schemeClr val="accent3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36" name="Google Shape;136;p28"/>
          <p:cNvSpPr txBox="1">
            <a:spLocks noGrp="1"/>
          </p:cNvSpPr>
          <p:nvPr>
            <p:ph type="body" idx="3"/>
          </p:nvPr>
        </p:nvSpPr>
        <p:spPr>
          <a:xfrm>
            <a:off x="236772" y="2006038"/>
            <a:ext cx="2832874" cy="32158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ctr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3900"/>
              <a:buNone/>
              <a:defRPr sz="23900">
                <a:solidFill>
                  <a:schemeClr val="accent3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7" name="Google Shape;137;p28"/>
          <p:cNvSpPr txBox="1">
            <a:spLocks noGrp="1"/>
          </p:cNvSpPr>
          <p:nvPr>
            <p:ph type="body" idx="4"/>
          </p:nvPr>
        </p:nvSpPr>
        <p:spPr>
          <a:xfrm rot="10800000">
            <a:off x="8934835" y="1561521"/>
            <a:ext cx="2832874" cy="32158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ctr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3900"/>
              <a:buNone/>
              <a:defRPr sz="23900">
                <a:solidFill>
                  <a:schemeClr val="accent3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cxnSp>
        <p:nvCxnSpPr>
          <p:cNvPr id="138" name="Google Shape;138;p28"/>
          <p:cNvCxnSpPr/>
          <p:nvPr/>
        </p:nvCxnSpPr>
        <p:spPr>
          <a:xfrm rot="10800000">
            <a:off x="2641600" y="4282662"/>
            <a:ext cx="6933638" cy="0"/>
          </a:xfrm>
          <a:prstGeom prst="straightConnector1">
            <a:avLst/>
          </a:prstGeom>
          <a:noFill/>
          <a:ln w="1270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139" name="Google Shape;139;p28" descr="Logotipo, nombre de la empresa&#10;&#10;El contenido generado por IA puede ser incorrecto.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847021" y="384064"/>
            <a:ext cx="750049" cy="379368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Google Shape;140;p28"/>
          <p:cNvSpPr txBox="1">
            <a:spLocks noGrp="1"/>
          </p:cNvSpPr>
          <p:nvPr>
            <p:ph type="body" idx="5"/>
          </p:nvPr>
        </p:nvSpPr>
        <p:spPr>
          <a:xfrm>
            <a:off x="2619937" y="417041"/>
            <a:ext cx="181553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41" name="Google Shape;141;p28"/>
          <p:cNvSpPr txBox="1">
            <a:spLocks noGrp="1"/>
          </p:cNvSpPr>
          <p:nvPr>
            <p:ph type="body" idx="6"/>
          </p:nvPr>
        </p:nvSpPr>
        <p:spPr>
          <a:xfrm>
            <a:off x="464823" y="417041"/>
            <a:ext cx="181553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seño Info 6">
  <p:cSld name="Diseño Info 6"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" name="Google Shape;143;p37"/>
          <p:cNvPicPr preferRelativeResize="0"/>
          <p:nvPr/>
        </p:nvPicPr>
        <p:blipFill rotWithShape="1">
          <a:blip r:embed="rId2">
            <a:alphaModFix amt="35000"/>
          </a:blip>
          <a:srcRect t="1" b="544"/>
          <a:stretch/>
        </p:blipFill>
        <p:spPr>
          <a:xfrm>
            <a:off x="0" y="1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" name="Google Shape;144;p3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017326" y="338651"/>
            <a:ext cx="709851" cy="363582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" name="Google Shape;145;p37"/>
          <p:cNvPicPr preferRelativeResize="0"/>
          <p:nvPr/>
        </p:nvPicPr>
        <p:blipFill rotWithShape="1">
          <a:blip r:embed="rId4">
            <a:alphaModFix/>
          </a:blip>
          <a:srcRect l="18684" t="74265" r="-18684" b="-37913"/>
          <a:stretch/>
        </p:blipFill>
        <p:spPr>
          <a:xfrm>
            <a:off x="8395049" y="-1"/>
            <a:ext cx="1966743" cy="1730321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" name="Google Shape;146;p37"/>
          <p:cNvPicPr preferRelativeResize="0"/>
          <p:nvPr/>
        </p:nvPicPr>
        <p:blipFill rotWithShape="1">
          <a:blip r:embed="rId5">
            <a:alphaModFix/>
          </a:blip>
          <a:srcRect l="-25344" t="24136" r="25344"/>
          <a:stretch/>
        </p:blipFill>
        <p:spPr>
          <a:xfrm rot="10800000">
            <a:off x="1" y="1655255"/>
            <a:ext cx="3277624" cy="5202745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37"/>
          <p:cNvSpPr txBox="1">
            <a:spLocks noGrp="1"/>
          </p:cNvSpPr>
          <p:nvPr>
            <p:ph type="body" idx="1"/>
          </p:nvPr>
        </p:nvSpPr>
        <p:spPr>
          <a:xfrm>
            <a:off x="2619937" y="417041"/>
            <a:ext cx="181553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B3B3B3"/>
              </a:buClr>
              <a:buSzPts val="900"/>
              <a:buNone/>
              <a:defRPr sz="900">
                <a:solidFill>
                  <a:srgbClr val="B3B3B3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48" name="Google Shape;148;p37"/>
          <p:cNvSpPr txBox="1">
            <a:spLocks noGrp="1"/>
          </p:cNvSpPr>
          <p:nvPr>
            <p:ph type="body" idx="2"/>
          </p:nvPr>
        </p:nvSpPr>
        <p:spPr>
          <a:xfrm>
            <a:off x="464823" y="417041"/>
            <a:ext cx="181553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D7D7D7"/>
              </a:buClr>
              <a:buSzPts val="900"/>
              <a:buNone/>
              <a:defRPr sz="900">
                <a:solidFill>
                  <a:srgbClr val="D7D7D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49" name="Google Shape;149;p37"/>
          <p:cNvSpPr txBox="1">
            <a:spLocks noGrp="1"/>
          </p:cNvSpPr>
          <p:nvPr>
            <p:ph type="body" idx="3"/>
          </p:nvPr>
        </p:nvSpPr>
        <p:spPr>
          <a:xfrm>
            <a:off x="1841500" y="6104983"/>
            <a:ext cx="988567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D7D7D7"/>
              </a:buClr>
              <a:buSzPts val="900"/>
              <a:buNone/>
              <a:defRPr sz="900">
                <a:solidFill>
                  <a:srgbClr val="D7D7D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50" name="Google Shape;150;p37"/>
          <p:cNvSpPr txBox="1">
            <a:spLocks noGrp="1"/>
          </p:cNvSpPr>
          <p:nvPr>
            <p:ph type="body" idx="4"/>
          </p:nvPr>
        </p:nvSpPr>
        <p:spPr>
          <a:xfrm>
            <a:off x="1200406" y="3704802"/>
            <a:ext cx="2762912" cy="19389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51" name="Google Shape;151;p37"/>
          <p:cNvSpPr txBox="1">
            <a:spLocks noGrp="1"/>
          </p:cNvSpPr>
          <p:nvPr>
            <p:ph type="body" idx="5"/>
          </p:nvPr>
        </p:nvSpPr>
        <p:spPr>
          <a:xfrm>
            <a:off x="4709179" y="3704802"/>
            <a:ext cx="2762912" cy="19389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52" name="Google Shape;152;p37"/>
          <p:cNvSpPr txBox="1">
            <a:spLocks noGrp="1"/>
          </p:cNvSpPr>
          <p:nvPr>
            <p:ph type="body" idx="6"/>
          </p:nvPr>
        </p:nvSpPr>
        <p:spPr>
          <a:xfrm>
            <a:off x="8237017" y="3704802"/>
            <a:ext cx="2762912" cy="19389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53" name="Google Shape;153;p37"/>
          <p:cNvSpPr txBox="1">
            <a:spLocks noGrp="1"/>
          </p:cNvSpPr>
          <p:nvPr>
            <p:ph type="ctrTitle"/>
          </p:nvPr>
        </p:nvSpPr>
        <p:spPr>
          <a:xfrm>
            <a:off x="635605" y="1348473"/>
            <a:ext cx="10920790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Montserrat SemiBold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4" name="Google Shape;154;p37"/>
          <p:cNvSpPr>
            <a:spLocks noGrp="1"/>
          </p:cNvSpPr>
          <p:nvPr>
            <p:ph type="pic" idx="7"/>
          </p:nvPr>
        </p:nvSpPr>
        <p:spPr>
          <a:xfrm>
            <a:off x="1192072" y="2518289"/>
            <a:ext cx="685942" cy="768263"/>
          </a:xfrm>
          <a:prstGeom prst="rect">
            <a:avLst/>
          </a:prstGeom>
          <a:noFill/>
          <a:ln>
            <a:noFill/>
          </a:ln>
        </p:spPr>
      </p:sp>
      <p:sp>
        <p:nvSpPr>
          <p:cNvPr id="155" name="Google Shape;155;p37"/>
          <p:cNvSpPr>
            <a:spLocks noGrp="1"/>
          </p:cNvSpPr>
          <p:nvPr>
            <p:ph type="pic" idx="8"/>
          </p:nvPr>
        </p:nvSpPr>
        <p:spPr>
          <a:xfrm>
            <a:off x="4701101" y="2518289"/>
            <a:ext cx="685942" cy="768263"/>
          </a:xfrm>
          <a:prstGeom prst="rect">
            <a:avLst/>
          </a:prstGeom>
          <a:noFill/>
          <a:ln>
            <a:noFill/>
          </a:ln>
        </p:spPr>
      </p:sp>
      <p:sp>
        <p:nvSpPr>
          <p:cNvPr id="156" name="Google Shape;156;p37"/>
          <p:cNvSpPr>
            <a:spLocks noGrp="1"/>
          </p:cNvSpPr>
          <p:nvPr>
            <p:ph type="pic" idx="9"/>
          </p:nvPr>
        </p:nvSpPr>
        <p:spPr>
          <a:xfrm>
            <a:off x="8219850" y="2518289"/>
            <a:ext cx="685942" cy="768263"/>
          </a:xfrm>
          <a:prstGeom prst="rect">
            <a:avLst/>
          </a:prstGeom>
          <a:noFill/>
          <a:ln>
            <a:noFill/>
          </a:ln>
        </p:spPr>
      </p:sp>
      <p:sp>
        <p:nvSpPr>
          <p:cNvPr id="157" name="Google Shape;157;p37"/>
          <p:cNvSpPr txBox="1">
            <a:spLocks noGrp="1"/>
          </p:cNvSpPr>
          <p:nvPr>
            <p:ph type="body" idx="13"/>
          </p:nvPr>
        </p:nvSpPr>
        <p:spPr>
          <a:xfrm>
            <a:off x="1996319" y="3040331"/>
            <a:ext cx="1967000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58" name="Google Shape;158;p37"/>
          <p:cNvSpPr txBox="1">
            <a:spLocks noGrp="1"/>
          </p:cNvSpPr>
          <p:nvPr>
            <p:ph type="body" idx="14"/>
          </p:nvPr>
        </p:nvSpPr>
        <p:spPr>
          <a:xfrm>
            <a:off x="5505091" y="3040331"/>
            <a:ext cx="1967000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59" name="Google Shape;159;p37"/>
          <p:cNvSpPr txBox="1">
            <a:spLocks noGrp="1"/>
          </p:cNvSpPr>
          <p:nvPr>
            <p:ph type="body" idx="15"/>
          </p:nvPr>
        </p:nvSpPr>
        <p:spPr>
          <a:xfrm>
            <a:off x="9024850" y="3040331"/>
            <a:ext cx="1967000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60" name="Google Shape;160;p37"/>
          <p:cNvSpPr txBox="1">
            <a:spLocks noGrp="1"/>
          </p:cNvSpPr>
          <p:nvPr>
            <p:ph type="body" idx="16"/>
          </p:nvPr>
        </p:nvSpPr>
        <p:spPr>
          <a:xfrm>
            <a:off x="1996319" y="2518289"/>
            <a:ext cx="1966998" cy="4078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61" name="Google Shape;161;p37"/>
          <p:cNvSpPr txBox="1">
            <a:spLocks noGrp="1"/>
          </p:cNvSpPr>
          <p:nvPr>
            <p:ph type="body" idx="17"/>
          </p:nvPr>
        </p:nvSpPr>
        <p:spPr>
          <a:xfrm>
            <a:off x="5505091" y="2518289"/>
            <a:ext cx="1966998" cy="4078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62" name="Google Shape;162;p37"/>
          <p:cNvSpPr txBox="1">
            <a:spLocks noGrp="1"/>
          </p:cNvSpPr>
          <p:nvPr>
            <p:ph type="body" idx="18"/>
          </p:nvPr>
        </p:nvSpPr>
        <p:spPr>
          <a:xfrm>
            <a:off x="9032931" y="2518289"/>
            <a:ext cx="1966998" cy="4078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grpSp>
        <p:nvGrpSpPr>
          <p:cNvPr id="163" name="Google Shape;163;p37"/>
          <p:cNvGrpSpPr/>
          <p:nvPr/>
        </p:nvGrpSpPr>
        <p:grpSpPr>
          <a:xfrm rot="5400000">
            <a:off x="6256619" y="4045862"/>
            <a:ext cx="3195872" cy="0"/>
            <a:chOff x="6852504" y="2499360"/>
            <a:chExt cx="3195872" cy="0"/>
          </a:xfrm>
        </p:grpSpPr>
        <p:cxnSp>
          <p:nvCxnSpPr>
            <p:cNvPr id="164" name="Google Shape;164;p37"/>
            <p:cNvCxnSpPr/>
            <p:nvPr/>
          </p:nvCxnSpPr>
          <p:spPr>
            <a:xfrm rot="10800000">
              <a:off x="8485622" y="936606"/>
              <a:ext cx="0" cy="3125507"/>
            </a:xfrm>
            <a:prstGeom prst="straightConnector1">
              <a:avLst/>
            </a:prstGeom>
            <a:noFill/>
            <a:ln w="9525" cap="flat" cmpd="sng">
              <a:solidFill>
                <a:schemeClr val="accent3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cxnSp>
          <p:nvCxnSpPr>
            <p:cNvPr id="165" name="Google Shape;165;p37"/>
            <p:cNvCxnSpPr/>
            <p:nvPr/>
          </p:nvCxnSpPr>
          <p:spPr>
            <a:xfrm rot="10800000">
              <a:off x="7518192" y="1833671"/>
              <a:ext cx="0" cy="1331377"/>
            </a:xfrm>
            <a:prstGeom prst="straightConnector1">
              <a:avLst/>
            </a:prstGeom>
            <a:noFill/>
            <a:ln w="9525" cap="flat" cmpd="sng">
              <a:solidFill>
                <a:schemeClr val="accent1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</p:grpSp>
      <p:grpSp>
        <p:nvGrpSpPr>
          <p:cNvPr id="166" name="Google Shape;166;p37"/>
          <p:cNvGrpSpPr/>
          <p:nvPr/>
        </p:nvGrpSpPr>
        <p:grpSpPr>
          <a:xfrm rot="5400000">
            <a:off x="2760943" y="4116226"/>
            <a:ext cx="3195872" cy="0"/>
            <a:chOff x="6852504" y="2499360"/>
            <a:chExt cx="3195872" cy="0"/>
          </a:xfrm>
        </p:grpSpPr>
        <p:cxnSp>
          <p:nvCxnSpPr>
            <p:cNvPr id="167" name="Google Shape;167;p37"/>
            <p:cNvCxnSpPr/>
            <p:nvPr/>
          </p:nvCxnSpPr>
          <p:spPr>
            <a:xfrm rot="10800000">
              <a:off x="8485622" y="936606"/>
              <a:ext cx="0" cy="3125507"/>
            </a:xfrm>
            <a:prstGeom prst="straightConnector1">
              <a:avLst/>
            </a:prstGeom>
            <a:noFill/>
            <a:ln w="9525" cap="flat" cmpd="sng">
              <a:solidFill>
                <a:schemeClr val="accent3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cxnSp>
          <p:nvCxnSpPr>
            <p:cNvPr id="168" name="Google Shape;168;p37"/>
            <p:cNvCxnSpPr/>
            <p:nvPr/>
          </p:nvCxnSpPr>
          <p:spPr>
            <a:xfrm rot="10800000">
              <a:off x="7518192" y="1833671"/>
              <a:ext cx="0" cy="1331377"/>
            </a:xfrm>
            <a:prstGeom prst="straightConnector1">
              <a:avLst/>
            </a:prstGeom>
            <a:noFill/>
            <a:ln w="9525" cap="flat" cmpd="sng">
              <a:solidFill>
                <a:schemeClr val="accent1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seño Info 7">
  <p:cSld name="Diseño Info 7"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0" name="Google Shape;170;p38"/>
          <p:cNvPicPr preferRelativeResize="0"/>
          <p:nvPr/>
        </p:nvPicPr>
        <p:blipFill rotWithShape="1">
          <a:blip r:embed="rId2">
            <a:alphaModFix amt="35000"/>
          </a:blip>
          <a:srcRect t="1" b="544"/>
          <a:stretch/>
        </p:blipFill>
        <p:spPr>
          <a:xfrm>
            <a:off x="0" y="1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1" name="Google Shape;171;p3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017326" y="338651"/>
            <a:ext cx="709851" cy="363582"/>
          </a:xfrm>
          <a:prstGeom prst="rect">
            <a:avLst/>
          </a:prstGeom>
          <a:noFill/>
          <a:ln>
            <a:noFill/>
          </a:ln>
        </p:spPr>
      </p:pic>
      <p:pic>
        <p:nvPicPr>
          <p:cNvPr id="172" name="Google Shape;172;p38"/>
          <p:cNvPicPr preferRelativeResize="0"/>
          <p:nvPr/>
        </p:nvPicPr>
        <p:blipFill rotWithShape="1">
          <a:blip r:embed="rId4">
            <a:alphaModFix/>
          </a:blip>
          <a:srcRect l="18684" t="74265" r="-18684" b="-37913"/>
          <a:stretch/>
        </p:blipFill>
        <p:spPr>
          <a:xfrm>
            <a:off x="8395049" y="-1"/>
            <a:ext cx="1966743" cy="1730321"/>
          </a:xfrm>
          <a:prstGeom prst="rect">
            <a:avLst/>
          </a:prstGeom>
          <a:noFill/>
          <a:ln>
            <a:noFill/>
          </a:ln>
        </p:spPr>
      </p:pic>
      <p:pic>
        <p:nvPicPr>
          <p:cNvPr id="173" name="Google Shape;173;p38"/>
          <p:cNvPicPr preferRelativeResize="0"/>
          <p:nvPr/>
        </p:nvPicPr>
        <p:blipFill rotWithShape="1">
          <a:blip r:embed="rId5">
            <a:alphaModFix/>
          </a:blip>
          <a:srcRect l="-25344" t="24136" r="25344"/>
          <a:stretch/>
        </p:blipFill>
        <p:spPr>
          <a:xfrm rot="10800000">
            <a:off x="1" y="1655255"/>
            <a:ext cx="3277624" cy="5202745"/>
          </a:xfrm>
          <a:prstGeom prst="rect">
            <a:avLst/>
          </a:prstGeom>
          <a:noFill/>
          <a:ln>
            <a:noFill/>
          </a:ln>
        </p:spPr>
      </p:pic>
      <p:sp>
        <p:nvSpPr>
          <p:cNvPr id="174" name="Google Shape;174;p38"/>
          <p:cNvSpPr txBox="1">
            <a:spLocks noGrp="1"/>
          </p:cNvSpPr>
          <p:nvPr>
            <p:ph type="body" idx="1"/>
          </p:nvPr>
        </p:nvSpPr>
        <p:spPr>
          <a:xfrm>
            <a:off x="2619937" y="417041"/>
            <a:ext cx="181553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B3B3B3"/>
              </a:buClr>
              <a:buSzPts val="900"/>
              <a:buNone/>
              <a:defRPr sz="900">
                <a:solidFill>
                  <a:srgbClr val="B3B3B3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75" name="Google Shape;175;p38"/>
          <p:cNvSpPr txBox="1">
            <a:spLocks noGrp="1"/>
          </p:cNvSpPr>
          <p:nvPr>
            <p:ph type="body" idx="2"/>
          </p:nvPr>
        </p:nvSpPr>
        <p:spPr>
          <a:xfrm>
            <a:off x="464823" y="417041"/>
            <a:ext cx="181553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D7D7D7"/>
              </a:buClr>
              <a:buSzPts val="900"/>
              <a:buNone/>
              <a:defRPr sz="900">
                <a:solidFill>
                  <a:srgbClr val="D7D7D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76" name="Google Shape;176;p38"/>
          <p:cNvSpPr txBox="1">
            <a:spLocks noGrp="1"/>
          </p:cNvSpPr>
          <p:nvPr>
            <p:ph type="body" idx="3"/>
          </p:nvPr>
        </p:nvSpPr>
        <p:spPr>
          <a:xfrm>
            <a:off x="1841500" y="6104983"/>
            <a:ext cx="988567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D7D7D7"/>
              </a:buClr>
              <a:buSzPts val="900"/>
              <a:buNone/>
              <a:defRPr sz="900">
                <a:solidFill>
                  <a:srgbClr val="D7D7D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77" name="Google Shape;177;p38"/>
          <p:cNvSpPr txBox="1">
            <a:spLocks noGrp="1"/>
          </p:cNvSpPr>
          <p:nvPr>
            <p:ph type="body" idx="4"/>
          </p:nvPr>
        </p:nvSpPr>
        <p:spPr>
          <a:xfrm>
            <a:off x="828744" y="2992485"/>
            <a:ext cx="4390955" cy="8518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78" name="Google Shape;178;p38"/>
          <p:cNvSpPr txBox="1">
            <a:spLocks noGrp="1"/>
          </p:cNvSpPr>
          <p:nvPr>
            <p:ph type="body" idx="5"/>
          </p:nvPr>
        </p:nvSpPr>
        <p:spPr>
          <a:xfrm>
            <a:off x="6096000" y="2919989"/>
            <a:ext cx="2247901" cy="5596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050"/>
              <a:buNone/>
              <a:defRPr sz="1050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79" name="Google Shape;179;p38"/>
          <p:cNvSpPr txBox="1">
            <a:spLocks noGrp="1"/>
          </p:cNvSpPr>
          <p:nvPr>
            <p:ph type="body" idx="6"/>
          </p:nvPr>
        </p:nvSpPr>
        <p:spPr>
          <a:xfrm>
            <a:off x="8710158" y="2919988"/>
            <a:ext cx="2247901" cy="5596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050"/>
              <a:buNone/>
              <a:defRPr sz="1050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80" name="Google Shape;180;p38"/>
          <p:cNvSpPr txBox="1">
            <a:spLocks noGrp="1"/>
          </p:cNvSpPr>
          <p:nvPr>
            <p:ph type="ctrTitle"/>
          </p:nvPr>
        </p:nvSpPr>
        <p:spPr>
          <a:xfrm>
            <a:off x="828745" y="1717864"/>
            <a:ext cx="3815287" cy="10387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 SemiBold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1" name="Google Shape;181;p38"/>
          <p:cNvSpPr txBox="1">
            <a:spLocks noGrp="1"/>
          </p:cNvSpPr>
          <p:nvPr>
            <p:ph type="body" idx="7"/>
          </p:nvPr>
        </p:nvSpPr>
        <p:spPr>
          <a:xfrm>
            <a:off x="6095999" y="2544329"/>
            <a:ext cx="2247903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82" name="Google Shape;182;p38"/>
          <p:cNvSpPr txBox="1">
            <a:spLocks noGrp="1"/>
          </p:cNvSpPr>
          <p:nvPr>
            <p:ph type="body" idx="8"/>
          </p:nvPr>
        </p:nvSpPr>
        <p:spPr>
          <a:xfrm>
            <a:off x="6095999" y="2022287"/>
            <a:ext cx="2247901" cy="4078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83" name="Google Shape;183;p38"/>
          <p:cNvSpPr txBox="1">
            <a:spLocks noGrp="1"/>
          </p:cNvSpPr>
          <p:nvPr>
            <p:ph type="body" idx="9"/>
          </p:nvPr>
        </p:nvSpPr>
        <p:spPr>
          <a:xfrm>
            <a:off x="8710158" y="2555498"/>
            <a:ext cx="2247903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84" name="Google Shape;184;p38"/>
          <p:cNvSpPr txBox="1">
            <a:spLocks noGrp="1"/>
          </p:cNvSpPr>
          <p:nvPr>
            <p:ph type="body" idx="13"/>
          </p:nvPr>
        </p:nvSpPr>
        <p:spPr>
          <a:xfrm>
            <a:off x="8710158" y="2033456"/>
            <a:ext cx="2247901" cy="4078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85" name="Google Shape;185;p38"/>
          <p:cNvSpPr txBox="1">
            <a:spLocks noGrp="1"/>
          </p:cNvSpPr>
          <p:nvPr>
            <p:ph type="body" idx="14"/>
          </p:nvPr>
        </p:nvSpPr>
        <p:spPr>
          <a:xfrm>
            <a:off x="6096000" y="4761235"/>
            <a:ext cx="2247901" cy="5596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050"/>
              <a:buNone/>
              <a:defRPr sz="1050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86" name="Google Shape;186;p38"/>
          <p:cNvSpPr txBox="1">
            <a:spLocks noGrp="1"/>
          </p:cNvSpPr>
          <p:nvPr>
            <p:ph type="body" idx="15"/>
          </p:nvPr>
        </p:nvSpPr>
        <p:spPr>
          <a:xfrm>
            <a:off x="8710158" y="4761234"/>
            <a:ext cx="2247901" cy="5596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050"/>
              <a:buNone/>
              <a:defRPr sz="1050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87" name="Google Shape;187;p38"/>
          <p:cNvSpPr txBox="1">
            <a:spLocks noGrp="1"/>
          </p:cNvSpPr>
          <p:nvPr>
            <p:ph type="body" idx="16"/>
          </p:nvPr>
        </p:nvSpPr>
        <p:spPr>
          <a:xfrm>
            <a:off x="6095999" y="4385575"/>
            <a:ext cx="2247903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88" name="Google Shape;188;p38"/>
          <p:cNvSpPr txBox="1">
            <a:spLocks noGrp="1"/>
          </p:cNvSpPr>
          <p:nvPr>
            <p:ph type="body" idx="17"/>
          </p:nvPr>
        </p:nvSpPr>
        <p:spPr>
          <a:xfrm>
            <a:off x="6095999" y="3863533"/>
            <a:ext cx="2247901" cy="4078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89" name="Google Shape;189;p38"/>
          <p:cNvSpPr txBox="1">
            <a:spLocks noGrp="1"/>
          </p:cNvSpPr>
          <p:nvPr>
            <p:ph type="body" idx="18"/>
          </p:nvPr>
        </p:nvSpPr>
        <p:spPr>
          <a:xfrm>
            <a:off x="8710158" y="4396744"/>
            <a:ext cx="2247903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90" name="Google Shape;190;p38"/>
          <p:cNvSpPr txBox="1">
            <a:spLocks noGrp="1"/>
          </p:cNvSpPr>
          <p:nvPr>
            <p:ph type="body" idx="19"/>
          </p:nvPr>
        </p:nvSpPr>
        <p:spPr>
          <a:xfrm>
            <a:off x="8710158" y="3874702"/>
            <a:ext cx="2247901" cy="4078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91" name="Google Shape;191;p38"/>
          <p:cNvSpPr txBox="1">
            <a:spLocks noGrp="1"/>
          </p:cNvSpPr>
          <p:nvPr>
            <p:ph type="body" idx="20"/>
          </p:nvPr>
        </p:nvSpPr>
        <p:spPr>
          <a:xfrm>
            <a:off x="828744" y="4271369"/>
            <a:ext cx="1675490" cy="333768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 b="0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grpSp>
        <p:nvGrpSpPr>
          <p:cNvPr id="192" name="Google Shape;192;p38"/>
          <p:cNvGrpSpPr/>
          <p:nvPr/>
        </p:nvGrpSpPr>
        <p:grpSpPr>
          <a:xfrm rot="5400000">
            <a:off x="3824199" y="3519370"/>
            <a:ext cx="3603011" cy="0"/>
            <a:chOff x="6852504" y="2499359"/>
            <a:chExt cx="3603011" cy="0"/>
          </a:xfrm>
        </p:grpSpPr>
        <p:cxnSp>
          <p:nvCxnSpPr>
            <p:cNvPr id="193" name="Google Shape;193;p38"/>
            <p:cNvCxnSpPr/>
            <p:nvPr/>
          </p:nvCxnSpPr>
          <p:spPr>
            <a:xfrm rot="10800000">
              <a:off x="8689192" y="733037"/>
              <a:ext cx="0" cy="3532645"/>
            </a:xfrm>
            <a:prstGeom prst="straightConnector1">
              <a:avLst/>
            </a:prstGeom>
            <a:noFill/>
            <a:ln w="9525" cap="flat" cmpd="sng">
              <a:solidFill>
                <a:schemeClr val="accent3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cxnSp>
          <p:nvCxnSpPr>
            <p:cNvPr id="194" name="Google Shape;194;p38"/>
            <p:cNvCxnSpPr/>
            <p:nvPr/>
          </p:nvCxnSpPr>
          <p:spPr>
            <a:xfrm rot="10800000">
              <a:off x="7518192" y="1833671"/>
              <a:ext cx="0" cy="1331377"/>
            </a:xfrm>
            <a:prstGeom prst="straightConnector1">
              <a:avLst/>
            </a:prstGeom>
            <a:noFill/>
            <a:ln w="9525" cap="flat" cmpd="sng">
              <a:solidFill>
                <a:schemeClr val="accent1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seño Info 8">
  <p:cSld name="Diseño Info 8">
    <p:bg>
      <p:bgPr>
        <a:solidFill>
          <a:schemeClr val="lt1"/>
        </a:solidFill>
        <a:effectLst/>
      </p:bgPr>
    </p:bg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6" name="Google Shape;196;p39"/>
          <p:cNvPicPr preferRelativeResize="0"/>
          <p:nvPr/>
        </p:nvPicPr>
        <p:blipFill rotWithShape="1">
          <a:blip r:embed="rId2">
            <a:alphaModFix amt="35000"/>
          </a:blip>
          <a:srcRect t="1" b="544"/>
          <a:stretch/>
        </p:blipFill>
        <p:spPr>
          <a:xfrm>
            <a:off x="0" y="1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7" name="Google Shape;197;p39"/>
          <p:cNvSpPr>
            <a:spLocks noGrp="1"/>
          </p:cNvSpPr>
          <p:nvPr>
            <p:ph type="pic" idx="2"/>
          </p:nvPr>
        </p:nvSpPr>
        <p:spPr>
          <a:xfrm>
            <a:off x="903904" y="1169114"/>
            <a:ext cx="3357151" cy="4638675"/>
          </a:xfrm>
          <a:prstGeom prst="rect">
            <a:avLst/>
          </a:prstGeom>
          <a:noFill/>
          <a:ln>
            <a:noFill/>
          </a:ln>
        </p:spPr>
      </p:sp>
      <p:sp>
        <p:nvSpPr>
          <p:cNvPr id="198" name="Google Shape;198;p39"/>
          <p:cNvSpPr>
            <a:spLocks noGrp="1"/>
          </p:cNvSpPr>
          <p:nvPr>
            <p:ph type="pic" idx="3"/>
          </p:nvPr>
        </p:nvSpPr>
        <p:spPr>
          <a:xfrm>
            <a:off x="1038668" y="5239623"/>
            <a:ext cx="449263" cy="449263"/>
          </a:xfrm>
          <a:prstGeom prst="rect">
            <a:avLst/>
          </a:prstGeom>
          <a:noFill/>
          <a:ln>
            <a:noFill/>
          </a:ln>
        </p:spPr>
      </p:sp>
      <p:pic>
        <p:nvPicPr>
          <p:cNvPr id="199" name="Google Shape;199;p3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017326" y="338651"/>
            <a:ext cx="709851" cy="363582"/>
          </a:xfrm>
          <a:prstGeom prst="rect">
            <a:avLst/>
          </a:prstGeom>
          <a:noFill/>
          <a:ln>
            <a:noFill/>
          </a:ln>
        </p:spPr>
      </p:pic>
      <p:pic>
        <p:nvPicPr>
          <p:cNvPr id="200" name="Google Shape;200;p39"/>
          <p:cNvPicPr preferRelativeResize="0"/>
          <p:nvPr/>
        </p:nvPicPr>
        <p:blipFill rotWithShape="1">
          <a:blip r:embed="rId4">
            <a:alphaModFix/>
          </a:blip>
          <a:srcRect l="18684" t="74265" r="-18684" b="-37913"/>
          <a:stretch/>
        </p:blipFill>
        <p:spPr>
          <a:xfrm>
            <a:off x="8395049" y="-1"/>
            <a:ext cx="1966743" cy="1730321"/>
          </a:xfrm>
          <a:prstGeom prst="rect">
            <a:avLst/>
          </a:prstGeom>
          <a:noFill/>
          <a:ln>
            <a:noFill/>
          </a:ln>
        </p:spPr>
      </p:pic>
      <p:pic>
        <p:nvPicPr>
          <p:cNvPr id="201" name="Google Shape;201;p39"/>
          <p:cNvPicPr preferRelativeResize="0"/>
          <p:nvPr/>
        </p:nvPicPr>
        <p:blipFill rotWithShape="1">
          <a:blip r:embed="rId5">
            <a:alphaModFix/>
          </a:blip>
          <a:srcRect l="-25344" t="24136" r="25344"/>
          <a:stretch/>
        </p:blipFill>
        <p:spPr>
          <a:xfrm rot="10800000">
            <a:off x="1" y="1655255"/>
            <a:ext cx="3277624" cy="5202745"/>
          </a:xfrm>
          <a:prstGeom prst="rect">
            <a:avLst/>
          </a:prstGeom>
          <a:noFill/>
          <a:ln>
            <a:noFill/>
          </a:ln>
        </p:spPr>
      </p:pic>
      <p:sp>
        <p:nvSpPr>
          <p:cNvPr id="202" name="Google Shape;202;p39"/>
          <p:cNvSpPr txBox="1">
            <a:spLocks noGrp="1"/>
          </p:cNvSpPr>
          <p:nvPr>
            <p:ph type="body" idx="1"/>
          </p:nvPr>
        </p:nvSpPr>
        <p:spPr>
          <a:xfrm>
            <a:off x="2619937" y="417041"/>
            <a:ext cx="181553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B3B3B3"/>
              </a:buClr>
              <a:buSzPts val="900"/>
              <a:buNone/>
              <a:defRPr sz="900">
                <a:solidFill>
                  <a:srgbClr val="B3B3B3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03" name="Google Shape;203;p39"/>
          <p:cNvSpPr txBox="1">
            <a:spLocks noGrp="1"/>
          </p:cNvSpPr>
          <p:nvPr>
            <p:ph type="body" idx="4"/>
          </p:nvPr>
        </p:nvSpPr>
        <p:spPr>
          <a:xfrm>
            <a:off x="464823" y="417041"/>
            <a:ext cx="181553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D7D7D7"/>
              </a:buClr>
              <a:buSzPts val="900"/>
              <a:buNone/>
              <a:defRPr sz="900">
                <a:solidFill>
                  <a:srgbClr val="D7D7D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04" name="Google Shape;204;p39"/>
          <p:cNvSpPr txBox="1">
            <a:spLocks noGrp="1"/>
          </p:cNvSpPr>
          <p:nvPr>
            <p:ph type="body" idx="5"/>
          </p:nvPr>
        </p:nvSpPr>
        <p:spPr>
          <a:xfrm>
            <a:off x="1841500" y="6104983"/>
            <a:ext cx="988567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D7D7D7"/>
              </a:buClr>
              <a:buSzPts val="900"/>
              <a:buNone/>
              <a:defRPr sz="900">
                <a:solidFill>
                  <a:srgbClr val="D7D7D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05" name="Google Shape;205;p39"/>
          <p:cNvSpPr txBox="1">
            <a:spLocks noGrp="1"/>
          </p:cNvSpPr>
          <p:nvPr>
            <p:ph type="body" idx="6"/>
          </p:nvPr>
        </p:nvSpPr>
        <p:spPr>
          <a:xfrm>
            <a:off x="5781674" y="2195610"/>
            <a:ext cx="5815394" cy="10380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06" name="Google Shape;206;p39"/>
          <p:cNvSpPr txBox="1">
            <a:spLocks noGrp="1"/>
          </p:cNvSpPr>
          <p:nvPr>
            <p:ph type="body" idx="7"/>
          </p:nvPr>
        </p:nvSpPr>
        <p:spPr>
          <a:xfrm>
            <a:off x="5781674" y="3482685"/>
            <a:ext cx="5815394" cy="10380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07" name="Google Shape;207;p39"/>
          <p:cNvSpPr txBox="1">
            <a:spLocks noGrp="1"/>
          </p:cNvSpPr>
          <p:nvPr>
            <p:ph type="body" idx="8"/>
          </p:nvPr>
        </p:nvSpPr>
        <p:spPr>
          <a:xfrm>
            <a:off x="5781674" y="4769759"/>
            <a:ext cx="5815394" cy="10380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08" name="Google Shape;208;p39"/>
          <p:cNvSpPr txBox="1">
            <a:spLocks noGrp="1"/>
          </p:cNvSpPr>
          <p:nvPr>
            <p:ph type="ctrTitle"/>
          </p:nvPr>
        </p:nvSpPr>
        <p:spPr>
          <a:xfrm>
            <a:off x="4772024" y="1172467"/>
            <a:ext cx="6825044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Montserrat SemiBold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9" name="Google Shape;209;p39"/>
          <p:cNvSpPr txBox="1">
            <a:spLocks noGrp="1"/>
          </p:cNvSpPr>
          <p:nvPr>
            <p:ph type="body" idx="9"/>
          </p:nvPr>
        </p:nvSpPr>
        <p:spPr>
          <a:xfrm>
            <a:off x="4772024" y="2510707"/>
            <a:ext cx="971909" cy="4078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10" name="Google Shape;210;p39"/>
          <p:cNvSpPr txBox="1">
            <a:spLocks noGrp="1"/>
          </p:cNvSpPr>
          <p:nvPr>
            <p:ph type="body" idx="13"/>
          </p:nvPr>
        </p:nvSpPr>
        <p:spPr>
          <a:xfrm>
            <a:off x="4772024" y="3797782"/>
            <a:ext cx="971909" cy="4078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11" name="Google Shape;211;p39"/>
          <p:cNvSpPr txBox="1">
            <a:spLocks noGrp="1"/>
          </p:cNvSpPr>
          <p:nvPr>
            <p:ph type="body" idx="14"/>
          </p:nvPr>
        </p:nvSpPr>
        <p:spPr>
          <a:xfrm>
            <a:off x="4772024" y="5080072"/>
            <a:ext cx="971909" cy="4078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12" name="Google Shape;212;p39"/>
          <p:cNvSpPr txBox="1">
            <a:spLocks noGrp="1"/>
          </p:cNvSpPr>
          <p:nvPr>
            <p:ph type="body" idx="15"/>
          </p:nvPr>
        </p:nvSpPr>
        <p:spPr>
          <a:xfrm>
            <a:off x="1563713" y="5319123"/>
            <a:ext cx="1522621" cy="290262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b="0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seño Info 9">
  <p:cSld name="Diseño Info 9"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40"/>
          <p:cNvSpPr/>
          <p:nvPr/>
        </p:nvSpPr>
        <p:spPr>
          <a:xfrm>
            <a:off x="184150" y="242356"/>
            <a:ext cx="11823700" cy="6373288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pic>
        <p:nvPicPr>
          <p:cNvPr id="215" name="Google Shape;215;p40"/>
          <p:cNvPicPr preferRelativeResize="0"/>
          <p:nvPr/>
        </p:nvPicPr>
        <p:blipFill rotWithShape="1">
          <a:blip r:embed="rId2">
            <a:alphaModFix amt="35000"/>
          </a:blip>
          <a:srcRect t="907" b="3787"/>
          <a:stretch/>
        </p:blipFill>
        <p:spPr>
          <a:xfrm>
            <a:off x="184150" y="242356"/>
            <a:ext cx="11823700" cy="6373288"/>
          </a:xfrm>
          <a:prstGeom prst="rect">
            <a:avLst/>
          </a:prstGeom>
          <a:noFill/>
          <a:ln>
            <a:noFill/>
          </a:ln>
        </p:spPr>
      </p:pic>
      <p:sp>
        <p:nvSpPr>
          <p:cNvPr id="216" name="Google Shape;216;p40"/>
          <p:cNvSpPr>
            <a:spLocks noGrp="1"/>
          </p:cNvSpPr>
          <p:nvPr>
            <p:ph type="pic" idx="2"/>
          </p:nvPr>
        </p:nvSpPr>
        <p:spPr>
          <a:xfrm>
            <a:off x="863600" y="2590800"/>
            <a:ext cx="5043713" cy="3244850"/>
          </a:xfrm>
          <a:prstGeom prst="rect">
            <a:avLst/>
          </a:prstGeom>
          <a:noFill/>
          <a:ln>
            <a:noFill/>
          </a:ln>
        </p:spPr>
      </p:sp>
      <p:sp>
        <p:nvSpPr>
          <p:cNvPr id="217" name="Google Shape;217;p40"/>
          <p:cNvSpPr>
            <a:spLocks noGrp="1"/>
          </p:cNvSpPr>
          <p:nvPr>
            <p:ph type="pic" idx="3"/>
          </p:nvPr>
        </p:nvSpPr>
        <p:spPr>
          <a:xfrm>
            <a:off x="6124876" y="2590800"/>
            <a:ext cx="5312382" cy="3244850"/>
          </a:xfrm>
          <a:prstGeom prst="rect">
            <a:avLst/>
          </a:prstGeom>
          <a:noFill/>
          <a:ln>
            <a:noFill/>
          </a:ln>
        </p:spPr>
      </p:sp>
      <p:pic>
        <p:nvPicPr>
          <p:cNvPr id="218" name="Google Shape;218;p40"/>
          <p:cNvPicPr preferRelativeResize="0"/>
          <p:nvPr/>
        </p:nvPicPr>
        <p:blipFill rotWithShape="1">
          <a:blip r:embed="rId3">
            <a:alphaModFix/>
          </a:blip>
          <a:srcRect l="18684" t="74265" r="-18684" b="-37913"/>
          <a:stretch/>
        </p:blipFill>
        <p:spPr>
          <a:xfrm>
            <a:off x="8631581" y="-1"/>
            <a:ext cx="1966743" cy="1730321"/>
          </a:xfrm>
          <a:prstGeom prst="rect">
            <a:avLst/>
          </a:prstGeom>
          <a:noFill/>
          <a:ln>
            <a:noFill/>
          </a:ln>
        </p:spPr>
      </p:pic>
      <p:pic>
        <p:nvPicPr>
          <p:cNvPr id="219" name="Google Shape;219;p40"/>
          <p:cNvPicPr preferRelativeResize="0"/>
          <p:nvPr/>
        </p:nvPicPr>
        <p:blipFill rotWithShape="1">
          <a:blip r:embed="rId4">
            <a:alphaModFix/>
          </a:blip>
          <a:srcRect l="-25344" t="24136" r="25344"/>
          <a:stretch/>
        </p:blipFill>
        <p:spPr>
          <a:xfrm rot="10800000">
            <a:off x="1" y="1655255"/>
            <a:ext cx="3277624" cy="5202745"/>
          </a:xfrm>
          <a:prstGeom prst="rect">
            <a:avLst/>
          </a:prstGeom>
          <a:noFill/>
          <a:ln>
            <a:noFill/>
          </a:ln>
        </p:spPr>
      </p:pic>
      <p:sp>
        <p:nvSpPr>
          <p:cNvPr id="220" name="Google Shape;220;p40"/>
          <p:cNvSpPr txBox="1">
            <a:spLocks noGrp="1"/>
          </p:cNvSpPr>
          <p:nvPr>
            <p:ph type="body" idx="1"/>
          </p:nvPr>
        </p:nvSpPr>
        <p:spPr>
          <a:xfrm>
            <a:off x="2619937" y="417041"/>
            <a:ext cx="181553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D7D7D7"/>
              </a:buClr>
              <a:buSzPts val="900"/>
              <a:buNone/>
              <a:defRPr sz="900">
                <a:solidFill>
                  <a:srgbClr val="D7D7D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21" name="Google Shape;221;p40"/>
          <p:cNvSpPr txBox="1">
            <a:spLocks noGrp="1"/>
          </p:cNvSpPr>
          <p:nvPr>
            <p:ph type="body" idx="4"/>
          </p:nvPr>
        </p:nvSpPr>
        <p:spPr>
          <a:xfrm>
            <a:off x="464823" y="417041"/>
            <a:ext cx="181553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D7D7D7"/>
              </a:buClr>
              <a:buSzPts val="900"/>
              <a:buNone/>
              <a:defRPr sz="900">
                <a:solidFill>
                  <a:srgbClr val="D7D7D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22" name="Google Shape;222;p40"/>
          <p:cNvSpPr txBox="1">
            <a:spLocks noGrp="1"/>
          </p:cNvSpPr>
          <p:nvPr>
            <p:ph type="body" idx="5"/>
          </p:nvPr>
        </p:nvSpPr>
        <p:spPr>
          <a:xfrm>
            <a:off x="4310742" y="1343471"/>
            <a:ext cx="7126516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23" name="Google Shape;223;p40"/>
          <p:cNvSpPr txBox="1">
            <a:spLocks noGrp="1"/>
          </p:cNvSpPr>
          <p:nvPr>
            <p:ph type="ctrTitle"/>
          </p:nvPr>
        </p:nvSpPr>
        <p:spPr>
          <a:xfrm>
            <a:off x="863600" y="1343471"/>
            <a:ext cx="2920110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 SemiBold"/>
              <a:buNone/>
              <a:defRPr sz="28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224" name="Google Shape;224;p4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1017326" y="338651"/>
            <a:ext cx="709851" cy="363582"/>
          </a:xfrm>
          <a:prstGeom prst="rect">
            <a:avLst/>
          </a:prstGeom>
          <a:noFill/>
          <a:ln>
            <a:noFill/>
          </a:ln>
        </p:spPr>
      </p:pic>
      <p:sp>
        <p:nvSpPr>
          <p:cNvPr id="225" name="Google Shape;225;p40"/>
          <p:cNvSpPr txBox="1">
            <a:spLocks noGrp="1"/>
          </p:cNvSpPr>
          <p:nvPr>
            <p:ph type="body" idx="6"/>
          </p:nvPr>
        </p:nvSpPr>
        <p:spPr>
          <a:xfrm>
            <a:off x="1563713" y="5284466"/>
            <a:ext cx="1522621" cy="290262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b="0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26" name="Google Shape;226;p40"/>
          <p:cNvSpPr>
            <a:spLocks noGrp="1"/>
          </p:cNvSpPr>
          <p:nvPr>
            <p:ph type="pic" idx="7"/>
          </p:nvPr>
        </p:nvSpPr>
        <p:spPr>
          <a:xfrm>
            <a:off x="1038668" y="5204966"/>
            <a:ext cx="449263" cy="449263"/>
          </a:xfrm>
          <a:prstGeom prst="rect">
            <a:avLst/>
          </a:prstGeom>
          <a:noFill/>
          <a:ln>
            <a:noFill/>
          </a:ln>
        </p:spPr>
      </p:sp>
      <p:sp>
        <p:nvSpPr>
          <p:cNvPr id="227" name="Google Shape;227;p40"/>
          <p:cNvSpPr txBox="1">
            <a:spLocks noGrp="1"/>
          </p:cNvSpPr>
          <p:nvPr>
            <p:ph type="body" idx="8"/>
          </p:nvPr>
        </p:nvSpPr>
        <p:spPr>
          <a:xfrm>
            <a:off x="6819014" y="5284466"/>
            <a:ext cx="1522621" cy="290262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b="0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28" name="Google Shape;228;p40"/>
          <p:cNvSpPr>
            <a:spLocks noGrp="1"/>
          </p:cNvSpPr>
          <p:nvPr>
            <p:ph type="pic" idx="9"/>
          </p:nvPr>
        </p:nvSpPr>
        <p:spPr>
          <a:xfrm>
            <a:off x="6293969" y="5204966"/>
            <a:ext cx="449263" cy="449263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seño grafica 1">
  <p:cSld name="Diseño grafica 1"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" name="Google Shape;230;p41"/>
          <p:cNvPicPr preferRelativeResize="0"/>
          <p:nvPr/>
        </p:nvPicPr>
        <p:blipFill rotWithShape="1">
          <a:blip r:embed="rId2">
            <a:alphaModFix amt="35000"/>
          </a:blip>
          <a:srcRect t="1" b="544"/>
          <a:stretch/>
        </p:blipFill>
        <p:spPr>
          <a:xfrm>
            <a:off x="0" y="1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1" name="Google Shape;231;p4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017326" y="338651"/>
            <a:ext cx="709851" cy="363582"/>
          </a:xfrm>
          <a:prstGeom prst="rect">
            <a:avLst/>
          </a:prstGeom>
          <a:noFill/>
          <a:ln>
            <a:noFill/>
          </a:ln>
        </p:spPr>
      </p:pic>
      <p:pic>
        <p:nvPicPr>
          <p:cNvPr id="232" name="Google Shape;232;p41"/>
          <p:cNvPicPr preferRelativeResize="0"/>
          <p:nvPr/>
        </p:nvPicPr>
        <p:blipFill rotWithShape="1">
          <a:blip r:embed="rId4">
            <a:alphaModFix/>
          </a:blip>
          <a:srcRect l="18684" t="74265" r="-18684" b="-37913"/>
          <a:stretch/>
        </p:blipFill>
        <p:spPr>
          <a:xfrm>
            <a:off x="8395049" y="-1"/>
            <a:ext cx="1966743" cy="1730321"/>
          </a:xfrm>
          <a:prstGeom prst="rect">
            <a:avLst/>
          </a:prstGeom>
          <a:noFill/>
          <a:ln>
            <a:noFill/>
          </a:ln>
        </p:spPr>
      </p:pic>
      <p:pic>
        <p:nvPicPr>
          <p:cNvPr id="233" name="Google Shape;233;p41"/>
          <p:cNvPicPr preferRelativeResize="0"/>
          <p:nvPr/>
        </p:nvPicPr>
        <p:blipFill rotWithShape="1">
          <a:blip r:embed="rId5">
            <a:alphaModFix/>
          </a:blip>
          <a:srcRect l="-25344" t="24136" r="25344"/>
          <a:stretch/>
        </p:blipFill>
        <p:spPr>
          <a:xfrm rot="10800000">
            <a:off x="1" y="1655255"/>
            <a:ext cx="3277624" cy="5202745"/>
          </a:xfrm>
          <a:prstGeom prst="rect">
            <a:avLst/>
          </a:prstGeom>
          <a:noFill/>
          <a:ln>
            <a:noFill/>
          </a:ln>
        </p:spPr>
      </p:pic>
      <p:sp>
        <p:nvSpPr>
          <p:cNvPr id="234" name="Google Shape;234;p41"/>
          <p:cNvSpPr txBox="1">
            <a:spLocks noGrp="1"/>
          </p:cNvSpPr>
          <p:nvPr>
            <p:ph type="body" idx="1"/>
          </p:nvPr>
        </p:nvSpPr>
        <p:spPr>
          <a:xfrm>
            <a:off x="2619937" y="417041"/>
            <a:ext cx="181553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B3B3B3"/>
              </a:buClr>
              <a:buSzPts val="900"/>
              <a:buNone/>
              <a:defRPr sz="900">
                <a:solidFill>
                  <a:srgbClr val="B3B3B3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35" name="Google Shape;235;p41"/>
          <p:cNvSpPr txBox="1">
            <a:spLocks noGrp="1"/>
          </p:cNvSpPr>
          <p:nvPr>
            <p:ph type="body" idx="2"/>
          </p:nvPr>
        </p:nvSpPr>
        <p:spPr>
          <a:xfrm>
            <a:off x="464823" y="417041"/>
            <a:ext cx="181553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D7D7D7"/>
              </a:buClr>
              <a:buSzPts val="900"/>
              <a:buNone/>
              <a:defRPr sz="900">
                <a:solidFill>
                  <a:srgbClr val="D7D7D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36" name="Google Shape;236;p41"/>
          <p:cNvSpPr txBox="1">
            <a:spLocks noGrp="1"/>
          </p:cNvSpPr>
          <p:nvPr>
            <p:ph type="body" idx="3"/>
          </p:nvPr>
        </p:nvSpPr>
        <p:spPr>
          <a:xfrm>
            <a:off x="1841500" y="6104983"/>
            <a:ext cx="988567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D7D7D7"/>
              </a:buClr>
              <a:buSzPts val="900"/>
              <a:buNone/>
              <a:defRPr sz="900">
                <a:solidFill>
                  <a:srgbClr val="D7D7D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37" name="Google Shape;237;p41"/>
          <p:cNvSpPr>
            <a:spLocks noGrp="1"/>
          </p:cNvSpPr>
          <p:nvPr>
            <p:ph type="chart" idx="4"/>
          </p:nvPr>
        </p:nvSpPr>
        <p:spPr>
          <a:xfrm>
            <a:off x="4570030" y="1259088"/>
            <a:ext cx="7227888" cy="30335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Char char="•"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238" name="Google Shape;238;p41"/>
          <p:cNvSpPr txBox="1">
            <a:spLocks noGrp="1"/>
          </p:cNvSpPr>
          <p:nvPr>
            <p:ph type="body" idx="5"/>
          </p:nvPr>
        </p:nvSpPr>
        <p:spPr>
          <a:xfrm>
            <a:off x="4570030" y="5123841"/>
            <a:ext cx="7227888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39" name="Google Shape;239;p41"/>
          <p:cNvSpPr txBox="1">
            <a:spLocks noGrp="1"/>
          </p:cNvSpPr>
          <p:nvPr>
            <p:ph type="ctrTitle"/>
          </p:nvPr>
        </p:nvSpPr>
        <p:spPr>
          <a:xfrm>
            <a:off x="754743" y="1259088"/>
            <a:ext cx="3353708" cy="10387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 SemiBold"/>
              <a:buNone/>
              <a:defRPr sz="28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0" name="Google Shape;240;p41"/>
          <p:cNvSpPr txBox="1">
            <a:spLocks noGrp="1"/>
          </p:cNvSpPr>
          <p:nvPr>
            <p:ph type="body" idx="6"/>
          </p:nvPr>
        </p:nvSpPr>
        <p:spPr>
          <a:xfrm>
            <a:off x="1821544" y="5343342"/>
            <a:ext cx="2247901" cy="5596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41" name="Google Shape;241;p41"/>
          <p:cNvSpPr txBox="1">
            <a:spLocks noGrp="1"/>
          </p:cNvSpPr>
          <p:nvPr>
            <p:ph type="body" idx="7"/>
          </p:nvPr>
        </p:nvSpPr>
        <p:spPr>
          <a:xfrm>
            <a:off x="1821544" y="5029204"/>
            <a:ext cx="2247901" cy="2622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seño grafica 2">
  <p:cSld name="Diseño grafica 2"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3" name="Google Shape;243;p42"/>
          <p:cNvPicPr preferRelativeResize="0"/>
          <p:nvPr/>
        </p:nvPicPr>
        <p:blipFill rotWithShape="1">
          <a:blip r:embed="rId2">
            <a:alphaModFix amt="35000"/>
          </a:blip>
          <a:srcRect t="1" b="544"/>
          <a:stretch/>
        </p:blipFill>
        <p:spPr>
          <a:xfrm>
            <a:off x="0" y="1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4" name="Google Shape;244;p4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017326" y="338651"/>
            <a:ext cx="709851" cy="363582"/>
          </a:xfrm>
          <a:prstGeom prst="rect">
            <a:avLst/>
          </a:prstGeom>
          <a:noFill/>
          <a:ln>
            <a:noFill/>
          </a:ln>
        </p:spPr>
      </p:pic>
      <p:pic>
        <p:nvPicPr>
          <p:cNvPr id="245" name="Google Shape;245;p42"/>
          <p:cNvPicPr preferRelativeResize="0"/>
          <p:nvPr/>
        </p:nvPicPr>
        <p:blipFill rotWithShape="1">
          <a:blip r:embed="rId4">
            <a:alphaModFix/>
          </a:blip>
          <a:srcRect l="18684" t="74265" r="-18684" b="-37913"/>
          <a:stretch/>
        </p:blipFill>
        <p:spPr>
          <a:xfrm>
            <a:off x="8395049" y="-1"/>
            <a:ext cx="1966743" cy="1730321"/>
          </a:xfrm>
          <a:prstGeom prst="rect">
            <a:avLst/>
          </a:prstGeom>
          <a:noFill/>
          <a:ln>
            <a:noFill/>
          </a:ln>
        </p:spPr>
      </p:pic>
      <p:pic>
        <p:nvPicPr>
          <p:cNvPr id="246" name="Google Shape;246;p42"/>
          <p:cNvPicPr preferRelativeResize="0"/>
          <p:nvPr/>
        </p:nvPicPr>
        <p:blipFill rotWithShape="1">
          <a:blip r:embed="rId5">
            <a:alphaModFix/>
          </a:blip>
          <a:srcRect l="-25344" t="24136" r="25344"/>
          <a:stretch/>
        </p:blipFill>
        <p:spPr>
          <a:xfrm rot="10800000">
            <a:off x="1" y="1655255"/>
            <a:ext cx="3277624" cy="5202745"/>
          </a:xfrm>
          <a:prstGeom prst="rect">
            <a:avLst/>
          </a:prstGeom>
          <a:noFill/>
          <a:ln>
            <a:noFill/>
          </a:ln>
        </p:spPr>
      </p:pic>
      <p:sp>
        <p:nvSpPr>
          <p:cNvPr id="247" name="Google Shape;247;p42"/>
          <p:cNvSpPr txBox="1">
            <a:spLocks noGrp="1"/>
          </p:cNvSpPr>
          <p:nvPr>
            <p:ph type="body" idx="1"/>
          </p:nvPr>
        </p:nvSpPr>
        <p:spPr>
          <a:xfrm>
            <a:off x="2619937" y="417041"/>
            <a:ext cx="181553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B3B3B3"/>
              </a:buClr>
              <a:buSzPts val="900"/>
              <a:buNone/>
              <a:defRPr sz="900">
                <a:solidFill>
                  <a:srgbClr val="B3B3B3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48" name="Google Shape;248;p42"/>
          <p:cNvSpPr txBox="1">
            <a:spLocks noGrp="1"/>
          </p:cNvSpPr>
          <p:nvPr>
            <p:ph type="body" idx="2"/>
          </p:nvPr>
        </p:nvSpPr>
        <p:spPr>
          <a:xfrm>
            <a:off x="464823" y="417041"/>
            <a:ext cx="181553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D7D7D7"/>
              </a:buClr>
              <a:buSzPts val="900"/>
              <a:buNone/>
              <a:defRPr sz="900">
                <a:solidFill>
                  <a:srgbClr val="D7D7D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49" name="Google Shape;249;p42"/>
          <p:cNvSpPr txBox="1">
            <a:spLocks noGrp="1"/>
          </p:cNvSpPr>
          <p:nvPr>
            <p:ph type="body" idx="3"/>
          </p:nvPr>
        </p:nvSpPr>
        <p:spPr>
          <a:xfrm>
            <a:off x="1841500" y="6104983"/>
            <a:ext cx="988567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D7D7D7"/>
              </a:buClr>
              <a:buSzPts val="900"/>
              <a:buNone/>
              <a:defRPr sz="900">
                <a:solidFill>
                  <a:srgbClr val="D7D7D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50" name="Google Shape;250;p42"/>
          <p:cNvSpPr>
            <a:spLocks noGrp="1"/>
          </p:cNvSpPr>
          <p:nvPr>
            <p:ph type="chart" idx="4"/>
          </p:nvPr>
        </p:nvSpPr>
        <p:spPr>
          <a:xfrm>
            <a:off x="5346700" y="1259089"/>
            <a:ext cx="6250370" cy="4595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Char char="•"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251" name="Google Shape;251;p42"/>
          <p:cNvSpPr txBox="1">
            <a:spLocks noGrp="1"/>
          </p:cNvSpPr>
          <p:nvPr>
            <p:ph type="body" idx="5"/>
          </p:nvPr>
        </p:nvSpPr>
        <p:spPr>
          <a:xfrm>
            <a:off x="754743" y="2596349"/>
            <a:ext cx="3975100" cy="12224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100"/>
              <a:buNone/>
              <a:defRPr sz="1100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52" name="Google Shape;252;p42"/>
          <p:cNvSpPr txBox="1">
            <a:spLocks noGrp="1"/>
          </p:cNvSpPr>
          <p:nvPr>
            <p:ph type="ctrTitle"/>
          </p:nvPr>
        </p:nvSpPr>
        <p:spPr>
          <a:xfrm>
            <a:off x="754743" y="1259089"/>
            <a:ext cx="3975100" cy="10387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Montserrat SemiBold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3" name="Google Shape;253;p42"/>
          <p:cNvSpPr txBox="1">
            <a:spLocks noGrp="1"/>
          </p:cNvSpPr>
          <p:nvPr>
            <p:ph type="body" idx="6"/>
          </p:nvPr>
        </p:nvSpPr>
        <p:spPr>
          <a:xfrm>
            <a:off x="2106088" y="5419725"/>
            <a:ext cx="2645682" cy="4349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900"/>
              <a:buNone/>
              <a:defRPr sz="900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54" name="Google Shape;254;p42"/>
          <p:cNvSpPr txBox="1">
            <a:spLocks noGrp="1"/>
          </p:cNvSpPr>
          <p:nvPr>
            <p:ph type="body" idx="7"/>
          </p:nvPr>
        </p:nvSpPr>
        <p:spPr>
          <a:xfrm>
            <a:off x="2503869" y="5113283"/>
            <a:ext cx="2247901" cy="2622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seño Info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D1BEC2DC-B20E-0302-0383-15C76654B5B4}"/>
              </a:ext>
            </a:extLst>
          </p:cNvPr>
          <p:cNvSpPr/>
          <p:nvPr userDrawn="1"/>
        </p:nvSpPr>
        <p:spPr>
          <a:xfrm>
            <a:off x="184150" y="242356"/>
            <a:ext cx="11823700" cy="63732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latin typeface="Montserrat Light" pitchFamily="2" charset="0"/>
            </a:endParaRPr>
          </a:p>
        </p:txBody>
      </p:sp>
      <p:pic>
        <p:nvPicPr>
          <p:cNvPr id="3" name="Google Shape;105;p15">
            <a:extLst>
              <a:ext uri="{FF2B5EF4-FFF2-40B4-BE49-F238E27FC236}">
                <a16:creationId xmlns:a16="http://schemas.microsoft.com/office/drawing/2014/main" id="{C82375E3-58B9-1742-AD1E-803CAE1CCDEC}"/>
              </a:ext>
            </a:extLst>
          </p:cNvPr>
          <p:cNvPicPr preferRelativeResize="0"/>
          <p:nvPr userDrawn="1"/>
        </p:nvPicPr>
        <p:blipFill rotWithShape="1">
          <a:blip r:embed="rId2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07" b="3787"/>
          <a:stretch>
            <a:fillRect/>
          </a:stretch>
        </p:blipFill>
        <p:spPr>
          <a:xfrm>
            <a:off x="184150" y="242356"/>
            <a:ext cx="11823700" cy="6373288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Marcador de posición de imagen 13">
            <a:extLst>
              <a:ext uri="{FF2B5EF4-FFF2-40B4-BE49-F238E27FC236}">
                <a16:creationId xmlns:a16="http://schemas.microsoft.com/office/drawing/2014/main" id="{21061A34-FA89-51CD-CC9F-0EB1CC06DE1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63600" y="2590800"/>
            <a:ext cx="3244850" cy="3244850"/>
          </a:xfrm>
        </p:spPr>
        <p:txBody>
          <a:bodyPr/>
          <a:lstStyle/>
          <a:p>
            <a:endParaRPr lang="es-CO"/>
          </a:p>
        </p:txBody>
      </p:sp>
      <p:sp>
        <p:nvSpPr>
          <p:cNvPr id="15" name="Marcador de posición de imagen 13">
            <a:extLst>
              <a:ext uri="{FF2B5EF4-FFF2-40B4-BE49-F238E27FC236}">
                <a16:creationId xmlns:a16="http://schemas.microsoft.com/office/drawing/2014/main" id="{5B2A3A39-0856-2961-CE0B-CA7E5DD91BA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310743" y="2590800"/>
            <a:ext cx="3772807" cy="3244850"/>
          </a:xfrm>
        </p:spPr>
        <p:txBody>
          <a:bodyPr/>
          <a:lstStyle/>
          <a:p>
            <a:endParaRPr lang="es-CO"/>
          </a:p>
        </p:txBody>
      </p:sp>
      <p:sp>
        <p:nvSpPr>
          <p:cNvPr id="16" name="Marcador de posición de imagen 13">
            <a:extLst>
              <a:ext uri="{FF2B5EF4-FFF2-40B4-BE49-F238E27FC236}">
                <a16:creationId xmlns:a16="http://schemas.microsoft.com/office/drawing/2014/main" id="{8CF9FAE9-396A-6E4B-5715-2194BFA742C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352220" y="2590800"/>
            <a:ext cx="3244850" cy="3244850"/>
          </a:xfrm>
        </p:spPr>
        <p:txBody>
          <a:bodyPr/>
          <a:lstStyle/>
          <a:p>
            <a:endParaRPr lang="es-CO"/>
          </a:p>
        </p:txBody>
      </p:sp>
      <p:sp>
        <p:nvSpPr>
          <p:cNvPr id="24" name="Marcador de texto 3">
            <a:extLst>
              <a:ext uri="{FF2B5EF4-FFF2-40B4-BE49-F238E27FC236}">
                <a16:creationId xmlns:a16="http://schemas.microsoft.com/office/drawing/2014/main" id="{7D9A1B5C-B648-E8BF-5F24-773463EB7281}"/>
              </a:ext>
            </a:extLst>
          </p:cNvPr>
          <p:cNvSpPr>
            <a:spLocks noGrp="1"/>
          </p:cNvSpPr>
          <p:nvPr>
            <p:ph type="body" sz="half" idx="15" hasCustomPrompt="1"/>
          </p:nvPr>
        </p:nvSpPr>
        <p:spPr>
          <a:xfrm>
            <a:off x="4310742" y="1343471"/>
            <a:ext cx="7286328" cy="830997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1200">
                <a:solidFill>
                  <a:schemeClr val="tx2"/>
                </a:solidFill>
                <a:latin typeface="Montserrat Light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Lorem Ipsum es simplemente el texto de relleno de las imprentas y archivos de texto. Lorem Ipsum ha sido el texto de relleno estándar de las industrias desde el año 1500, cuando un impresor (N. del T. persona que se dedica a la imprenta) desconocido usó una galería de textos y los mezcló de tal manera que logró hacer un libro de textos.</a:t>
            </a:r>
          </a:p>
        </p:txBody>
      </p:sp>
      <p:sp>
        <p:nvSpPr>
          <p:cNvPr id="25" name="Título 1">
            <a:extLst>
              <a:ext uri="{FF2B5EF4-FFF2-40B4-BE49-F238E27FC236}">
                <a16:creationId xmlns:a16="http://schemas.microsoft.com/office/drawing/2014/main" id="{0F19CEC5-91EF-B07D-CC01-45FC6490876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63600" y="1343471"/>
            <a:ext cx="2920110" cy="523220"/>
          </a:xfrm>
        </p:spPr>
        <p:txBody>
          <a:bodyPr anchor="b">
            <a:normAutofit/>
          </a:bodyPr>
          <a:lstStyle>
            <a:lvl1pPr algn="l">
              <a:defRPr sz="2800"/>
            </a:lvl1pPr>
          </a:lstStyle>
          <a:p>
            <a:r>
              <a:rPr lang="es-ES"/>
              <a:t>Texto Principal</a:t>
            </a:r>
          </a:p>
        </p:txBody>
      </p:sp>
      <p:sp>
        <p:nvSpPr>
          <p:cNvPr id="31" name="Marcador de posición de imagen 41">
            <a:extLst>
              <a:ext uri="{FF2B5EF4-FFF2-40B4-BE49-F238E27FC236}">
                <a16:creationId xmlns:a16="http://schemas.microsoft.com/office/drawing/2014/main" id="{421CC0D8-84B5-A0C9-3D3C-BCD97D7D5DCA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982678" y="5289897"/>
            <a:ext cx="449263" cy="449263"/>
          </a:xfrm>
        </p:spPr>
        <p:txBody>
          <a:bodyPr/>
          <a:lstStyle/>
          <a:p>
            <a:endParaRPr lang="es-CO"/>
          </a:p>
        </p:txBody>
      </p:sp>
      <p:sp>
        <p:nvSpPr>
          <p:cNvPr id="32" name="Marcador de texto 3">
            <a:extLst>
              <a:ext uri="{FF2B5EF4-FFF2-40B4-BE49-F238E27FC236}">
                <a16:creationId xmlns:a16="http://schemas.microsoft.com/office/drawing/2014/main" id="{CF04CCE4-2DDE-B4C8-F613-D3C6796DED5D}"/>
              </a:ext>
            </a:extLst>
          </p:cNvPr>
          <p:cNvSpPr>
            <a:spLocks noGrp="1"/>
          </p:cNvSpPr>
          <p:nvPr>
            <p:ph type="body" sz="half" idx="35" hasCustomPrompt="1"/>
          </p:nvPr>
        </p:nvSpPr>
        <p:spPr>
          <a:xfrm>
            <a:off x="4947916" y="5369397"/>
            <a:ext cx="1522621" cy="290262"/>
          </a:xfrm>
          <a:solidFill>
            <a:schemeClr val="bg1"/>
          </a:solidFill>
          <a:ln>
            <a:solidFill>
              <a:schemeClr val="tx1"/>
            </a:solidFill>
          </a:ln>
        </p:spPr>
        <p:txBody>
          <a:bodyPr anchor="ctr">
            <a:noAutofit/>
          </a:bodyPr>
          <a:lstStyle>
            <a:lvl1pPr marL="0" indent="0" algn="ctr">
              <a:buNone/>
              <a:defRPr sz="1000" b="0">
                <a:solidFill>
                  <a:schemeClr val="tx1"/>
                </a:solidFill>
                <a:latin typeface="Montserrat Medium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Barrio / Dirección</a:t>
            </a:r>
          </a:p>
        </p:txBody>
      </p:sp>
      <p:sp>
        <p:nvSpPr>
          <p:cNvPr id="33" name="Marcador de posición de imagen 41">
            <a:extLst>
              <a:ext uri="{FF2B5EF4-FFF2-40B4-BE49-F238E27FC236}">
                <a16:creationId xmlns:a16="http://schemas.microsoft.com/office/drawing/2014/main" id="{1B3B238B-FBAD-7BEC-92B9-EC6D927AED8A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>
          <a:xfrm>
            <a:off x="4422871" y="5289897"/>
            <a:ext cx="449263" cy="449263"/>
          </a:xfrm>
        </p:spPr>
        <p:txBody>
          <a:bodyPr/>
          <a:lstStyle/>
          <a:p>
            <a:endParaRPr lang="es-CO"/>
          </a:p>
        </p:txBody>
      </p:sp>
      <p:sp>
        <p:nvSpPr>
          <p:cNvPr id="34" name="Marcador de texto 3">
            <a:extLst>
              <a:ext uri="{FF2B5EF4-FFF2-40B4-BE49-F238E27FC236}">
                <a16:creationId xmlns:a16="http://schemas.microsoft.com/office/drawing/2014/main" id="{BF79F614-B08B-1681-F04C-391576B4CF43}"/>
              </a:ext>
            </a:extLst>
          </p:cNvPr>
          <p:cNvSpPr>
            <a:spLocks noGrp="1"/>
          </p:cNvSpPr>
          <p:nvPr>
            <p:ph type="body" sz="half" idx="37" hasCustomPrompt="1"/>
          </p:nvPr>
        </p:nvSpPr>
        <p:spPr>
          <a:xfrm>
            <a:off x="9034141" y="5369397"/>
            <a:ext cx="1522621" cy="290262"/>
          </a:xfrm>
          <a:solidFill>
            <a:schemeClr val="bg1"/>
          </a:solidFill>
          <a:ln>
            <a:solidFill>
              <a:schemeClr val="tx1"/>
            </a:solidFill>
          </a:ln>
        </p:spPr>
        <p:txBody>
          <a:bodyPr anchor="ctr">
            <a:noAutofit/>
          </a:bodyPr>
          <a:lstStyle>
            <a:lvl1pPr marL="0" indent="0" algn="ctr">
              <a:buNone/>
              <a:defRPr sz="1000" b="0">
                <a:solidFill>
                  <a:schemeClr val="tx1"/>
                </a:solidFill>
                <a:latin typeface="Montserrat Medium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Barrio / Dirección</a:t>
            </a:r>
          </a:p>
        </p:txBody>
      </p:sp>
      <p:sp>
        <p:nvSpPr>
          <p:cNvPr id="35" name="Marcador de posición de imagen 41">
            <a:extLst>
              <a:ext uri="{FF2B5EF4-FFF2-40B4-BE49-F238E27FC236}">
                <a16:creationId xmlns:a16="http://schemas.microsoft.com/office/drawing/2014/main" id="{E19F5932-8BFA-E072-A1F0-C7015A029EB8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8509096" y="5289897"/>
            <a:ext cx="449263" cy="449263"/>
          </a:xfrm>
        </p:spPr>
        <p:txBody>
          <a:bodyPr/>
          <a:lstStyle/>
          <a:p>
            <a:endParaRPr lang="es-CO"/>
          </a:p>
        </p:txBody>
      </p:sp>
      <p:sp>
        <p:nvSpPr>
          <p:cNvPr id="38" name="Marcador de texto 3">
            <a:extLst>
              <a:ext uri="{FF2B5EF4-FFF2-40B4-BE49-F238E27FC236}">
                <a16:creationId xmlns:a16="http://schemas.microsoft.com/office/drawing/2014/main" id="{CCA987EE-AD75-C31D-E002-F01641444932}"/>
              </a:ext>
            </a:extLst>
          </p:cNvPr>
          <p:cNvSpPr>
            <a:spLocks noGrp="1"/>
          </p:cNvSpPr>
          <p:nvPr>
            <p:ph type="body" sz="half" idx="39" hasCustomPrompt="1"/>
          </p:nvPr>
        </p:nvSpPr>
        <p:spPr>
          <a:xfrm>
            <a:off x="1507723" y="5369397"/>
            <a:ext cx="1522621" cy="290262"/>
          </a:xfrm>
          <a:solidFill>
            <a:schemeClr val="bg1"/>
          </a:solidFill>
          <a:ln>
            <a:solidFill>
              <a:schemeClr val="tx1"/>
            </a:solidFill>
          </a:ln>
        </p:spPr>
        <p:txBody>
          <a:bodyPr anchor="ctr">
            <a:noAutofit/>
          </a:bodyPr>
          <a:lstStyle>
            <a:lvl1pPr marL="0" indent="0" algn="ctr">
              <a:buNone/>
              <a:defRPr sz="1000" b="0">
                <a:solidFill>
                  <a:schemeClr val="tx1"/>
                </a:solidFill>
                <a:latin typeface="Montserrat Medium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Barrio / Dirección</a:t>
            </a:r>
          </a:p>
        </p:txBody>
      </p:sp>
      <p:pic>
        <p:nvPicPr>
          <p:cNvPr id="4" name="Gráfico 3">
            <a:extLst>
              <a:ext uri="{FF2B5EF4-FFF2-40B4-BE49-F238E27FC236}">
                <a16:creationId xmlns:a16="http://schemas.microsoft.com/office/drawing/2014/main" id="{EAFB1088-9E91-AE4C-1E4D-81C52E8E3E7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8684" t="74265" r="-18684" b="-37913"/>
          <a:stretch>
            <a:fillRect/>
          </a:stretch>
        </p:blipFill>
        <p:spPr>
          <a:xfrm>
            <a:off x="8631581" y="-1"/>
            <a:ext cx="1966743" cy="1730321"/>
          </a:xfrm>
          <a:prstGeom prst="rect">
            <a:avLst/>
          </a:prstGeom>
        </p:spPr>
      </p:pic>
      <p:pic>
        <p:nvPicPr>
          <p:cNvPr id="5" name="Gráfico 4">
            <a:extLst>
              <a:ext uri="{FF2B5EF4-FFF2-40B4-BE49-F238E27FC236}">
                <a16:creationId xmlns:a16="http://schemas.microsoft.com/office/drawing/2014/main" id="{F24B7F16-0325-3581-4E95-ACD5193003E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25344" t="24136" r="25344"/>
          <a:stretch>
            <a:fillRect/>
          </a:stretch>
        </p:blipFill>
        <p:spPr>
          <a:xfrm rot="10800000">
            <a:off x="1" y="1655255"/>
            <a:ext cx="3277624" cy="5202745"/>
          </a:xfrm>
          <a:prstGeom prst="rect">
            <a:avLst/>
          </a:prstGeom>
        </p:spPr>
      </p:pic>
      <p:sp>
        <p:nvSpPr>
          <p:cNvPr id="6" name="Marcador de texto 3">
            <a:extLst>
              <a:ext uri="{FF2B5EF4-FFF2-40B4-BE49-F238E27FC236}">
                <a16:creationId xmlns:a16="http://schemas.microsoft.com/office/drawing/2014/main" id="{528C925A-B727-E90D-3C66-23EBB2FB17A7}"/>
              </a:ext>
            </a:extLst>
          </p:cNvPr>
          <p:cNvSpPr>
            <a:spLocks noGrp="1"/>
          </p:cNvSpPr>
          <p:nvPr>
            <p:ph type="body" sz="half" idx="18" hasCustomPrompt="1"/>
          </p:nvPr>
        </p:nvSpPr>
        <p:spPr>
          <a:xfrm>
            <a:off x="2619937" y="417041"/>
            <a:ext cx="1815538" cy="365125"/>
          </a:xfrm>
        </p:spPr>
        <p:txBody>
          <a:bodyPr anchor="ctr">
            <a:noAutofit/>
          </a:bodyPr>
          <a:lstStyle>
            <a:lvl1pPr marL="0" indent="0" algn="ctr">
              <a:buNone/>
              <a:defRPr sz="900">
                <a:solidFill>
                  <a:schemeClr val="bg2">
                    <a:lumMod val="90000"/>
                  </a:schemeClr>
                </a:solidFill>
                <a:latin typeface="Montserrat Light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FECHA 2025</a:t>
            </a:r>
          </a:p>
        </p:txBody>
      </p:sp>
      <p:sp>
        <p:nvSpPr>
          <p:cNvPr id="7" name="Marcador de texto 3">
            <a:extLst>
              <a:ext uri="{FF2B5EF4-FFF2-40B4-BE49-F238E27FC236}">
                <a16:creationId xmlns:a16="http://schemas.microsoft.com/office/drawing/2014/main" id="{666AB19C-3FEB-4117-EC77-E2413982926E}"/>
              </a:ext>
            </a:extLst>
          </p:cNvPr>
          <p:cNvSpPr>
            <a:spLocks noGrp="1"/>
          </p:cNvSpPr>
          <p:nvPr>
            <p:ph type="body" sz="half" idx="19" hasCustomPrompt="1"/>
          </p:nvPr>
        </p:nvSpPr>
        <p:spPr>
          <a:xfrm>
            <a:off x="464823" y="417041"/>
            <a:ext cx="1815538" cy="365125"/>
          </a:xfrm>
        </p:spPr>
        <p:txBody>
          <a:bodyPr anchor="ctr">
            <a:noAutofit/>
          </a:bodyPr>
          <a:lstStyle>
            <a:lvl1pPr marL="0" indent="0" algn="ctr">
              <a:buNone/>
              <a:defRPr sz="900">
                <a:solidFill>
                  <a:schemeClr val="bg2">
                    <a:lumMod val="90000"/>
                  </a:schemeClr>
                </a:solidFill>
                <a:latin typeface="Montserrat Light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s-CO" sz="900">
                <a:solidFill>
                  <a:schemeClr val="tx2">
                    <a:lumMod val="50000"/>
                    <a:lumOff val="50000"/>
                  </a:schemeClr>
                </a:solidFill>
                <a:latin typeface="Museo Sans 300" panose="02000000000000000000" pitchFamily="2" charset="0"/>
              </a:rPr>
              <a:t>Alcaldía Local de Tunjuelito</a:t>
            </a:r>
          </a:p>
        </p:txBody>
      </p:sp>
      <p:pic>
        <p:nvPicPr>
          <p:cNvPr id="8" name="Gráfico 7">
            <a:extLst>
              <a:ext uri="{FF2B5EF4-FFF2-40B4-BE49-F238E27FC236}">
                <a16:creationId xmlns:a16="http://schemas.microsoft.com/office/drawing/2014/main" id="{9B8031FF-D64C-A078-8D53-985947D49588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1017326" y="338651"/>
            <a:ext cx="709851" cy="363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53214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seño Info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E65F3280-5DEA-9169-75E7-87E3BC53C758}"/>
              </a:ext>
            </a:extLst>
          </p:cNvPr>
          <p:cNvSpPr/>
          <p:nvPr userDrawn="1"/>
        </p:nvSpPr>
        <p:spPr>
          <a:xfrm>
            <a:off x="184150" y="242356"/>
            <a:ext cx="11823700" cy="63732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latin typeface="Montserrat Light" pitchFamily="2" charset="0"/>
            </a:endParaRPr>
          </a:p>
        </p:txBody>
      </p:sp>
      <p:pic>
        <p:nvPicPr>
          <p:cNvPr id="3" name="Google Shape;105;p15">
            <a:extLst>
              <a:ext uri="{FF2B5EF4-FFF2-40B4-BE49-F238E27FC236}">
                <a16:creationId xmlns:a16="http://schemas.microsoft.com/office/drawing/2014/main" id="{789C290F-DA11-D608-0AF1-C1838AB55A7A}"/>
              </a:ext>
            </a:extLst>
          </p:cNvPr>
          <p:cNvPicPr preferRelativeResize="0"/>
          <p:nvPr userDrawn="1"/>
        </p:nvPicPr>
        <p:blipFill rotWithShape="1">
          <a:blip r:embed="rId2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07" b="3787"/>
          <a:stretch>
            <a:fillRect/>
          </a:stretch>
        </p:blipFill>
        <p:spPr>
          <a:xfrm>
            <a:off x="184150" y="242356"/>
            <a:ext cx="11823700" cy="6373288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Marcador de posición de imagen 10">
            <a:extLst>
              <a:ext uri="{FF2B5EF4-FFF2-40B4-BE49-F238E27FC236}">
                <a16:creationId xmlns:a16="http://schemas.microsoft.com/office/drawing/2014/main" id="{831F3B71-E230-CF67-8C33-DEDFADC9C3FD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299200" y="242888"/>
            <a:ext cx="5708650" cy="6372225"/>
          </a:xfrm>
        </p:spPr>
        <p:txBody>
          <a:bodyPr/>
          <a:lstStyle/>
          <a:p>
            <a:endParaRPr lang="es-CO"/>
          </a:p>
        </p:txBody>
      </p:sp>
      <p:pic>
        <p:nvPicPr>
          <p:cNvPr id="6" name="Gráfico 5">
            <a:extLst>
              <a:ext uri="{FF2B5EF4-FFF2-40B4-BE49-F238E27FC236}">
                <a16:creationId xmlns:a16="http://schemas.microsoft.com/office/drawing/2014/main" id="{3838FB83-DF19-3B79-BEBB-D116AB34498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-25344" t="24136" r="25344"/>
          <a:stretch>
            <a:fillRect/>
          </a:stretch>
        </p:blipFill>
        <p:spPr>
          <a:xfrm rot="10800000">
            <a:off x="1" y="1655255"/>
            <a:ext cx="3277624" cy="5202745"/>
          </a:xfrm>
          <a:prstGeom prst="rect">
            <a:avLst/>
          </a:prstGeom>
        </p:spPr>
      </p:pic>
      <p:sp>
        <p:nvSpPr>
          <p:cNvPr id="7" name="Marcador de texto 3">
            <a:extLst>
              <a:ext uri="{FF2B5EF4-FFF2-40B4-BE49-F238E27FC236}">
                <a16:creationId xmlns:a16="http://schemas.microsoft.com/office/drawing/2014/main" id="{CEBA7069-B14D-D428-A1A2-CEC8E1B8DD2F}"/>
              </a:ext>
            </a:extLst>
          </p:cNvPr>
          <p:cNvSpPr>
            <a:spLocks noGrp="1"/>
          </p:cNvSpPr>
          <p:nvPr>
            <p:ph type="body" sz="half" idx="18" hasCustomPrompt="1"/>
          </p:nvPr>
        </p:nvSpPr>
        <p:spPr>
          <a:xfrm>
            <a:off x="2619937" y="417041"/>
            <a:ext cx="1815538" cy="365125"/>
          </a:xfrm>
        </p:spPr>
        <p:txBody>
          <a:bodyPr anchor="ctr">
            <a:noAutofit/>
          </a:bodyPr>
          <a:lstStyle>
            <a:lvl1pPr marL="0" indent="0" algn="ctr">
              <a:buNone/>
              <a:defRPr sz="900">
                <a:solidFill>
                  <a:schemeClr val="bg2">
                    <a:lumMod val="90000"/>
                  </a:schemeClr>
                </a:solidFill>
                <a:latin typeface="Montserrat Light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FECHA 2025</a:t>
            </a:r>
          </a:p>
        </p:txBody>
      </p:sp>
      <p:sp>
        <p:nvSpPr>
          <p:cNvPr id="8" name="Marcador de texto 3">
            <a:extLst>
              <a:ext uri="{FF2B5EF4-FFF2-40B4-BE49-F238E27FC236}">
                <a16:creationId xmlns:a16="http://schemas.microsoft.com/office/drawing/2014/main" id="{95BA1DE9-F1E1-5029-3B3F-BC1F4ED2F9C9}"/>
              </a:ext>
            </a:extLst>
          </p:cNvPr>
          <p:cNvSpPr>
            <a:spLocks noGrp="1"/>
          </p:cNvSpPr>
          <p:nvPr>
            <p:ph type="body" sz="half" idx="19" hasCustomPrompt="1"/>
          </p:nvPr>
        </p:nvSpPr>
        <p:spPr>
          <a:xfrm>
            <a:off x="464823" y="417041"/>
            <a:ext cx="1815538" cy="365125"/>
          </a:xfrm>
        </p:spPr>
        <p:txBody>
          <a:bodyPr anchor="ctr">
            <a:noAutofit/>
          </a:bodyPr>
          <a:lstStyle>
            <a:lvl1pPr marL="0" indent="0" algn="ctr">
              <a:buNone/>
              <a:defRPr sz="900">
                <a:solidFill>
                  <a:schemeClr val="bg2">
                    <a:lumMod val="90000"/>
                  </a:schemeClr>
                </a:solidFill>
                <a:latin typeface="Montserrat Light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s-CO" sz="900">
                <a:solidFill>
                  <a:schemeClr val="tx2">
                    <a:lumMod val="50000"/>
                    <a:lumOff val="50000"/>
                  </a:schemeClr>
                </a:solidFill>
                <a:latin typeface="Museo Sans 300" panose="02000000000000000000" pitchFamily="2" charset="0"/>
              </a:rPr>
              <a:t>Alcaldía Local de Tunjuelito</a:t>
            </a:r>
          </a:p>
        </p:txBody>
      </p:sp>
      <p:sp>
        <p:nvSpPr>
          <p:cNvPr id="13" name="Marcador de texto 3">
            <a:extLst>
              <a:ext uri="{FF2B5EF4-FFF2-40B4-BE49-F238E27FC236}">
                <a16:creationId xmlns:a16="http://schemas.microsoft.com/office/drawing/2014/main" id="{0D9F905C-1686-C33A-DBBB-403B085CB13E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489243" y="2727939"/>
            <a:ext cx="4390955" cy="851841"/>
          </a:xfrm>
        </p:spPr>
        <p:txBody>
          <a:bodyPr>
            <a:noAutofit/>
          </a:bodyPr>
          <a:lstStyle>
            <a:lvl1pPr marL="0" indent="0" algn="r">
              <a:lnSpc>
                <a:spcPct val="100000"/>
              </a:lnSpc>
              <a:buNone/>
              <a:defRPr sz="1200">
                <a:solidFill>
                  <a:schemeClr val="tx2"/>
                </a:solidFill>
                <a:latin typeface="Montserrat Light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Lorem Ipsum es simplemente el texto de relleno de las imprentas y archivos de texto. Lorem Ipsum ha sido el texto de relleno estándar de las industrias desde el año 1500, cuando un impresor.</a:t>
            </a:r>
          </a:p>
        </p:txBody>
      </p:sp>
      <p:sp>
        <p:nvSpPr>
          <p:cNvPr id="14" name="Título 1">
            <a:extLst>
              <a:ext uri="{FF2B5EF4-FFF2-40B4-BE49-F238E27FC236}">
                <a16:creationId xmlns:a16="http://schemas.microsoft.com/office/drawing/2014/main" id="{D6C1CB1F-0930-2AA4-83C7-947688A49EB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064911" y="1453318"/>
            <a:ext cx="3815287" cy="1038718"/>
          </a:xfrm>
        </p:spPr>
        <p:txBody>
          <a:bodyPr anchor="b">
            <a:noAutofit/>
          </a:bodyPr>
          <a:lstStyle>
            <a:lvl1pPr algn="r">
              <a:defRPr sz="2400"/>
            </a:lvl1pPr>
          </a:lstStyle>
          <a:p>
            <a:r>
              <a:rPr lang="es-ES"/>
              <a:t>Texto Principal</a:t>
            </a:r>
            <a:br>
              <a:rPr lang="es-ES"/>
            </a:br>
            <a:r>
              <a:rPr lang="es-ES"/>
              <a:t>Tema de Interés</a:t>
            </a:r>
          </a:p>
        </p:txBody>
      </p:sp>
    </p:spTree>
    <p:extLst>
      <p:ext uri="{BB962C8B-B14F-4D97-AF65-F5344CB8AC3E}">
        <p14:creationId xmlns:p14="http://schemas.microsoft.com/office/powerpoint/2010/main" val="29238095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seño Info 3">
  <p:cSld name="Diseño Info 3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26"/>
          <p:cNvSpPr/>
          <p:nvPr/>
        </p:nvSpPr>
        <p:spPr>
          <a:xfrm>
            <a:off x="184150" y="242356"/>
            <a:ext cx="11823700" cy="6373288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pic>
        <p:nvPicPr>
          <p:cNvPr id="18" name="Google Shape;18;p26"/>
          <p:cNvPicPr preferRelativeResize="0"/>
          <p:nvPr/>
        </p:nvPicPr>
        <p:blipFill rotWithShape="1">
          <a:blip r:embed="rId2">
            <a:alphaModFix amt="35000"/>
          </a:blip>
          <a:srcRect t="907" b="3787"/>
          <a:stretch/>
        </p:blipFill>
        <p:spPr>
          <a:xfrm>
            <a:off x="184150" y="242356"/>
            <a:ext cx="11823700" cy="6373288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Google Shape;19;p26"/>
          <p:cNvSpPr>
            <a:spLocks noGrp="1"/>
          </p:cNvSpPr>
          <p:nvPr>
            <p:ph type="pic" idx="2"/>
          </p:nvPr>
        </p:nvSpPr>
        <p:spPr>
          <a:xfrm>
            <a:off x="6299200" y="242888"/>
            <a:ext cx="5708650" cy="6372225"/>
          </a:xfrm>
          <a:prstGeom prst="rect">
            <a:avLst/>
          </a:prstGeom>
          <a:noFill/>
          <a:ln>
            <a:noFill/>
          </a:ln>
        </p:spPr>
      </p:sp>
      <p:pic>
        <p:nvPicPr>
          <p:cNvPr id="20" name="Google Shape;20;p26"/>
          <p:cNvPicPr preferRelativeResize="0"/>
          <p:nvPr/>
        </p:nvPicPr>
        <p:blipFill rotWithShape="1">
          <a:blip r:embed="rId3">
            <a:alphaModFix/>
          </a:blip>
          <a:srcRect l="-25344" t="24136" r="25344"/>
          <a:stretch/>
        </p:blipFill>
        <p:spPr>
          <a:xfrm rot="10800000">
            <a:off x="1" y="1655255"/>
            <a:ext cx="3277624" cy="5202745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Google Shape;21;p26"/>
          <p:cNvSpPr txBox="1">
            <a:spLocks noGrp="1"/>
          </p:cNvSpPr>
          <p:nvPr>
            <p:ph type="body" idx="1"/>
          </p:nvPr>
        </p:nvSpPr>
        <p:spPr>
          <a:xfrm>
            <a:off x="2619937" y="417041"/>
            <a:ext cx="181553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D7D7D7"/>
              </a:buClr>
              <a:buSzPts val="900"/>
              <a:buNone/>
              <a:defRPr sz="900">
                <a:solidFill>
                  <a:srgbClr val="D7D7D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2" name="Google Shape;22;p26"/>
          <p:cNvSpPr txBox="1">
            <a:spLocks noGrp="1"/>
          </p:cNvSpPr>
          <p:nvPr>
            <p:ph type="body" idx="3"/>
          </p:nvPr>
        </p:nvSpPr>
        <p:spPr>
          <a:xfrm>
            <a:off x="464823" y="417041"/>
            <a:ext cx="181553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D7D7D7"/>
              </a:buClr>
              <a:buSzPts val="900"/>
              <a:buNone/>
              <a:defRPr sz="900">
                <a:solidFill>
                  <a:srgbClr val="D7D7D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3" name="Google Shape;23;p26"/>
          <p:cNvSpPr txBox="1">
            <a:spLocks noGrp="1"/>
          </p:cNvSpPr>
          <p:nvPr>
            <p:ph type="body" idx="4"/>
          </p:nvPr>
        </p:nvSpPr>
        <p:spPr>
          <a:xfrm>
            <a:off x="1489243" y="2727939"/>
            <a:ext cx="4390955" cy="8518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4" name="Google Shape;24;p26"/>
          <p:cNvSpPr txBox="1">
            <a:spLocks noGrp="1"/>
          </p:cNvSpPr>
          <p:nvPr>
            <p:ph type="ctrTitle"/>
          </p:nvPr>
        </p:nvSpPr>
        <p:spPr>
          <a:xfrm>
            <a:off x="2064911" y="1453318"/>
            <a:ext cx="3815287" cy="10387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 SemiBold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a de contenido">
  <p:cSld name="Tabla de contenido">
    <p:bg>
      <p:bgPr>
        <a:solidFill>
          <a:schemeClr val="dk1"/>
        </a:solidFill>
        <a:effectLst/>
      </p:bgPr>
    </p:bg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1" name="Google Shape;261;p25" descr="Logotipo, nombre de la empresa&#10;&#10;El contenido generado por IA puede ser incorrecto.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847021" y="384064"/>
            <a:ext cx="750049" cy="379368"/>
          </a:xfrm>
          <a:prstGeom prst="rect">
            <a:avLst/>
          </a:prstGeom>
          <a:noFill/>
          <a:ln>
            <a:noFill/>
          </a:ln>
        </p:spPr>
      </p:pic>
      <p:sp>
        <p:nvSpPr>
          <p:cNvPr id="262" name="Google Shape;262;p25"/>
          <p:cNvSpPr txBox="1">
            <a:spLocks noGrp="1"/>
          </p:cNvSpPr>
          <p:nvPr>
            <p:ph type="body" idx="1"/>
          </p:nvPr>
        </p:nvSpPr>
        <p:spPr>
          <a:xfrm>
            <a:off x="739775" y="1544518"/>
            <a:ext cx="6356912" cy="5471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5400"/>
              <a:buNone/>
              <a:defRPr sz="5400">
                <a:solidFill>
                  <a:schemeClr val="accent3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63" name="Google Shape;263;p25"/>
          <p:cNvSpPr txBox="1">
            <a:spLocks noGrp="1"/>
          </p:cNvSpPr>
          <p:nvPr>
            <p:ph type="body" idx="2"/>
          </p:nvPr>
        </p:nvSpPr>
        <p:spPr>
          <a:xfrm>
            <a:off x="739775" y="2202794"/>
            <a:ext cx="6356912" cy="5471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64" name="Google Shape;264;p25"/>
          <p:cNvSpPr txBox="1">
            <a:spLocks noGrp="1"/>
          </p:cNvSpPr>
          <p:nvPr>
            <p:ph type="body" idx="3"/>
          </p:nvPr>
        </p:nvSpPr>
        <p:spPr>
          <a:xfrm>
            <a:off x="739775" y="3898200"/>
            <a:ext cx="536575" cy="3643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65" name="Google Shape;265;p25"/>
          <p:cNvSpPr txBox="1">
            <a:spLocks noGrp="1"/>
          </p:cNvSpPr>
          <p:nvPr>
            <p:ph type="body" idx="4"/>
          </p:nvPr>
        </p:nvSpPr>
        <p:spPr>
          <a:xfrm>
            <a:off x="1276350" y="3898200"/>
            <a:ext cx="2143125" cy="3643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66" name="Google Shape;266;p25"/>
          <p:cNvSpPr txBox="1">
            <a:spLocks noGrp="1"/>
          </p:cNvSpPr>
          <p:nvPr>
            <p:ph type="body" idx="5"/>
          </p:nvPr>
        </p:nvSpPr>
        <p:spPr>
          <a:xfrm>
            <a:off x="1276350" y="4299732"/>
            <a:ext cx="2797818" cy="107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6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67" name="Google Shape;267;p25"/>
          <p:cNvSpPr txBox="1">
            <a:spLocks noGrp="1"/>
          </p:cNvSpPr>
          <p:nvPr>
            <p:ph type="body" idx="6"/>
          </p:nvPr>
        </p:nvSpPr>
        <p:spPr>
          <a:xfrm>
            <a:off x="4356381" y="3898200"/>
            <a:ext cx="536575" cy="3643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68" name="Google Shape;268;p25"/>
          <p:cNvSpPr txBox="1">
            <a:spLocks noGrp="1"/>
          </p:cNvSpPr>
          <p:nvPr>
            <p:ph type="body" idx="7"/>
          </p:nvPr>
        </p:nvSpPr>
        <p:spPr>
          <a:xfrm>
            <a:off x="4892956" y="3898200"/>
            <a:ext cx="2143125" cy="3643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69" name="Google Shape;269;p25"/>
          <p:cNvSpPr txBox="1">
            <a:spLocks noGrp="1"/>
          </p:cNvSpPr>
          <p:nvPr>
            <p:ph type="body" idx="8"/>
          </p:nvPr>
        </p:nvSpPr>
        <p:spPr>
          <a:xfrm>
            <a:off x="4892956" y="4299732"/>
            <a:ext cx="2797818" cy="107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6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70" name="Google Shape;270;p25"/>
          <p:cNvSpPr txBox="1">
            <a:spLocks noGrp="1"/>
          </p:cNvSpPr>
          <p:nvPr>
            <p:ph type="body" idx="9"/>
          </p:nvPr>
        </p:nvSpPr>
        <p:spPr>
          <a:xfrm>
            <a:off x="7972987" y="3898200"/>
            <a:ext cx="536575" cy="3643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71" name="Google Shape;271;p25"/>
          <p:cNvSpPr txBox="1">
            <a:spLocks noGrp="1"/>
          </p:cNvSpPr>
          <p:nvPr>
            <p:ph type="body" idx="13"/>
          </p:nvPr>
        </p:nvSpPr>
        <p:spPr>
          <a:xfrm>
            <a:off x="8509562" y="3898200"/>
            <a:ext cx="2143125" cy="3643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72" name="Google Shape;272;p25"/>
          <p:cNvSpPr txBox="1">
            <a:spLocks noGrp="1"/>
          </p:cNvSpPr>
          <p:nvPr>
            <p:ph type="body" idx="14"/>
          </p:nvPr>
        </p:nvSpPr>
        <p:spPr>
          <a:xfrm>
            <a:off x="8509562" y="4299732"/>
            <a:ext cx="2797818" cy="107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6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73" name="Google Shape;273;p25"/>
          <p:cNvSpPr txBox="1">
            <a:spLocks noGrp="1"/>
          </p:cNvSpPr>
          <p:nvPr>
            <p:ph type="body" idx="15"/>
          </p:nvPr>
        </p:nvSpPr>
        <p:spPr>
          <a:xfrm>
            <a:off x="2619937" y="417041"/>
            <a:ext cx="181553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74" name="Google Shape;274;p25"/>
          <p:cNvSpPr txBox="1">
            <a:spLocks noGrp="1"/>
          </p:cNvSpPr>
          <p:nvPr>
            <p:ph type="body" idx="16"/>
          </p:nvPr>
        </p:nvSpPr>
        <p:spPr>
          <a:xfrm>
            <a:off x="464823" y="417041"/>
            <a:ext cx="181553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cxnSp>
        <p:nvCxnSpPr>
          <p:cNvPr id="275" name="Google Shape;275;p25"/>
          <p:cNvCxnSpPr/>
          <p:nvPr/>
        </p:nvCxnSpPr>
        <p:spPr>
          <a:xfrm>
            <a:off x="0" y="3423444"/>
            <a:ext cx="10579100" cy="0"/>
          </a:xfrm>
          <a:prstGeom prst="straightConnector1">
            <a:avLst/>
          </a:prstGeom>
          <a:noFill/>
          <a:ln w="9525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ita_01">
  <p:cSld name="Cita_01">
    <p:bg>
      <p:bgPr>
        <a:solidFill>
          <a:schemeClr val="dk1"/>
        </a:solidFill>
        <a:effectLst/>
      </p:bgPr>
    </p:bg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29"/>
          <p:cNvSpPr txBox="1">
            <a:spLocks noGrp="1"/>
          </p:cNvSpPr>
          <p:nvPr>
            <p:ph type="body" idx="1"/>
          </p:nvPr>
        </p:nvSpPr>
        <p:spPr>
          <a:xfrm>
            <a:off x="1993128" y="2694241"/>
            <a:ext cx="8205746" cy="15884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ctr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400"/>
              <a:buNone/>
              <a:defRPr sz="2400">
                <a:solidFill>
                  <a:schemeClr val="lt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78" name="Google Shape;278;p29"/>
          <p:cNvSpPr txBox="1">
            <a:spLocks noGrp="1"/>
          </p:cNvSpPr>
          <p:nvPr>
            <p:ph type="body" idx="2"/>
          </p:nvPr>
        </p:nvSpPr>
        <p:spPr>
          <a:xfrm>
            <a:off x="6096000" y="4506060"/>
            <a:ext cx="3479238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1200"/>
              <a:buNone/>
              <a:defRPr sz="1200">
                <a:solidFill>
                  <a:schemeClr val="accent3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79" name="Google Shape;279;p29"/>
          <p:cNvSpPr txBox="1">
            <a:spLocks noGrp="1"/>
          </p:cNvSpPr>
          <p:nvPr>
            <p:ph type="body" idx="3"/>
          </p:nvPr>
        </p:nvSpPr>
        <p:spPr>
          <a:xfrm>
            <a:off x="236772" y="2006038"/>
            <a:ext cx="2832874" cy="32158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ctr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3900"/>
              <a:buNone/>
              <a:defRPr sz="23900">
                <a:solidFill>
                  <a:schemeClr val="accent3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0" name="Google Shape;280;p29"/>
          <p:cNvSpPr txBox="1">
            <a:spLocks noGrp="1"/>
          </p:cNvSpPr>
          <p:nvPr>
            <p:ph type="body" idx="4"/>
          </p:nvPr>
        </p:nvSpPr>
        <p:spPr>
          <a:xfrm rot="10800000">
            <a:off x="8934835" y="1561521"/>
            <a:ext cx="2832874" cy="32158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ctr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3900"/>
              <a:buNone/>
              <a:defRPr sz="23900">
                <a:solidFill>
                  <a:schemeClr val="accent3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cxnSp>
        <p:nvCxnSpPr>
          <p:cNvPr id="281" name="Google Shape;281;p29"/>
          <p:cNvCxnSpPr/>
          <p:nvPr/>
        </p:nvCxnSpPr>
        <p:spPr>
          <a:xfrm rot="10800000">
            <a:off x="2641600" y="4282662"/>
            <a:ext cx="6933638" cy="0"/>
          </a:xfrm>
          <a:prstGeom prst="straightConnector1">
            <a:avLst/>
          </a:prstGeom>
          <a:noFill/>
          <a:ln w="1270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282" name="Google Shape;282;p29" descr="Logotipo, nombre de la empresa&#10;&#10;El contenido generado por IA puede ser incorrecto.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847021" y="384064"/>
            <a:ext cx="750049" cy="379368"/>
          </a:xfrm>
          <a:prstGeom prst="rect">
            <a:avLst/>
          </a:prstGeom>
          <a:noFill/>
          <a:ln>
            <a:noFill/>
          </a:ln>
        </p:spPr>
      </p:pic>
      <p:sp>
        <p:nvSpPr>
          <p:cNvPr id="283" name="Google Shape;283;p29"/>
          <p:cNvSpPr txBox="1">
            <a:spLocks noGrp="1"/>
          </p:cNvSpPr>
          <p:nvPr>
            <p:ph type="body" idx="5"/>
          </p:nvPr>
        </p:nvSpPr>
        <p:spPr>
          <a:xfrm>
            <a:off x="2619937" y="417041"/>
            <a:ext cx="181553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84" name="Google Shape;284;p29"/>
          <p:cNvSpPr txBox="1">
            <a:spLocks noGrp="1"/>
          </p:cNvSpPr>
          <p:nvPr>
            <p:ph type="body" idx="6"/>
          </p:nvPr>
        </p:nvSpPr>
        <p:spPr>
          <a:xfrm>
            <a:off x="464823" y="417041"/>
            <a:ext cx="181553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gradecimientos_ final">
  <p:cSld name="agradecimientos_ final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30"/>
          <p:cNvSpPr>
            <a:spLocks noGrp="1"/>
          </p:cNvSpPr>
          <p:nvPr>
            <p:ph type="pic" idx="2"/>
          </p:nvPr>
        </p:nvSpPr>
        <p:spPr>
          <a:xfrm>
            <a:off x="4610100" y="0"/>
            <a:ext cx="7581900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46" name="Google Shape;46;p30"/>
          <p:cNvSpPr/>
          <p:nvPr/>
        </p:nvSpPr>
        <p:spPr>
          <a:xfrm>
            <a:off x="368300" y="-22557"/>
            <a:ext cx="11823700" cy="2340638"/>
          </a:xfrm>
          <a:prstGeom prst="rect">
            <a:avLst/>
          </a:prstGeom>
          <a:gradFill>
            <a:gsLst>
              <a:gs pos="0">
                <a:srgbClr val="171717">
                  <a:alpha val="60000"/>
                </a:srgbClr>
              </a:gs>
              <a:gs pos="60000">
                <a:srgbClr val="171717">
                  <a:alpha val="0"/>
                </a:srgbClr>
              </a:gs>
              <a:gs pos="100000">
                <a:srgbClr val="171717">
                  <a:alpha val="0"/>
                </a:srgbClr>
              </a:gs>
            </a:gsLst>
            <a:lin ang="54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pic>
        <p:nvPicPr>
          <p:cNvPr id="47" name="Google Shape;47;p3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80264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8" name="Google Shape;48;p30"/>
          <p:cNvSpPr txBox="1">
            <a:spLocks noGrp="1"/>
          </p:cNvSpPr>
          <p:nvPr>
            <p:ph type="body" idx="1"/>
          </p:nvPr>
        </p:nvSpPr>
        <p:spPr>
          <a:xfrm>
            <a:off x="745055" y="2480883"/>
            <a:ext cx="4652445" cy="12554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>
                <a:solidFill>
                  <a:schemeClr val="lt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>
                <a:solidFill>
                  <a:schemeClr val="lt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9" name="Google Shape;49;p30"/>
          <p:cNvSpPr txBox="1">
            <a:spLocks noGrp="1"/>
          </p:cNvSpPr>
          <p:nvPr>
            <p:ph type="body" idx="3"/>
          </p:nvPr>
        </p:nvSpPr>
        <p:spPr>
          <a:xfrm>
            <a:off x="745055" y="3840110"/>
            <a:ext cx="4652445" cy="385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>
                <a:solidFill>
                  <a:schemeClr val="lt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>
                <a:solidFill>
                  <a:schemeClr val="lt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30"/>
          <p:cNvSpPr txBox="1">
            <a:spLocks noGrp="1"/>
          </p:cNvSpPr>
          <p:nvPr>
            <p:ph type="body" idx="4"/>
          </p:nvPr>
        </p:nvSpPr>
        <p:spPr>
          <a:xfrm>
            <a:off x="739972" y="5717521"/>
            <a:ext cx="3479238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 u="none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1" name="Google Shape;51;p30"/>
          <p:cNvSpPr txBox="1">
            <a:spLocks noGrp="1"/>
          </p:cNvSpPr>
          <p:nvPr>
            <p:ph type="body" idx="5"/>
          </p:nvPr>
        </p:nvSpPr>
        <p:spPr>
          <a:xfrm>
            <a:off x="739972" y="5991009"/>
            <a:ext cx="3479238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sz="11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2" name="Google Shape;52;p30"/>
          <p:cNvSpPr txBox="1">
            <a:spLocks noGrp="1"/>
          </p:cNvSpPr>
          <p:nvPr>
            <p:ph type="body" idx="6"/>
          </p:nvPr>
        </p:nvSpPr>
        <p:spPr>
          <a:xfrm>
            <a:off x="2619937" y="417041"/>
            <a:ext cx="181553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sz="11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pic>
        <p:nvPicPr>
          <p:cNvPr id="53" name="Google Shape;53;p3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15397" y="397332"/>
            <a:ext cx="484754" cy="40454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4" name="Google Shape;54;p30"/>
          <p:cNvCxnSpPr/>
          <p:nvPr/>
        </p:nvCxnSpPr>
        <p:spPr>
          <a:xfrm>
            <a:off x="0" y="5012000"/>
            <a:ext cx="4992914" cy="0"/>
          </a:xfrm>
          <a:prstGeom prst="straightConnector1">
            <a:avLst/>
          </a:prstGeom>
          <a:noFill/>
          <a:ln w="1905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55" name="Google Shape;55;p3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017326" y="417812"/>
            <a:ext cx="709851" cy="3635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seño Info 12">
  <p:cSld name="Diseño Info 12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31"/>
          <p:cNvSpPr/>
          <p:nvPr/>
        </p:nvSpPr>
        <p:spPr>
          <a:xfrm>
            <a:off x="184150" y="242356"/>
            <a:ext cx="11823700" cy="6373288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pic>
        <p:nvPicPr>
          <p:cNvPr id="58" name="Google Shape;58;p31"/>
          <p:cNvPicPr preferRelativeResize="0"/>
          <p:nvPr/>
        </p:nvPicPr>
        <p:blipFill rotWithShape="1">
          <a:blip r:embed="rId2">
            <a:alphaModFix amt="35000"/>
          </a:blip>
          <a:srcRect t="907" b="3787"/>
          <a:stretch/>
        </p:blipFill>
        <p:spPr>
          <a:xfrm>
            <a:off x="184150" y="242356"/>
            <a:ext cx="11823700" cy="6373288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31"/>
          <p:cNvPicPr preferRelativeResize="0"/>
          <p:nvPr/>
        </p:nvPicPr>
        <p:blipFill rotWithShape="1">
          <a:blip r:embed="rId3">
            <a:alphaModFix/>
          </a:blip>
          <a:srcRect l="18684" t="74265" r="-18684" b="-37913"/>
          <a:stretch/>
        </p:blipFill>
        <p:spPr>
          <a:xfrm>
            <a:off x="8631581" y="-1"/>
            <a:ext cx="1966743" cy="1730321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p3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017326" y="338651"/>
            <a:ext cx="709851" cy="363582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Google Shape;61;p31"/>
          <p:cNvPicPr preferRelativeResize="0"/>
          <p:nvPr/>
        </p:nvPicPr>
        <p:blipFill rotWithShape="1">
          <a:blip r:embed="rId5">
            <a:alphaModFix/>
          </a:blip>
          <a:srcRect l="-25344" t="24136" r="25344"/>
          <a:stretch/>
        </p:blipFill>
        <p:spPr>
          <a:xfrm rot="10800000">
            <a:off x="1" y="1655255"/>
            <a:ext cx="3277624" cy="5202745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31"/>
          <p:cNvSpPr txBox="1">
            <a:spLocks noGrp="1"/>
          </p:cNvSpPr>
          <p:nvPr>
            <p:ph type="body" idx="1"/>
          </p:nvPr>
        </p:nvSpPr>
        <p:spPr>
          <a:xfrm>
            <a:off x="2619937" y="417041"/>
            <a:ext cx="181553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B3B3B3"/>
              </a:buClr>
              <a:buSzPts val="900"/>
              <a:buNone/>
              <a:defRPr sz="900">
                <a:solidFill>
                  <a:srgbClr val="B3B3B3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3" name="Google Shape;63;p31"/>
          <p:cNvSpPr txBox="1">
            <a:spLocks noGrp="1"/>
          </p:cNvSpPr>
          <p:nvPr>
            <p:ph type="body" idx="2"/>
          </p:nvPr>
        </p:nvSpPr>
        <p:spPr>
          <a:xfrm>
            <a:off x="464823" y="417041"/>
            <a:ext cx="181553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D7D7D7"/>
              </a:buClr>
              <a:buSzPts val="900"/>
              <a:buNone/>
              <a:defRPr sz="900">
                <a:solidFill>
                  <a:srgbClr val="D7D7D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4" name="Google Shape;64;p31"/>
          <p:cNvSpPr txBox="1">
            <a:spLocks noGrp="1"/>
          </p:cNvSpPr>
          <p:nvPr>
            <p:ph type="body" idx="3"/>
          </p:nvPr>
        </p:nvSpPr>
        <p:spPr>
          <a:xfrm>
            <a:off x="1841500" y="6104983"/>
            <a:ext cx="988567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D7D7D7"/>
              </a:buClr>
              <a:buSzPts val="900"/>
              <a:buNone/>
              <a:defRPr sz="900">
                <a:solidFill>
                  <a:srgbClr val="D7D7D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seño Info 11">
  <p:cSld name="Diseño Info 11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32"/>
          <p:cNvSpPr/>
          <p:nvPr/>
        </p:nvSpPr>
        <p:spPr>
          <a:xfrm>
            <a:off x="184150" y="242356"/>
            <a:ext cx="11823700" cy="6373288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pic>
        <p:nvPicPr>
          <p:cNvPr id="67" name="Google Shape;67;p32"/>
          <p:cNvPicPr preferRelativeResize="0"/>
          <p:nvPr/>
        </p:nvPicPr>
        <p:blipFill rotWithShape="1">
          <a:blip r:embed="rId2">
            <a:alphaModFix amt="35000"/>
          </a:blip>
          <a:srcRect t="907" b="3787"/>
          <a:stretch/>
        </p:blipFill>
        <p:spPr>
          <a:xfrm>
            <a:off x="184150" y="242356"/>
            <a:ext cx="11823700" cy="6373288"/>
          </a:xfrm>
          <a:prstGeom prst="rect">
            <a:avLst/>
          </a:prstGeom>
          <a:noFill/>
          <a:ln>
            <a:noFill/>
          </a:ln>
        </p:spPr>
      </p:pic>
      <p:sp>
        <p:nvSpPr>
          <p:cNvPr id="68" name="Google Shape;68;p32"/>
          <p:cNvSpPr>
            <a:spLocks noGrp="1"/>
          </p:cNvSpPr>
          <p:nvPr>
            <p:ph type="media" idx="2"/>
          </p:nvPr>
        </p:nvSpPr>
        <p:spPr>
          <a:xfrm>
            <a:off x="754063" y="1574491"/>
            <a:ext cx="10842625" cy="4250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Char char="•"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pic>
        <p:nvPicPr>
          <p:cNvPr id="69" name="Google Shape;69;p32"/>
          <p:cNvPicPr preferRelativeResize="0"/>
          <p:nvPr/>
        </p:nvPicPr>
        <p:blipFill rotWithShape="1">
          <a:blip r:embed="rId3">
            <a:alphaModFix/>
          </a:blip>
          <a:srcRect l="18684" t="74265" r="-18684" b="-37913"/>
          <a:stretch/>
        </p:blipFill>
        <p:spPr>
          <a:xfrm>
            <a:off x="8631581" y="-1"/>
            <a:ext cx="1966743" cy="1730321"/>
          </a:xfrm>
          <a:prstGeom prst="rect">
            <a:avLst/>
          </a:prstGeom>
          <a:noFill/>
          <a:ln>
            <a:noFill/>
          </a:ln>
        </p:spPr>
      </p:pic>
      <p:pic>
        <p:nvPicPr>
          <p:cNvPr id="70" name="Google Shape;70;p3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017326" y="338651"/>
            <a:ext cx="709851" cy="363582"/>
          </a:xfrm>
          <a:prstGeom prst="rect">
            <a:avLst/>
          </a:prstGeom>
          <a:noFill/>
          <a:ln>
            <a:noFill/>
          </a:ln>
        </p:spPr>
      </p:pic>
      <p:pic>
        <p:nvPicPr>
          <p:cNvPr id="71" name="Google Shape;71;p32"/>
          <p:cNvPicPr preferRelativeResize="0"/>
          <p:nvPr/>
        </p:nvPicPr>
        <p:blipFill rotWithShape="1">
          <a:blip r:embed="rId5">
            <a:alphaModFix/>
          </a:blip>
          <a:srcRect l="-25344" t="24136" r="25344"/>
          <a:stretch/>
        </p:blipFill>
        <p:spPr>
          <a:xfrm rot="10800000">
            <a:off x="1" y="1655255"/>
            <a:ext cx="3277624" cy="5202745"/>
          </a:xfrm>
          <a:prstGeom prst="rect">
            <a:avLst/>
          </a:prstGeom>
          <a:noFill/>
          <a:ln>
            <a:noFill/>
          </a:ln>
        </p:spPr>
      </p:pic>
      <p:sp>
        <p:nvSpPr>
          <p:cNvPr id="72" name="Google Shape;72;p32"/>
          <p:cNvSpPr txBox="1">
            <a:spLocks noGrp="1"/>
          </p:cNvSpPr>
          <p:nvPr>
            <p:ph type="body" idx="1"/>
          </p:nvPr>
        </p:nvSpPr>
        <p:spPr>
          <a:xfrm>
            <a:off x="2619937" y="417041"/>
            <a:ext cx="181553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B3B3B3"/>
              </a:buClr>
              <a:buSzPts val="900"/>
              <a:buNone/>
              <a:defRPr sz="900">
                <a:solidFill>
                  <a:srgbClr val="B3B3B3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3" name="Google Shape;73;p32"/>
          <p:cNvSpPr txBox="1">
            <a:spLocks noGrp="1"/>
          </p:cNvSpPr>
          <p:nvPr>
            <p:ph type="body" idx="3"/>
          </p:nvPr>
        </p:nvSpPr>
        <p:spPr>
          <a:xfrm>
            <a:off x="464823" y="417041"/>
            <a:ext cx="181553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D7D7D7"/>
              </a:buClr>
              <a:buSzPts val="900"/>
              <a:buNone/>
              <a:defRPr sz="900">
                <a:solidFill>
                  <a:srgbClr val="D7D7D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4" name="Google Shape;74;p32"/>
          <p:cNvSpPr txBox="1">
            <a:spLocks noGrp="1"/>
          </p:cNvSpPr>
          <p:nvPr>
            <p:ph type="body" idx="4"/>
          </p:nvPr>
        </p:nvSpPr>
        <p:spPr>
          <a:xfrm>
            <a:off x="1841500" y="6104983"/>
            <a:ext cx="988567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D7D7D7"/>
              </a:buClr>
              <a:buSzPts val="900"/>
              <a:buNone/>
              <a:defRPr sz="900">
                <a:solidFill>
                  <a:srgbClr val="D7D7D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5" name="Google Shape;75;p32"/>
          <p:cNvSpPr txBox="1">
            <a:spLocks noGrp="1"/>
          </p:cNvSpPr>
          <p:nvPr>
            <p:ph type="ctrTitle"/>
          </p:nvPr>
        </p:nvSpPr>
        <p:spPr>
          <a:xfrm>
            <a:off x="754742" y="952032"/>
            <a:ext cx="3815287" cy="4986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 SemiBold"/>
              <a:buNone/>
              <a:defRPr sz="28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a de contenido">
  <p:cSld name="Tabla de contenido">
    <p:bg>
      <p:bgPr>
        <a:solidFill>
          <a:schemeClr val="dk1"/>
        </a:solidFill>
        <a:effectLst/>
      </p:bgPr>
    </p:bg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Google Shape;77;p24" descr="Logotipo, nombre de la empresa&#10;&#10;El contenido generado por IA puede ser incorrecto.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847021" y="384064"/>
            <a:ext cx="750049" cy="379368"/>
          </a:xfrm>
          <a:prstGeom prst="rect">
            <a:avLst/>
          </a:prstGeom>
          <a:noFill/>
          <a:ln>
            <a:noFill/>
          </a:ln>
        </p:spPr>
      </p:pic>
      <p:sp>
        <p:nvSpPr>
          <p:cNvPr id="78" name="Google Shape;78;p24"/>
          <p:cNvSpPr txBox="1">
            <a:spLocks noGrp="1"/>
          </p:cNvSpPr>
          <p:nvPr>
            <p:ph type="body" idx="1"/>
          </p:nvPr>
        </p:nvSpPr>
        <p:spPr>
          <a:xfrm>
            <a:off x="739775" y="1544518"/>
            <a:ext cx="6356912" cy="5471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5400"/>
              <a:buNone/>
              <a:defRPr sz="5400">
                <a:solidFill>
                  <a:schemeClr val="accent3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9" name="Google Shape;79;p24"/>
          <p:cNvSpPr txBox="1">
            <a:spLocks noGrp="1"/>
          </p:cNvSpPr>
          <p:nvPr>
            <p:ph type="body" idx="2"/>
          </p:nvPr>
        </p:nvSpPr>
        <p:spPr>
          <a:xfrm>
            <a:off x="739775" y="2202794"/>
            <a:ext cx="6356912" cy="5471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80" name="Google Shape;80;p24"/>
          <p:cNvSpPr txBox="1">
            <a:spLocks noGrp="1"/>
          </p:cNvSpPr>
          <p:nvPr>
            <p:ph type="body" idx="3"/>
          </p:nvPr>
        </p:nvSpPr>
        <p:spPr>
          <a:xfrm>
            <a:off x="739775" y="3898200"/>
            <a:ext cx="536575" cy="3643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81" name="Google Shape;81;p24"/>
          <p:cNvSpPr txBox="1">
            <a:spLocks noGrp="1"/>
          </p:cNvSpPr>
          <p:nvPr>
            <p:ph type="body" idx="4"/>
          </p:nvPr>
        </p:nvSpPr>
        <p:spPr>
          <a:xfrm>
            <a:off x="1276350" y="3898200"/>
            <a:ext cx="2143125" cy="3643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82" name="Google Shape;82;p24"/>
          <p:cNvSpPr txBox="1">
            <a:spLocks noGrp="1"/>
          </p:cNvSpPr>
          <p:nvPr>
            <p:ph type="body" idx="5"/>
          </p:nvPr>
        </p:nvSpPr>
        <p:spPr>
          <a:xfrm>
            <a:off x="1276350" y="4299732"/>
            <a:ext cx="2797818" cy="107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6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83" name="Google Shape;83;p24"/>
          <p:cNvSpPr txBox="1">
            <a:spLocks noGrp="1"/>
          </p:cNvSpPr>
          <p:nvPr>
            <p:ph type="body" idx="6"/>
          </p:nvPr>
        </p:nvSpPr>
        <p:spPr>
          <a:xfrm>
            <a:off x="4356381" y="3898200"/>
            <a:ext cx="536575" cy="3643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84" name="Google Shape;84;p24"/>
          <p:cNvSpPr txBox="1">
            <a:spLocks noGrp="1"/>
          </p:cNvSpPr>
          <p:nvPr>
            <p:ph type="body" idx="7"/>
          </p:nvPr>
        </p:nvSpPr>
        <p:spPr>
          <a:xfrm>
            <a:off x="4892956" y="3898200"/>
            <a:ext cx="2143125" cy="3643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85" name="Google Shape;85;p24"/>
          <p:cNvSpPr txBox="1">
            <a:spLocks noGrp="1"/>
          </p:cNvSpPr>
          <p:nvPr>
            <p:ph type="body" idx="8"/>
          </p:nvPr>
        </p:nvSpPr>
        <p:spPr>
          <a:xfrm>
            <a:off x="4892956" y="4299732"/>
            <a:ext cx="2797818" cy="107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6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86" name="Google Shape;86;p24"/>
          <p:cNvSpPr txBox="1">
            <a:spLocks noGrp="1"/>
          </p:cNvSpPr>
          <p:nvPr>
            <p:ph type="body" idx="9"/>
          </p:nvPr>
        </p:nvSpPr>
        <p:spPr>
          <a:xfrm>
            <a:off x="7972987" y="3898200"/>
            <a:ext cx="536575" cy="3643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87" name="Google Shape;87;p24"/>
          <p:cNvSpPr txBox="1">
            <a:spLocks noGrp="1"/>
          </p:cNvSpPr>
          <p:nvPr>
            <p:ph type="body" idx="13"/>
          </p:nvPr>
        </p:nvSpPr>
        <p:spPr>
          <a:xfrm>
            <a:off x="8509562" y="3898200"/>
            <a:ext cx="2143125" cy="3643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88" name="Google Shape;88;p24"/>
          <p:cNvSpPr txBox="1">
            <a:spLocks noGrp="1"/>
          </p:cNvSpPr>
          <p:nvPr>
            <p:ph type="body" idx="14"/>
          </p:nvPr>
        </p:nvSpPr>
        <p:spPr>
          <a:xfrm>
            <a:off x="8509562" y="4299732"/>
            <a:ext cx="2797818" cy="107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6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89" name="Google Shape;89;p24"/>
          <p:cNvSpPr txBox="1">
            <a:spLocks noGrp="1"/>
          </p:cNvSpPr>
          <p:nvPr>
            <p:ph type="body" idx="15"/>
          </p:nvPr>
        </p:nvSpPr>
        <p:spPr>
          <a:xfrm>
            <a:off x="2619937" y="417041"/>
            <a:ext cx="181553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90" name="Google Shape;90;p24"/>
          <p:cNvSpPr txBox="1">
            <a:spLocks noGrp="1"/>
          </p:cNvSpPr>
          <p:nvPr>
            <p:ph type="body" idx="16"/>
          </p:nvPr>
        </p:nvSpPr>
        <p:spPr>
          <a:xfrm>
            <a:off x="464823" y="417041"/>
            <a:ext cx="181553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cxnSp>
        <p:nvCxnSpPr>
          <p:cNvPr id="91" name="Google Shape;91;p24"/>
          <p:cNvCxnSpPr/>
          <p:nvPr/>
        </p:nvCxnSpPr>
        <p:spPr>
          <a:xfrm>
            <a:off x="0" y="3423444"/>
            <a:ext cx="10579100" cy="0"/>
          </a:xfrm>
          <a:prstGeom prst="straightConnector1">
            <a:avLst/>
          </a:prstGeom>
          <a:noFill/>
          <a:ln w="9525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seño Info 1">
  <p:cSld name="Diseño Info 1"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" name="Google Shape;93;p33"/>
          <p:cNvPicPr preferRelativeResize="0"/>
          <p:nvPr/>
        </p:nvPicPr>
        <p:blipFill rotWithShape="1">
          <a:blip r:embed="rId2">
            <a:alphaModFix amt="35000"/>
          </a:blip>
          <a:srcRect t="1" b="544"/>
          <a:stretch/>
        </p:blipFill>
        <p:spPr>
          <a:xfrm>
            <a:off x="0" y="1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4" name="Google Shape;94;p3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017326" y="338651"/>
            <a:ext cx="709851" cy="363582"/>
          </a:xfrm>
          <a:prstGeom prst="rect">
            <a:avLst/>
          </a:prstGeom>
          <a:noFill/>
          <a:ln>
            <a:noFill/>
          </a:ln>
        </p:spPr>
      </p:pic>
      <p:pic>
        <p:nvPicPr>
          <p:cNvPr id="95" name="Google Shape;95;p33"/>
          <p:cNvPicPr preferRelativeResize="0"/>
          <p:nvPr/>
        </p:nvPicPr>
        <p:blipFill rotWithShape="1">
          <a:blip r:embed="rId4">
            <a:alphaModFix/>
          </a:blip>
          <a:srcRect l="18684" t="74265" r="-18684" b="-37913"/>
          <a:stretch/>
        </p:blipFill>
        <p:spPr>
          <a:xfrm>
            <a:off x="8395049" y="-1"/>
            <a:ext cx="1966743" cy="1730321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Google Shape;96;p33"/>
          <p:cNvPicPr preferRelativeResize="0"/>
          <p:nvPr/>
        </p:nvPicPr>
        <p:blipFill rotWithShape="1">
          <a:blip r:embed="rId5">
            <a:alphaModFix/>
          </a:blip>
          <a:srcRect l="-25344" t="24136" r="25344"/>
          <a:stretch/>
        </p:blipFill>
        <p:spPr>
          <a:xfrm rot="10800000">
            <a:off x="0" y="1730320"/>
            <a:ext cx="3277624" cy="5202745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97;p33"/>
          <p:cNvSpPr>
            <a:spLocks noGrp="1"/>
          </p:cNvSpPr>
          <p:nvPr>
            <p:ph type="pic" idx="2"/>
          </p:nvPr>
        </p:nvSpPr>
        <p:spPr>
          <a:xfrm>
            <a:off x="754742" y="1227357"/>
            <a:ext cx="10972435" cy="3451424"/>
          </a:xfrm>
          <a:prstGeom prst="rect">
            <a:avLst/>
          </a:prstGeom>
          <a:noFill/>
          <a:ln>
            <a:noFill/>
          </a:ln>
        </p:spPr>
      </p:sp>
      <p:sp>
        <p:nvSpPr>
          <p:cNvPr id="98" name="Google Shape;98;p33"/>
          <p:cNvSpPr txBox="1">
            <a:spLocks noGrp="1"/>
          </p:cNvSpPr>
          <p:nvPr>
            <p:ph type="body" idx="1"/>
          </p:nvPr>
        </p:nvSpPr>
        <p:spPr>
          <a:xfrm>
            <a:off x="4108450" y="4916350"/>
            <a:ext cx="7618727" cy="852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99" name="Google Shape;99;p33"/>
          <p:cNvSpPr txBox="1">
            <a:spLocks noGrp="1"/>
          </p:cNvSpPr>
          <p:nvPr>
            <p:ph type="ctrTitle"/>
          </p:nvPr>
        </p:nvSpPr>
        <p:spPr>
          <a:xfrm>
            <a:off x="754742" y="4916350"/>
            <a:ext cx="3118758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 SemiBold"/>
              <a:buNone/>
              <a:defRPr sz="28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33"/>
          <p:cNvSpPr txBox="1">
            <a:spLocks noGrp="1"/>
          </p:cNvSpPr>
          <p:nvPr>
            <p:ph type="body" idx="3"/>
          </p:nvPr>
        </p:nvSpPr>
        <p:spPr>
          <a:xfrm>
            <a:off x="2619937" y="417041"/>
            <a:ext cx="181553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B3B3B3"/>
              </a:buClr>
              <a:buSzPts val="900"/>
              <a:buNone/>
              <a:defRPr sz="900">
                <a:solidFill>
                  <a:srgbClr val="B3B3B3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01" name="Google Shape;101;p33"/>
          <p:cNvSpPr txBox="1">
            <a:spLocks noGrp="1"/>
          </p:cNvSpPr>
          <p:nvPr>
            <p:ph type="body" idx="4"/>
          </p:nvPr>
        </p:nvSpPr>
        <p:spPr>
          <a:xfrm>
            <a:off x="464823" y="417041"/>
            <a:ext cx="181553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D7D7D7"/>
              </a:buClr>
              <a:buSzPts val="900"/>
              <a:buNone/>
              <a:defRPr sz="900">
                <a:solidFill>
                  <a:srgbClr val="D7D7D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02" name="Google Shape;102;p33"/>
          <p:cNvSpPr txBox="1">
            <a:spLocks noGrp="1"/>
          </p:cNvSpPr>
          <p:nvPr>
            <p:ph type="body" idx="5"/>
          </p:nvPr>
        </p:nvSpPr>
        <p:spPr>
          <a:xfrm>
            <a:off x="1841500" y="6104983"/>
            <a:ext cx="988567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D7D7D7"/>
              </a:buClr>
              <a:buSzPts val="900"/>
              <a:buNone/>
              <a:defRPr sz="900">
                <a:solidFill>
                  <a:srgbClr val="D7D7D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cion tema-01">
  <p:cSld name="Seccion tema-01"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34"/>
          <p:cNvSpPr>
            <a:spLocks noGrp="1"/>
          </p:cNvSpPr>
          <p:nvPr>
            <p:ph type="pic" idx="2"/>
          </p:nvPr>
        </p:nvSpPr>
        <p:spPr>
          <a:xfrm>
            <a:off x="184150" y="224762"/>
            <a:ext cx="11823700" cy="6407813"/>
          </a:xfrm>
          <a:prstGeom prst="rect">
            <a:avLst/>
          </a:prstGeom>
          <a:noFill/>
          <a:ln>
            <a:noFill/>
          </a:ln>
        </p:spPr>
      </p:sp>
      <p:pic>
        <p:nvPicPr>
          <p:cNvPr id="105" name="Google Shape;105;p3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1017326" y="338651"/>
            <a:ext cx="709851" cy="3635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seño Info 2">
  <p:cSld name="Diseño Info 2"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35"/>
          <p:cNvSpPr/>
          <p:nvPr/>
        </p:nvSpPr>
        <p:spPr>
          <a:xfrm>
            <a:off x="184150" y="242356"/>
            <a:ext cx="11823700" cy="6373288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pic>
        <p:nvPicPr>
          <p:cNvPr id="108" name="Google Shape;108;p35"/>
          <p:cNvPicPr preferRelativeResize="0"/>
          <p:nvPr/>
        </p:nvPicPr>
        <p:blipFill rotWithShape="1">
          <a:blip r:embed="rId2">
            <a:alphaModFix amt="35000"/>
          </a:blip>
          <a:srcRect t="907" b="3787"/>
          <a:stretch/>
        </p:blipFill>
        <p:spPr>
          <a:xfrm>
            <a:off x="184150" y="242356"/>
            <a:ext cx="11823700" cy="6373288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109;p35"/>
          <p:cNvSpPr>
            <a:spLocks noGrp="1"/>
          </p:cNvSpPr>
          <p:nvPr>
            <p:ph type="pic" idx="2"/>
          </p:nvPr>
        </p:nvSpPr>
        <p:spPr>
          <a:xfrm>
            <a:off x="184150" y="242888"/>
            <a:ext cx="5708650" cy="6372225"/>
          </a:xfrm>
          <a:prstGeom prst="rect">
            <a:avLst/>
          </a:prstGeom>
          <a:noFill/>
          <a:ln>
            <a:noFill/>
          </a:ln>
        </p:spPr>
      </p:sp>
      <p:pic>
        <p:nvPicPr>
          <p:cNvPr id="110" name="Google Shape;110;p35"/>
          <p:cNvPicPr preferRelativeResize="0"/>
          <p:nvPr/>
        </p:nvPicPr>
        <p:blipFill rotWithShape="1">
          <a:blip r:embed="rId3">
            <a:alphaModFix/>
          </a:blip>
          <a:srcRect l="18684" t="74265" r="-18684" b="-37913"/>
          <a:stretch/>
        </p:blipFill>
        <p:spPr>
          <a:xfrm>
            <a:off x="8631581" y="-1"/>
            <a:ext cx="1966743" cy="173032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Google Shape;111;p3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017326" y="338651"/>
            <a:ext cx="709851" cy="363582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p35"/>
          <p:cNvSpPr txBox="1">
            <a:spLocks noGrp="1"/>
          </p:cNvSpPr>
          <p:nvPr>
            <p:ph type="body" idx="1"/>
          </p:nvPr>
        </p:nvSpPr>
        <p:spPr>
          <a:xfrm>
            <a:off x="1841500" y="6104983"/>
            <a:ext cx="988567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D7D7D7"/>
              </a:buClr>
              <a:buSzPts val="900"/>
              <a:buNone/>
              <a:defRPr sz="900">
                <a:solidFill>
                  <a:srgbClr val="D7D7D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13" name="Google Shape;113;p35"/>
          <p:cNvSpPr txBox="1">
            <a:spLocks noGrp="1"/>
          </p:cNvSpPr>
          <p:nvPr>
            <p:ph type="body" idx="3"/>
          </p:nvPr>
        </p:nvSpPr>
        <p:spPr>
          <a:xfrm>
            <a:off x="6368878" y="2727939"/>
            <a:ext cx="4390955" cy="8518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14" name="Google Shape;114;p35"/>
          <p:cNvSpPr txBox="1">
            <a:spLocks noGrp="1"/>
          </p:cNvSpPr>
          <p:nvPr>
            <p:ph type="ctrTitle"/>
          </p:nvPr>
        </p:nvSpPr>
        <p:spPr>
          <a:xfrm>
            <a:off x="6368879" y="1453318"/>
            <a:ext cx="3815287" cy="10387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 SemiBold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115" name="Google Shape;115;p35"/>
          <p:cNvGrpSpPr/>
          <p:nvPr/>
        </p:nvGrpSpPr>
        <p:grpSpPr>
          <a:xfrm>
            <a:off x="6355926" y="3874154"/>
            <a:ext cx="4551309" cy="0"/>
            <a:chOff x="6683614" y="2499360"/>
            <a:chExt cx="4551309" cy="0"/>
          </a:xfrm>
        </p:grpSpPr>
        <p:cxnSp>
          <p:nvCxnSpPr>
            <p:cNvPr id="116" name="Google Shape;116;p35"/>
            <p:cNvCxnSpPr/>
            <p:nvPr/>
          </p:nvCxnSpPr>
          <p:spPr>
            <a:xfrm>
              <a:off x="6751778" y="2499360"/>
              <a:ext cx="4483145" cy="0"/>
            </a:xfrm>
            <a:prstGeom prst="straightConnector1">
              <a:avLst/>
            </a:prstGeom>
            <a:noFill/>
            <a:ln w="9525" cap="flat" cmpd="sng">
              <a:solidFill>
                <a:schemeClr val="accent3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cxnSp>
          <p:nvCxnSpPr>
            <p:cNvPr id="117" name="Google Shape;117;p35"/>
            <p:cNvCxnSpPr/>
            <p:nvPr/>
          </p:nvCxnSpPr>
          <p:spPr>
            <a:xfrm>
              <a:off x="6683614" y="2499360"/>
              <a:ext cx="1500266" cy="0"/>
            </a:xfrm>
            <a:prstGeom prst="straightConnector1">
              <a:avLst/>
            </a:prstGeom>
            <a:noFill/>
            <a:ln w="9525" cap="flat" cmpd="sng">
              <a:solidFill>
                <a:schemeClr val="accent1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</p:grpSp>
      <p:sp>
        <p:nvSpPr>
          <p:cNvPr id="118" name="Google Shape;118;p35"/>
          <p:cNvSpPr txBox="1">
            <a:spLocks noGrp="1"/>
          </p:cNvSpPr>
          <p:nvPr>
            <p:ph type="body" idx="4"/>
          </p:nvPr>
        </p:nvSpPr>
        <p:spPr>
          <a:xfrm>
            <a:off x="6368878" y="4404432"/>
            <a:ext cx="4390955" cy="8518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1"/>
          <p:cNvSpPr txBox="1">
            <a:spLocks noGrp="1"/>
          </p:cNvSpPr>
          <p:nvPr>
            <p:ph type="title"/>
          </p:nvPr>
        </p:nvSpPr>
        <p:spPr>
          <a:xfrm>
            <a:off x="838200" y="946148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Montserrat SemiBold"/>
              <a:buNone/>
              <a:defRPr sz="4000" b="0" i="0" u="none" strike="noStrike" cap="none">
                <a:solidFill>
                  <a:schemeClr val="dk1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21"/>
          <p:cNvSpPr txBox="1">
            <a:spLocks noGrp="1"/>
          </p:cNvSpPr>
          <p:nvPr>
            <p:ph type="body" idx="1"/>
          </p:nvPr>
        </p:nvSpPr>
        <p:spPr>
          <a:xfrm>
            <a:off x="838200" y="2425701"/>
            <a:ext cx="10515600" cy="4259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2pPr>
            <a:lvl3pPr marL="1371600" marR="0" lvl="2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21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Char char="•"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12" name="Google Shape;12;p21"/>
          <p:cNvSpPr txBox="1">
            <a:spLocks noGrp="1"/>
          </p:cNvSpPr>
          <p:nvPr>
            <p:ph type="dt" idx="10"/>
          </p:nvPr>
        </p:nvSpPr>
        <p:spPr>
          <a:xfrm>
            <a:off x="838200" y="457198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00" b="0" i="0" u="none" strike="noStrike" cap="none">
                <a:solidFill>
                  <a:srgbClr val="A5A5A5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13" name="Google Shape;13;p21"/>
          <p:cNvSpPr txBox="1">
            <a:spLocks noGrp="1"/>
          </p:cNvSpPr>
          <p:nvPr>
            <p:ph type="ftr" idx="11"/>
          </p:nvPr>
        </p:nvSpPr>
        <p:spPr>
          <a:xfrm>
            <a:off x="4038600" y="457198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050" b="0" i="0" u="none" strike="noStrike" cap="non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3" r:id="rId14"/>
    <p:sldLayoutId id="2147483664" r:id="rId15"/>
    <p:sldLayoutId id="2147483665" r:id="rId16"/>
    <p:sldLayoutId id="2147483666" r:id="rId17"/>
    <p:sldLayoutId id="2147483670" r:id="rId18"/>
    <p:sldLayoutId id="2147483671" r:id="rId1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23"/>
          <p:cNvSpPr txBox="1">
            <a:spLocks noGrp="1"/>
          </p:cNvSpPr>
          <p:nvPr>
            <p:ph type="title"/>
          </p:nvPr>
        </p:nvSpPr>
        <p:spPr>
          <a:xfrm>
            <a:off x="838200" y="946148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Montserrat SemiBold"/>
              <a:buNone/>
              <a:defRPr sz="4000" b="0" i="0" u="none" strike="noStrike" cap="none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57" name="Google Shape;257;p23"/>
          <p:cNvSpPr txBox="1">
            <a:spLocks noGrp="1"/>
          </p:cNvSpPr>
          <p:nvPr>
            <p:ph type="body" idx="1"/>
          </p:nvPr>
        </p:nvSpPr>
        <p:spPr>
          <a:xfrm>
            <a:off x="838200" y="2425701"/>
            <a:ext cx="10515600" cy="4259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lt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2pPr>
            <a:lvl3pPr marL="1371600" marR="0" lvl="2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21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000"/>
              <a:buFont typeface="Arial"/>
              <a:buChar char="•"/>
              <a:defRPr sz="10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258" name="Google Shape;258;p23"/>
          <p:cNvSpPr txBox="1">
            <a:spLocks noGrp="1"/>
          </p:cNvSpPr>
          <p:nvPr>
            <p:ph type="dt" idx="10"/>
          </p:nvPr>
        </p:nvSpPr>
        <p:spPr>
          <a:xfrm>
            <a:off x="838200" y="457198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00" b="0" i="0" u="none" strike="noStrike" cap="none">
                <a:solidFill>
                  <a:srgbClr val="94011D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259" name="Google Shape;259;p23"/>
          <p:cNvSpPr txBox="1">
            <a:spLocks noGrp="1"/>
          </p:cNvSpPr>
          <p:nvPr>
            <p:ph type="ftr" idx="11"/>
          </p:nvPr>
        </p:nvSpPr>
        <p:spPr>
          <a:xfrm>
            <a:off x="4038600" y="457198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050" b="0" i="0" u="none" strike="noStrike" cap="none">
                <a:solidFill>
                  <a:srgbClr val="94011D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8" r:id="rId1"/>
    <p:sldLayoutId id="2147483669" r:id="rId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4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2.jpeg"/><Relationship Id="rId5" Type="http://schemas.openxmlformats.org/officeDocument/2006/relationships/image" Target="../media/image21.svg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0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Marcador de posición de imagen 8" descr="Una caricatura de un puente&#10;&#10;El contenido generado por IA puede ser incorrecto.">
            <a:extLst>
              <a:ext uri="{FF2B5EF4-FFF2-40B4-BE49-F238E27FC236}">
                <a16:creationId xmlns:a16="http://schemas.microsoft.com/office/drawing/2014/main" id="{8F99074D-7E73-69FB-E22A-1357BA517966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>
          <a:blip r:embed="rId3"/>
          <a:srcRect l="12145" r="12145"/>
          <a:stretch>
            <a:fillRect/>
          </a:stretch>
        </p:blipFill>
        <p:spPr/>
      </p:pic>
      <p:sp>
        <p:nvSpPr>
          <p:cNvPr id="291" name="Google Shape;291;p1"/>
          <p:cNvSpPr/>
          <p:nvPr/>
        </p:nvSpPr>
        <p:spPr>
          <a:xfrm>
            <a:off x="368300" y="-22557"/>
            <a:ext cx="11823700" cy="2340638"/>
          </a:xfrm>
          <a:prstGeom prst="rect">
            <a:avLst/>
          </a:prstGeom>
          <a:gradFill>
            <a:gsLst>
              <a:gs pos="0">
                <a:srgbClr val="171717">
                  <a:alpha val="60000"/>
                </a:srgbClr>
              </a:gs>
              <a:gs pos="60000">
                <a:srgbClr val="171717">
                  <a:alpha val="0"/>
                </a:srgbClr>
              </a:gs>
              <a:gs pos="100000">
                <a:srgbClr val="171717">
                  <a:alpha val="0"/>
                </a:srgbClr>
              </a:gs>
            </a:gsLst>
            <a:lin ang="54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pic>
        <p:nvPicPr>
          <p:cNvPr id="292" name="Google Shape;292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80264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93" name="Google Shape;293;p1"/>
          <p:cNvSpPr txBox="1"/>
          <p:nvPr/>
        </p:nvSpPr>
        <p:spPr>
          <a:xfrm>
            <a:off x="715397" y="2538257"/>
            <a:ext cx="4652445" cy="12554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228600" marR="0" lvl="0" indent="-2286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</a:pPr>
            <a:r>
              <a:rPr lang="es-CO" sz="2800" b="0" i="0" u="none" strike="noStrike" cap="none" dirty="0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COP 675-2025</a:t>
            </a:r>
            <a:endParaRPr dirty="0"/>
          </a:p>
        </p:txBody>
      </p:sp>
      <p:sp>
        <p:nvSpPr>
          <p:cNvPr id="294" name="Google Shape;294;p1"/>
          <p:cNvSpPr txBox="1"/>
          <p:nvPr/>
        </p:nvSpPr>
        <p:spPr>
          <a:xfrm>
            <a:off x="739972" y="5717521"/>
            <a:ext cx="3479238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</a:pPr>
            <a:r>
              <a:rPr lang="es-CO" sz="1200" b="0" i="0" u="none" strike="noStrike" cap="none" dirty="0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Alcaldía Local de Tunjuelito</a:t>
            </a:r>
            <a:endParaRPr dirty="0"/>
          </a:p>
        </p:txBody>
      </p:sp>
      <p:sp>
        <p:nvSpPr>
          <p:cNvPr id="295" name="Google Shape;295;p1"/>
          <p:cNvSpPr txBox="1"/>
          <p:nvPr/>
        </p:nvSpPr>
        <p:spPr>
          <a:xfrm>
            <a:off x="739972" y="5991009"/>
            <a:ext cx="3479238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</a:pPr>
            <a:r>
              <a:rPr lang="es-CO" sz="1100" b="0" i="0" u="none" strike="noStrike" cap="none" dirty="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www.tunjuelito.gov.co</a:t>
            </a:r>
            <a:endParaRPr dirty="0"/>
          </a:p>
        </p:txBody>
      </p:sp>
      <p:sp>
        <p:nvSpPr>
          <p:cNvPr id="296" name="Google Shape;296;p1"/>
          <p:cNvSpPr txBox="1"/>
          <p:nvPr/>
        </p:nvSpPr>
        <p:spPr>
          <a:xfrm>
            <a:off x="2619937" y="417041"/>
            <a:ext cx="181553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</a:pPr>
            <a:r>
              <a:rPr lang="es-CO" sz="1100" b="1" i="0" u="none" strike="noStrike" cap="none" dirty="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10 junio 2026</a:t>
            </a:r>
            <a:endParaRPr dirty="0"/>
          </a:p>
        </p:txBody>
      </p:sp>
      <p:pic>
        <p:nvPicPr>
          <p:cNvPr id="297" name="Google Shape;29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15397" y="397332"/>
            <a:ext cx="484754" cy="40454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98" name="Google Shape;298;p1"/>
          <p:cNvCxnSpPr/>
          <p:nvPr/>
        </p:nvCxnSpPr>
        <p:spPr>
          <a:xfrm>
            <a:off x="0" y="5012000"/>
            <a:ext cx="4992914" cy="0"/>
          </a:xfrm>
          <a:prstGeom prst="straightConnector1">
            <a:avLst/>
          </a:prstGeom>
          <a:noFill/>
          <a:ln w="1905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299" name="Google Shape;299;p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1017326" y="417812"/>
            <a:ext cx="709851" cy="3635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p5"/>
          <p:cNvSpPr txBox="1">
            <a:spLocks noGrp="1"/>
          </p:cNvSpPr>
          <p:nvPr>
            <p:ph type="ctrTitle"/>
          </p:nvPr>
        </p:nvSpPr>
        <p:spPr>
          <a:xfrm>
            <a:off x="638964" y="1129641"/>
            <a:ext cx="4595743" cy="482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 SemiBold"/>
              <a:buNone/>
            </a:pPr>
            <a:r>
              <a:rPr lang="es-CO" dirty="0"/>
              <a:t>PARQUE 06-032</a:t>
            </a:r>
            <a:br>
              <a:rPr lang="es-CO" dirty="0"/>
            </a:br>
            <a:r>
              <a:rPr lang="es-CO" sz="1800" dirty="0"/>
              <a:t>URBANIZACIÓN EL TUNAL II</a:t>
            </a:r>
            <a:endParaRPr sz="1800" dirty="0"/>
          </a:p>
        </p:txBody>
      </p:sp>
      <p:sp>
        <p:nvSpPr>
          <p:cNvPr id="345" name="Google Shape;345;p5"/>
          <p:cNvSpPr txBox="1">
            <a:spLocks noGrp="1"/>
          </p:cNvSpPr>
          <p:nvPr>
            <p:ph type="body" idx="1"/>
          </p:nvPr>
        </p:nvSpPr>
        <p:spPr>
          <a:xfrm>
            <a:off x="2619937" y="417041"/>
            <a:ext cx="181553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D7D7D7"/>
              </a:buClr>
              <a:buSzPts val="900"/>
              <a:buNone/>
            </a:pPr>
            <a:r>
              <a:rPr lang="es-CO" dirty="0">
                <a:latin typeface="Montserrat Light"/>
                <a:ea typeface="Montserrat Light"/>
                <a:cs typeface="Montserrat Light"/>
                <a:sym typeface="Montserrat Light"/>
              </a:rPr>
              <a:t>10 junio 2026</a:t>
            </a:r>
            <a:endParaRPr dirty="0"/>
          </a:p>
        </p:txBody>
      </p:sp>
      <p:sp>
        <p:nvSpPr>
          <p:cNvPr id="346" name="Google Shape;346;p5"/>
          <p:cNvSpPr txBox="1">
            <a:spLocks noGrp="1"/>
          </p:cNvSpPr>
          <p:nvPr>
            <p:ph type="body" idx="3"/>
          </p:nvPr>
        </p:nvSpPr>
        <p:spPr>
          <a:xfrm>
            <a:off x="464823" y="417041"/>
            <a:ext cx="181553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D7D7D7"/>
              </a:buClr>
              <a:buSzPts val="900"/>
              <a:buNone/>
            </a:pPr>
            <a:r>
              <a:rPr lang="es-CO"/>
              <a:t>Alcaldía Local de Tunjuelito</a:t>
            </a:r>
            <a:endParaRPr/>
          </a:p>
        </p:txBody>
      </p:sp>
      <p:graphicFrame>
        <p:nvGraphicFramePr>
          <p:cNvPr id="347" name="Google Shape;347;p5"/>
          <p:cNvGraphicFramePr/>
          <p:nvPr>
            <p:extLst>
              <p:ext uri="{D42A27DB-BD31-4B8C-83A1-F6EECF244321}">
                <p14:modId xmlns:p14="http://schemas.microsoft.com/office/powerpoint/2010/main" val="1499662162"/>
              </p:ext>
            </p:extLst>
          </p:nvPr>
        </p:nvGraphicFramePr>
        <p:xfrm>
          <a:off x="847725" y="2923900"/>
          <a:ext cx="4660078" cy="1010200"/>
        </p:xfrm>
        <a:graphic>
          <a:graphicData uri="http://schemas.openxmlformats.org/drawingml/2006/table">
            <a:tbl>
              <a:tblPr bandRow="1">
                <a:noFill/>
                <a:tableStyleId>{A48169DB-459E-43AC-8CB7-DEA0A5FA9B39}</a:tableStyleId>
              </a:tblPr>
              <a:tblGrid>
                <a:gridCol w="7715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144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58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882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127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000" b="1" u="none" strike="noStrike" cap="none">
                          <a:solidFill>
                            <a:srgbClr val="000000"/>
                          </a:solidFill>
                        </a:rPr>
                        <a:t>CÓDIGO DE PARQUE</a:t>
                      </a:r>
                      <a:endParaRPr sz="1000" b="1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7500" marR="6750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000" b="1" u="none" strike="noStrike" cap="none">
                          <a:solidFill>
                            <a:srgbClr val="000000"/>
                          </a:solidFill>
                        </a:rPr>
                        <a:t>NOMBRE </a:t>
                      </a:r>
                      <a:endParaRPr sz="1000" b="1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7500" marR="6750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000" b="1" u="none" strike="noStrike" cap="none">
                          <a:solidFill>
                            <a:srgbClr val="000000"/>
                          </a:solidFill>
                        </a:rPr>
                        <a:t>DIRECCIÓN </a:t>
                      </a:r>
                      <a:endParaRPr sz="1000" b="1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7500" marR="6750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Montserrat Light"/>
                        <a:buNone/>
                      </a:pPr>
                      <a:r>
                        <a:rPr lang="es-CO" sz="1000" b="1" u="none" strike="noStrike" cap="none" dirty="0">
                          <a:solidFill>
                            <a:srgbClr val="000000"/>
                          </a:solidFill>
                          <a:latin typeface="Montserrat Light"/>
                          <a:ea typeface="Montserrat Light"/>
                          <a:cs typeface="Montserrat Light"/>
                          <a:sym typeface="Montserrat Light"/>
                        </a:rPr>
                        <a:t>PRESUPUESTO</a:t>
                      </a:r>
                      <a:endParaRPr sz="1000" b="1" u="none" strike="noStrike" cap="none" dirty="0">
                        <a:solidFill>
                          <a:srgbClr val="000000"/>
                        </a:solidFill>
                        <a:latin typeface="Montserrat Light"/>
                        <a:ea typeface="Montserrat Light"/>
                        <a:cs typeface="Montserrat Light"/>
                        <a:sym typeface="Montserrat Light"/>
                      </a:endParaRPr>
                    </a:p>
                  </a:txBody>
                  <a:tcPr marL="67500" marR="6750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74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000" u="none" strike="noStrike" cap="none" dirty="0">
                          <a:solidFill>
                            <a:srgbClr val="000000"/>
                          </a:solidFill>
                        </a:rPr>
                        <a:t>06-032</a:t>
                      </a:r>
                      <a:endParaRPr sz="100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7500" marR="6750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000" u="none" strike="noStrike" cap="none" dirty="0">
                          <a:solidFill>
                            <a:srgbClr val="000000"/>
                          </a:solidFill>
                        </a:rPr>
                        <a:t>URBANIZACION EL TUNAL II</a:t>
                      </a:r>
                      <a:endParaRPr sz="100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7500" marR="6750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000" u="none" strike="noStrike" cap="none" dirty="0">
                          <a:solidFill>
                            <a:srgbClr val="000000"/>
                          </a:solidFill>
                        </a:rPr>
                        <a:t>CL 47B S 22 98</a:t>
                      </a:r>
                      <a:endParaRPr sz="100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7500" marR="6750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000" b="0" i="0" u="none" strike="noStrike" cap="none" dirty="0">
                          <a:solidFill>
                            <a:schemeClr val="bg2"/>
                          </a:solidFill>
                          <a:latin typeface="Montserrat Light" panose="020B0604020202020204" charset="0"/>
                          <a:sym typeface="Arial"/>
                        </a:rPr>
                        <a:t>$   </a:t>
                      </a:r>
                      <a:r>
                        <a:rPr lang="es-CO" sz="1000" b="0" i="0" u="none" strike="noStrike" cap="none" dirty="0">
                          <a:solidFill>
                            <a:schemeClr val="bg2"/>
                          </a:solidFill>
                          <a:latin typeface="Montserrat Light" panose="020B0604020202020204" charset="0"/>
                          <a:ea typeface="Montserrat Light"/>
                          <a:cs typeface="Montserrat Light"/>
                          <a:sym typeface="Arial"/>
                        </a:rPr>
                        <a:t>190.302.732</a:t>
                      </a:r>
                      <a:endParaRPr sz="1000" b="0" i="0" u="none" strike="noStrike" cap="none" dirty="0">
                        <a:solidFill>
                          <a:schemeClr val="bg2"/>
                        </a:solidFill>
                        <a:latin typeface="Montserrat Light" panose="020B0604020202020204" charset="0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7500" marR="6750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5" name="Marcador de posición de imagen 4">
            <a:extLst>
              <a:ext uri="{FF2B5EF4-FFF2-40B4-BE49-F238E27FC236}">
                <a16:creationId xmlns:a16="http://schemas.microsoft.com/office/drawing/2014/main" id="{D394D4E9-2445-6122-1384-D5B167A9D124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>
          <a:blip r:embed="rId3"/>
          <a:srcRect l="15911" r="17702"/>
          <a:stretch/>
        </p:blipFill>
        <p:spPr>
          <a:xfrm>
            <a:off x="6299200" y="242888"/>
            <a:ext cx="5708650" cy="6372225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arcador de posición de imagen 6">
            <a:extLst>
              <a:ext uri="{FF2B5EF4-FFF2-40B4-BE49-F238E27FC236}">
                <a16:creationId xmlns:a16="http://schemas.microsoft.com/office/drawing/2014/main" id="{FE6F20A9-7D0C-DD97-E954-08F15E56083C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/>
      </p:sp>
      <p:sp>
        <p:nvSpPr>
          <p:cNvPr id="9" name="Marcador de posición de imagen 8">
            <a:extLst>
              <a:ext uri="{FF2B5EF4-FFF2-40B4-BE49-F238E27FC236}">
                <a16:creationId xmlns:a16="http://schemas.microsoft.com/office/drawing/2014/main" id="{C2586C9E-EDD6-A5AB-21C5-7F086C143813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/>
      </p:sp>
      <p:sp>
        <p:nvSpPr>
          <p:cNvPr id="11" name="Marcador de posición de imagen 10">
            <a:extLst>
              <a:ext uri="{FF2B5EF4-FFF2-40B4-BE49-F238E27FC236}">
                <a16:creationId xmlns:a16="http://schemas.microsoft.com/office/drawing/2014/main" id="{02764F4F-ED6B-70F2-B372-04E29C0055CC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/>
      </p:sp>
      <p:sp>
        <p:nvSpPr>
          <p:cNvPr id="15" name="Marcador de texto 4">
            <a:extLst>
              <a:ext uri="{FF2B5EF4-FFF2-40B4-BE49-F238E27FC236}">
                <a16:creationId xmlns:a16="http://schemas.microsoft.com/office/drawing/2014/main" id="{1F2B8C5C-3725-35AA-7784-7ADABFF72930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5766288" y="219606"/>
            <a:ext cx="6096000" cy="3020541"/>
          </a:xfrm>
          <a:ln>
            <a:solidFill>
              <a:schemeClr val="tx2"/>
            </a:solidFill>
          </a:ln>
        </p:spPr>
        <p:txBody>
          <a:bodyPr/>
          <a:lstStyle/>
          <a:p>
            <a:pPr>
              <a:spcBef>
                <a:spcPts val="0"/>
              </a:spcBef>
            </a:pPr>
            <a:r>
              <a:rPr lang="es-CO" b="1" kern="100" dirty="0">
                <a:solidFill>
                  <a:schemeClr val="bg2"/>
                </a:solidFill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ACTIVIDADES A REALIZAR</a:t>
            </a:r>
            <a:r>
              <a:rPr lang="es-CO" sz="1400" b="1" kern="100" dirty="0">
                <a:solidFill>
                  <a:schemeClr val="bg2"/>
                </a:solidFill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:</a:t>
            </a:r>
            <a:endParaRPr lang="es-CO" sz="1400" b="1" kern="100" dirty="0">
              <a:solidFill>
                <a:schemeClr val="bg2"/>
              </a:solidFill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25730" indent="-64770">
              <a:spcAft>
                <a:spcPts val="120"/>
              </a:spcAft>
            </a:pPr>
            <a:r>
              <a:rPr lang="es-ES" sz="1000" dirty="0">
                <a:solidFill>
                  <a:schemeClr val="bg2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• Adecuación de áreas destinadas a juegos infantiles.</a:t>
            </a:r>
          </a:p>
          <a:p>
            <a:pPr marL="125730" indent="-64770">
              <a:spcAft>
                <a:spcPts val="120"/>
              </a:spcAft>
            </a:pPr>
            <a:r>
              <a:rPr lang="es-ES" sz="1000" dirty="0">
                <a:solidFill>
                  <a:schemeClr val="bg2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• Retiro de juegos infantiles existentes y elementos en condición de deterioro.</a:t>
            </a:r>
            <a:endParaRPr lang="es-CO" sz="1000" dirty="0">
              <a:solidFill>
                <a:schemeClr val="bg2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5730" indent="-64770">
              <a:spcAft>
                <a:spcPts val="120"/>
              </a:spcAft>
            </a:pPr>
            <a:r>
              <a:rPr lang="es-ES" sz="1000" dirty="0">
                <a:solidFill>
                  <a:schemeClr val="bg2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• Conformación de estructura y fundida de placas en concreto para instalación de piso en caucho.</a:t>
            </a:r>
            <a:endParaRPr lang="es-CO" sz="1000" dirty="0">
              <a:solidFill>
                <a:schemeClr val="bg2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5730" indent="-64770">
              <a:spcAft>
                <a:spcPts val="120"/>
              </a:spcAft>
            </a:pPr>
            <a:r>
              <a:rPr lang="es-ES" sz="1000" dirty="0">
                <a:solidFill>
                  <a:schemeClr val="bg2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• Suministro e instalación de piso de seguridad en caucho para zonas infantiles.</a:t>
            </a:r>
            <a:endParaRPr lang="es-CO" sz="1000" dirty="0">
              <a:solidFill>
                <a:schemeClr val="bg2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5730" indent="-64770">
              <a:spcAft>
                <a:spcPts val="120"/>
              </a:spcAft>
            </a:pPr>
            <a:r>
              <a:rPr lang="es-ES" sz="1000" dirty="0">
                <a:solidFill>
                  <a:schemeClr val="bg2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• Instalación de cerramiento mediante baranda tipo M-83.</a:t>
            </a:r>
            <a:endParaRPr lang="es-CO" sz="1000" dirty="0">
              <a:solidFill>
                <a:schemeClr val="bg2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5730" indent="-64770">
              <a:spcAft>
                <a:spcPts val="120"/>
              </a:spcAft>
            </a:pPr>
            <a:r>
              <a:rPr lang="es-ES" sz="1000" dirty="0">
                <a:solidFill>
                  <a:schemeClr val="bg2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• Suministro e instalación de nuevos juegos infantiles.</a:t>
            </a:r>
            <a:endParaRPr lang="es-CO" sz="1000" dirty="0">
              <a:solidFill>
                <a:schemeClr val="bg2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5730" indent="-64770">
              <a:spcAft>
                <a:spcPts val="120"/>
              </a:spcAft>
            </a:pPr>
            <a:r>
              <a:rPr lang="es-ES" sz="1000" dirty="0">
                <a:solidFill>
                  <a:schemeClr val="bg2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• Implementación de zona biosaludable.</a:t>
            </a:r>
            <a:endParaRPr lang="es-CO" sz="1000" dirty="0">
              <a:solidFill>
                <a:schemeClr val="bg2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5730" indent="-64770">
              <a:spcAft>
                <a:spcPts val="120"/>
              </a:spcAft>
            </a:pPr>
            <a:r>
              <a:rPr lang="es-ES" sz="1000" dirty="0">
                <a:solidFill>
                  <a:schemeClr val="bg2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• Suministro e instalación de señalización informativa y preventiva.</a:t>
            </a:r>
            <a:endParaRPr lang="es-CO" sz="1000" dirty="0">
              <a:solidFill>
                <a:schemeClr val="bg2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5730" indent="-64770">
              <a:spcAft>
                <a:spcPts val="120"/>
              </a:spcAft>
            </a:pPr>
            <a:r>
              <a:rPr lang="es-ES" sz="1000" dirty="0">
                <a:solidFill>
                  <a:schemeClr val="bg2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• Actividades complementarias de nivelación, limpieza, organización del frente, retiro de residuos, adecuación general, cierre técnico y entrega funcional.</a:t>
            </a:r>
            <a:endParaRPr lang="es-CO" sz="1000" dirty="0">
              <a:solidFill>
                <a:schemeClr val="bg2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Marcador de texto 2">
            <a:extLst>
              <a:ext uri="{FF2B5EF4-FFF2-40B4-BE49-F238E27FC236}">
                <a16:creationId xmlns:a16="http://schemas.microsoft.com/office/drawing/2014/main" id="{AFF64C5B-9DDF-CCCE-B641-10780E402AE0}"/>
              </a:ext>
            </a:extLst>
          </p:cNvPr>
          <p:cNvSpPr txBox="1">
            <a:spLocks/>
          </p:cNvSpPr>
          <p:nvPr/>
        </p:nvSpPr>
        <p:spPr>
          <a:xfrm>
            <a:off x="2619937" y="417041"/>
            <a:ext cx="1815538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900" kern="1200">
                <a:solidFill>
                  <a:schemeClr val="bg2">
                    <a:lumMod val="90000"/>
                  </a:schemeClr>
                </a:solidFill>
                <a:latin typeface="Montserrat Light" pitchFamily="2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Museo Sans 100 (Cuerpo)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2"/>
                </a:solidFill>
                <a:latin typeface="Museo Sans 100 (Cuerpo)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2"/>
                </a:solidFill>
                <a:latin typeface="Museo Sans 100 (Cuerpo)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MX" dirty="0">
                <a:latin typeface="Montserrat Light"/>
              </a:rPr>
              <a:t>10 junio 2026</a:t>
            </a:r>
            <a:endParaRPr lang="es-ES" dirty="0">
              <a:latin typeface="Montserrat Light"/>
            </a:endParaRP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EEDE219D-C0AF-FA2E-8BCE-A4D7CB70F646}"/>
              </a:ext>
            </a:extLst>
          </p:cNvPr>
          <p:cNvSpPr txBox="1"/>
          <p:nvPr/>
        </p:nvSpPr>
        <p:spPr>
          <a:xfrm>
            <a:off x="464823" y="1389557"/>
            <a:ext cx="6096000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CO" sz="2400" b="0" i="0" u="none" strike="noStrike" baseline="0" dirty="0">
                <a:solidFill>
                  <a:srgbClr val="E4032E"/>
                </a:solidFill>
                <a:latin typeface="Montserrat SemiBold"/>
              </a:rPr>
              <a:t>URBANIZACIÓN EL TUNAL II</a:t>
            </a:r>
            <a:r>
              <a:rPr lang="es-CO" sz="2400" b="0" i="0" u="none" strike="noStrike" baseline="0" dirty="0">
                <a:solidFill>
                  <a:srgbClr val="000000"/>
                </a:solidFill>
                <a:latin typeface="Montserrat SemiBold"/>
              </a:rPr>
              <a:t>​​​​</a:t>
            </a:r>
            <a:r>
              <a:rPr lang="es-CO" sz="2400" b="0" i="0" dirty="0">
                <a:solidFill>
                  <a:srgbClr val="000000"/>
                </a:solidFill>
                <a:latin typeface="Montserrat SemiBold"/>
                <a:ea typeface="Montserrat SemiBold"/>
                <a:cs typeface="Montserrat SemiBold"/>
              </a:rPr>
              <a:t>​</a:t>
            </a:r>
            <a:br>
              <a:rPr lang="es-CO" sz="2400" b="0" i="0" dirty="0">
                <a:latin typeface="Montserrat SemiBold"/>
                <a:ea typeface="Montserrat SemiBold"/>
                <a:cs typeface="Montserrat SemiBold"/>
              </a:rPr>
            </a:br>
            <a:r>
              <a:rPr lang="es-CO" sz="2400" b="1" i="0" u="none" strike="noStrike" baseline="0" dirty="0">
                <a:solidFill>
                  <a:srgbClr val="1D1E27"/>
                </a:solidFill>
                <a:latin typeface="Montserrat Light"/>
              </a:rPr>
              <a:t>CÓDIGO IDRD: </a:t>
            </a:r>
            <a:r>
              <a:rPr lang="es-CO" sz="2400" b="1" dirty="0">
                <a:solidFill>
                  <a:srgbClr val="1D1E27"/>
                </a:solidFill>
                <a:latin typeface="Montserrat Light"/>
              </a:rPr>
              <a:t>06-032</a:t>
            </a:r>
            <a:endParaRPr lang="es-CO" dirty="0"/>
          </a:p>
        </p:txBody>
      </p:sp>
      <p:sp>
        <p:nvSpPr>
          <p:cNvPr id="20" name="Marcador de texto 3">
            <a:extLst>
              <a:ext uri="{FF2B5EF4-FFF2-40B4-BE49-F238E27FC236}">
                <a16:creationId xmlns:a16="http://schemas.microsoft.com/office/drawing/2014/main" id="{FDDB636F-CE88-7C4E-5F08-C02F97C08E88}"/>
              </a:ext>
            </a:extLst>
          </p:cNvPr>
          <p:cNvSpPr txBox="1">
            <a:spLocks/>
          </p:cNvSpPr>
          <p:nvPr/>
        </p:nvSpPr>
        <p:spPr>
          <a:xfrm>
            <a:off x="464823" y="417041"/>
            <a:ext cx="1815538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900" kern="1200">
                <a:solidFill>
                  <a:schemeClr val="bg2">
                    <a:lumMod val="90000"/>
                  </a:schemeClr>
                </a:solidFill>
                <a:latin typeface="Montserrat Light" pitchFamily="2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Museo Sans 100 (Cuerpo)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2"/>
                </a:solidFill>
                <a:latin typeface="Museo Sans 100 (Cuerpo)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2"/>
                </a:solidFill>
                <a:latin typeface="Museo Sans 100 (Cuerpo)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/>
              <a:t>Alcaldía Local de Tunjuelito</a:t>
            </a:r>
            <a:endParaRPr lang="es-CO" dirty="0"/>
          </a:p>
        </p:txBody>
      </p:sp>
      <p:pic>
        <p:nvPicPr>
          <p:cNvPr id="13" name="Marcador de posición de imagen 12">
            <a:extLst>
              <a:ext uri="{FF2B5EF4-FFF2-40B4-BE49-F238E27FC236}">
                <a16:creationId xmlns:a16="http://schemas.microsoft.com/office/drawing/2014/main" id="{202E6EED-FA00-D22B-B312-46C5C1079A8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69" r="12469"/>
          <a:stretch>
            <a:fillRect/>
          </a:stretch>
        </p:blipFill>
        <p:spPr>
          <a:xfrm>
            <a:off x="663575" y="3259197"/>
            <a:ext cx="3244850" cy="3244850"/>
          </a:xfrm>
          <a:prstGeom prst="rect">
            <a:avLst/>
          </a:prstGeom>
        </p:spPr>
      </p:pic>
      <p:pic>
        <p:nvPicPr>
          <p:cNvPr id="16" name="Marcador de posición de imagen 15">
            <a:extLst>
              <a:ext uri="{FF2B5EF4-FFF2-40B4-BE49-F238E27FC236}">
                <a16:creationId xmlns:a16="http://schemas.microsoft.com/office/drawing/2014/main" id="{CE737376-903E-02CF-6295-750924EFCE0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23" r="6423"/>
          <a:stretch>
            <a:fillRect/>
          </a:stretch>
        </p:blipFill>
        <p:spPr>
          <a:xfrm>
            <a:off x="4110718" y="3259197"/>
            <a:ext cx="3772807" cy="3244850"/>
          </a:xfrm>
          <a:prstGeom prst="rect">
            <a:avLst/>
          </a:prstGeom>
        </p:spPr>
      </p:pic>
      <p:pic>
        <p:nvPicPr>
          <p:cNvPr id="22" name="Marcador de posición de imagen 21">
            <a:extLst>
              <a:ext uri="{FF2B5EF4-FFF2-40B4-BE49-F238E27FC236}">
                <a16:creationId xmlns:a16="http://schemas.microsoft.com/office/drawing/2014/main" id="{8319C3C3-35A6-0350-FB6C-9141CDBC70A5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>
            <a:fillRect/>
          </a:stretch>
        </p:blipFill>
        <p:spPr>
          <a:xfrm>
            <a:off x="8152195" y="3259197"/>
            <a:ext cx="3244850" cy="324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7572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F9E257-34D7-7664-2D81-09279DDA54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7CEE521-B564-2E1A-83FA-0B87E2C61CA1}"/>
              </a:ext>
            </a:extLst>
          </p:cNvPr>
          <p:cNvSpPr>
            <a:spLocks noGrp="1"/>
          </p:cNvSpPr>
          <p:nvPr>
            <p:ph type="body" sz="half" idx="18"/>
          </p:nvPr>
        </p:nvSpPr>
        <p:spPr/>
        <p:txBody>
          <a:bodyPr/>
          <a:lstStyle/>
          <a:p>
            <a:r>
              <a:rPr lang="es-MX" dirty="0">
                <a:latin typeface="Montserrat Light"/>
              </a:rPr>
              <a:t>10 junio 2026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97F9798-4288-EB15-30E5-62768E19FB38}"/>
              </a:ext>
            </a:extLst>
          </p:cNvPr>
          <p:cNvSpPr>
            <a:spLocks noGrp="1"/>
          </p:cNvSpPr>
          <p:nvPr>
            <p:ph type="body" sz="half" idx="19"/>
          </p:nvPr>
        </p:nvSpPr>
        <p:spPr/>
        <p:txBody>
          <a:bodyPr/>
          <a:lstStyle/>
          <a:p>
            <a:r>
              <a:rPr lang="es-CO" dirty="0"/>
              <a:t>Alcaldía Local de Tunjuelito</a:t>
            </a:r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901030E0-F14D-C0A7-044A-CC7971C777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4823" y="743221"/>
            <a:ext cx="5042693" cy="574403"/>
          </a:xfrm>
        </p:spPr>
        <p:txBody>
          <a:bodyPr/>
          <a:lstStyle/>
          <a:p>
            <a:pPr algn="l"/>
            <a:r>
              <a:rPr lang="es-CO" dirty="0"/>
              <a:t>JUSTIFICACIÓN FINANCIERA</a:t>
            </a:r>
          </a:p>
        </p:txBody>
      </p:sp>
      <p:sp>
        <p:nvSpPr>
          <p:cNvPr id="8" name="Rectangle 1">
            <a:extLst>
              <a:ext uri="{FF2B5EF4-FFF2-40B4-BE49-F238E27FC236}">
                <a16:creationId xmlns:a16="http://schemas.microsoft.com/office/drawing/2014/main" id="{551EA253-F798-1731-F1A8-188578E44A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51375" y="1101725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O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84CD243C-650F-0E49-A642-D4D5A95A056E}"/>
              </a:ext>
            </a:extLst>
          </p:cNvPr>
          <p:cNvSpPr txBox="1"/>
          <p:nvPr/>
        </p:nvSpPr>
        <p:spPr>
          <a:xfrm>
            <a:off x="994459" y="4586724"/>
            <a:ext cx="1053033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MX" sz="1200" dirty="0"/>
              <a:t>El Contrato de Obra No. 675 de 2025 presenta un saldo disponible de $94.626.948, producto de la ejecución de los cuatro parques inicialmente priorizados. Sin embargo, la intervención integral requerida para el parque Urbanización Tunal II (06-032) asciende a $190.302.732, generando una necesidad de financiación de $95.675.784. Con la adición solicitada, el valor total del contrato pasaría de $1.500.000.000 a $1.595.675.784, garantizando la ejecución completa de las obras requeridas y la adecuada recuperación funcional del parque.</a:t>
            </a:r>
          </a:p>
        </p:txBody>
      </p:sp>
      <p:graphicFrame>
        <p:nvGraphicFramePr>
          <p:cNvPr id="9" name="Tabla 8">
            <a:extLst>
              <a:ext uri="{FF2B5EF4-FFF2-40B4-BE49-F238E27FC236}">
                <a16:creationId xmlns:a16="http://schemas.microsoft.com/office/drawing/2014/main" id="{F25C9D09-904B-2A2F-1802-0632FE9AC8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6744037"/>
              </p:ext>
            </p:extLst>
          </p:nvPr>
        </p:nvGraphicFramePr>
        <p:xfrm>
          <a:off x="1765032" y="1885374"/>
          <a:ext cx="8661936" cy="2133600"/>
        </p:xfrm>
        <a:graphic>
          <a:graphicData uri="http://schemas.openxmlformats.org/drawingml/2006/table">
            <a:tbl>
              <a:tblPr>
                <a:tableStyleId>{A597BDA4-149C-4F99-BA04-A1D19776FC90}</a:tableStyleId>
              </a:tblPr>
              <a:tblGrid>
                <a:gridCol w="6149741">
                  <a:extLst>
                    <a:ext uri="{9D8B030D-6E8A-4147-A177-3AD203B41FA5}">
                      <a16:colId xmlns:a16="http://schemas.microsoft.com/office/drawing/2014/main" val="1518005389"/>
                    </a:ext>
                  </a:extLst>
                </a:gridCol>
                <a:gridCol w="2512195">
                  <a:extLst>
                    <a:ext uri="{9D8B030D-6E8A-4147-A177-3AD203B41FA5}">
                      <a16:colId xmlns:a16="http://schemas.microsoft.com/office/drawing/2014/main" val="335197268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s-CO" b="1" dirty="0"/>
                        <a:t>CONCEPTO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b="1" dirty="0"/>
                        <a:t>VALOR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65364165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s-CO"/>
                        <a:t>Valor inicial del contrato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/>
                        <a:t>$1.500.000.000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63685068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s-MX"/>
                        <a:t>Valor ejecutado en parques 06-001, 06-002, 06-024 y 06-030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/>
                        <a:t>$1.405.373.052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9688451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s-CO"/>
                        <a:t>Saldo contractual disponible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/>
                        <a:t>$94.626.948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4058351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s-CO"/>
                        <a:t>Valor requerido para intervenir el parque 06-032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/>
                        <a:t>$190.302.732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1576980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s-CO"/>
                        <a:t>Adición presupuestal solicitada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/>
                        <a:t>$95.675.784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64410048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s-MX" b="1" dirty="0"/>
                        <a:t>Valor final del contrato (Inicial + Adición)</a:t>
                      </a:r>
                      <a:endParaRPr lang="es-MX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CO" b="1" dirty="0"/>
                        <a:t>$1.595.675.784</a:t>
                      </a:r>
                      <a:endParaRPr lang="es-CO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274734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72969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F9E257-34D7-7664-2D81-09279DDA54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7CEE521-B564-2E1A-83FA-0B87E2C61CA1}"/>
              </a:ext>
            </a:extLst>
          </p:cNvPr>
          <p:cNvSpPr>
            <a:spLocks noGrp="1"/>
          </p:cNvSpPr>
          <p:nvPr>
            <p:ph type="body" sz="half" idx="18"/>
          </p:nvPr>
        </p:nvSpPr>
        <p:spPr/>
        <p:txBody>
          <a:bodyPr/>
          <a:lstStyle/>
          <a:p>
            <a:r>
              <a:rPr lang="es-MX" dirty="0">
                <a:latin typeface="Montserrat Light"/>
              </a:rPr>
              <a:t>10 junio 2026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97F9798-4288-EB15-30E5-62768E19FB38}"/>
              </a:ext>
            </a:extLst>
          </p:cNvPr>
          <p:cNvSpPr>
            <a:spLocks noGrp="1"/>
          </p:cNvSpPr>
          <p:nvPr>
            <p:ph type="body" sz="half" idx="19"/>
          </p:nvPr>
        </p:nvSpPr>
        <p:spPr/>
        <p:txBody>
          <a:bodyPr/>
          <a:lstStyle/>
          <a:p>
            <a:r>
              <a:rPr lang="es-CO" dirty="0"/>
              <a:t>Alcaldía Local de Tunjuelito</a:t>
            </a:r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901030E0-F14D-C0A7-044A-CC7971C777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4823" y="743221"/>
            <a:ext cx="5042693" cy="574403"/>
          </a:xfrm>
        </p:spPr>
        <p:txBody>
          <a:bodyPr/>
          <a:lstStyle/>
          <a:p>
            <a:pPr algn="l"/>
            <a:r>
              <a:rPr lang="es-CO" dirty="0"/>
              <a:t>PRÓRROGA</a:t>
            </a:r>
          </a:p>
        </p:txBody>
      </p:sp>
      <p:sp>
        <p:nvSpPr>
          <p:cNvPr id="8" name="Rectangle 1">
            <a:extLst>
              <a:ext uri="{FF2B5EF4-FFF2-40B4-BE49-F238E27FC236}">
                <a16:creationId xmlns:a16="http://schemas.microsoft.com/office/drawing/2014/main" id="{551EA253-F798-1731-F1A8-188578E44A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51375" y="1101725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O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84CD243C-650F-0E49-A642-D4D5A95A056E}"/>
              </a:ext>
            </a:extLst>
          </p:cNvPr>
          <p:cNvSpPr txBox="1"/>
          <p:nvPr/>
        </p:nvSpPr>
        <p:spPr>
          <a:xfrm>
            <a:off x="994458" y="4380229"/>
            <a:ext cx="10530339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MX" sz="1200" dirty="0">
                <a:latin typeface="Montserrat Light" panose="00000400000000000000" pitchFamily="50" charset="0"/>
              </a:rPr>
              <a:t>La adición incorpora un quinto parque al alcance del Contrato No. 675-2025, pasando de cuatro (4) parques ejecutados a cinco (5) parques intervenidos.</a:t>
            </a:r>
          </a:p>
          <a:p>
            <a:pPr algn="just"/>
            <a:endParaRPr lang="es-MX" sz="1200" dirty="0">
              <a:latin typeface="Montserrat Light" panose="00000400000000000000" pitchFamily="50" charset="0"/>
            </a:endParaRPr>
          </a:p>
          <a:p>
            <a:pPr algn="just"/>
            <a:r>
              <a:rPr lang="es-MX" sz="1200" dirty="0">
                <a:latin typeface="Montserrat Light" panose="00000400000000000000" pitchFamily="50" charset="0"/>
              </a:rPr>
              <a:t>La prórroga de un (1) mes es necesaria para ejecutar las actividades adicionales sin afectar la calidad de las obras ni el adecuado cierre técnico, administrativo y financiero del contrato.</a:t>
            </a:r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769D65CD-223E-AA8B-083A-87F87CC1A9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8404977"/>
              </p:ext>
            </p:extLst>
          </p:nvPr>
        </p:nvGraphicFramePr>
        <p:xfrm>
          <a:off x="1644779" y="1537017"/>
          <a:ext cx="9229698" cy="2407920"/>
        </p:xfrm>
        <a:graphic>
          <a:graphicData uri="http://schemas.openxmlformats.org/drawingml/2006/table">
            <a:tbl>
              <a:tblPr>
                <a:tableStyleId>{A597BDA4-149C-4F99-BA04-A1D19776FC90}</a:tableStyleId>
              </a:tblPr>
              <a:tblGrid>
                <a:gridCol w="3157913">
                  <a:extLst>
                    <a:ext uri="{9D8B030D-6E8A-4147-A177-3AD203B41FA5}">
                      <a16:colId xmlns:a16="http://schemas.microsoft.com/office/drawing/2014/main" val="40584718"/>
                    </a:ext>
                  </a:extLst>
                </a:gridCol>
                <a:gridCol w="6071785">
                  <a:extLst>
                    <a:ext uri="{9D8B030D-6E8A-4147-A177-3AD203B41FA5}">
                      <a16:colId xmlns:a16="http://schemas.microsoft.com/office/drawing/2014/main" val="125495062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s-CO" b="1" dirty="0">
                          <a:latin typeface="Montserrat Light" panose="00000400000000000000" pitchFamily="50" charset="0"/>
                        </a:rPr>
                        <a:t>Concepto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O" b="1" dirty="0">
                          <a:latin typeface="Montserrat Light" panose="00000400000000000000" pitchFamily="50" charset="0"/>
                        </a:rPr>
                        <a:t>Justificación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9417116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s-CO" sz="1200" b="0" dirty="0">
                          <a:latin typeface="Montserrat Light" panose="00000400000000000000" pitchFamily="50" charset="0"/>
                        </a:rPr>
                        <a:t>Plazo adicional solicitado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O" sz="1200" b="0">
                          <a:latin typeface="Montserrat Light" panose="00000400000000000000" pitchFamily="50" charset="0"/>
                        </a:rPr>
                        <a:t>1 mes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9822877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s-CO" sz="1200" b="0" dirty="0">
                          <a:latin typeface="Montserrat Light" panose="00000400000000000000" pitchFamily="50" charset="0"/>
                        </a:rPr>
                        <a:t>Motivo principal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MX" sz="1200" b="0">
                          <a:latin typeface="Montserrat Light" panose="00000400000000000000" pitchFamily="50" charset="0"/>
                        </a:rPr>
                        <a:t>Incorporación del Parque Urbanización Tunal II (06-032) como nuevo frente de obra.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3332348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s-CO" sz="1200" b="0">
                          <a:latin typeface="Montserrat Light" panose="00000400000000000000" pitchFamily="50" charset="0"/>
                        </a:rPr>
                        <a:t>Actividades a ejecutar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MX" sz="1200" b="0">
                          <a:latin typeface="Montserrat Light" panose="00000400000000000000" pitchFamily="50" charset="0"/>
                        </a:rPr>
                        <a:t>Juegos infantiles, zona biosaludable, piso en caucho, cerramientos, señalización y obras complementarias.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8079037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s-CO" sz="1200" b="0">
                          <a:latin typeface="Montserrat Light" panose="00000400000000000000" pitchFamily="50" charset="0"/>
                        </a:rPr>
                        <a:t>Necesidad del plazo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MX" sz="1200" b="0">
                          <a:latin typeface="Montserrat Light" panose="00000400000000000000" pitchFamily="50" charset="0"/>
                        </a:rPr>
                        <a:t>Garantizar la ejecución integral, supervisión, control de calidad y entrega funcional del parque.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3209193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s-CO" sz="1200" b="0" dirty="0">
                          <a:latin typeface="Montserrat Light" panose="00000400000000000000" pitchFamily="50" charset="0"/>
                        </a:rPr>
                        <a:t>Resultado esperado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MX" sz="1200" b="0" dirty="0">
                          <a:latin typeface="Montserrat Light" panose="00000400000000000000" pitchFamily="50" charset="0"/>
                        </a:rPr>
                        <a:t>Recuperación integral del parque y cumplimiento de la meta física del contrato.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669077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7456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a 6">
            <a:extLst>
              <a:ext uri="{FF2B5EF4-FFF2-40B4-BE49-F238E27FC236}">
                <a16:creationId xmlns:a16="http://schemas.microsoft.com/office/drawing/2014/main" id="{5850BA52-AE03-ACCB-7A7B-AB50F48B73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7155374"/>
              </p:ext>
            </p:extLst>
          </p:nvPr>
        </p:nvGraphicFramePr>
        <p:xfrm>
          <a:off x="2038800" y="1560807"/>
          <a:ext cx="7942950" cy="4356455"/>
        </p:xfrm>
        <a:graphic>
          <a:graphicData uri="http://schemas.openxmlformats.org/drawingml/2006/table">
            <a:tbl>
              <a:tblPr>
                <a:tableStyleId>{A597BDA4-149C-4F99-BA04-A1D19776FC90}</a:tableStyleId>
              </a:tblPr>
              <a:tblGrid>
                <a:gridCol w="2590350">
                  <a:extLst>
                    <a:ext uri="{9D8B030D-6E8A-4147-A177-3AD203B41FA5}">
                      <a16:colId xmlns:a16="http://schemas.microsoft.com/office/drawing/2014/main" val="1753812907"/>
                    </a:ext>
                  </a:extLst>
                </a:gridCol>
                <a:gridCol w="5352600">
                  <a:extLst>
                    <a:ext uri="{9D8B030D-6E8A-4147-A177-3AD203B41FA5}">
                      <a16:colId xmlns:a16="http://schemas.microsoft.com/office/drawing/2014/main" val="589944157"/>
                    </a:ext>
                  </a:extLst>
                </a:gridCol>
              </a:tblGrid>
              <a:tr h="230230">
                <a:tc>
                  <a:txBody>
                    <a:bodyPr/>
                    <a:lstStyle/>
                    <a:p>
                      <a:r>
                        <a:rPr lang="es-CO" sz="1100" b="1" dirty="0">
                          <a:latin typeface="Montserrat Light" panose="00000400000000000000" pitchFamily="50" charset="0"/>
                        </a:rPr>
                        <a:t>Aspecto</a:t>
                      </a:r>
                      <a:endParaRPr lang="es-CO" sz="1100" dirty="0">
                        <a:latin typeface="Montserrat Light" panose="00000400000000000000" pitchFamily="50" charset="0"/>
                      </a:endParaRPr>
                    </a:p>
                  </a:txBody>
                  <a:tcPr marL="69069" marR="69069" marT="34535" marB="34535" anchor="ctr"/>
                </a:tc>
                <a:tc>
                  <a:txBody>
                    <a:bodyPr/>
                    <a:lstStyle/>
                    <a:p>
                      <a:r>
                        <a:rPr lang="es-CO" sz="1100" b="1">
                          <a:latin typeface="Montserrat Light" panose="00000400000000000000" pitchFamily="50" charset="0"/>
                        </a:rPr>
                        <a:t>Información</a:t>
                      </a:r>
                      <a:endParaRPr lang="es-CO" sz="1100">
                        <a:latin typeface="Montserrat Light" panose="00000400000000000000" pitchFamily="50" charset="0"/>
                      </a:endParaRPr>
                    </a:p>
                  </a:txBody>
                  <a:tcPr marL="69069" marR="69069" marT="34535" marB="34535" anchor="ctr"/>
                </a:tc>
                <a:extLst>
                  <a:ext uri="{0D108BD9-81ED-4DB2-BD59-A6C34878D82A}">
                    <a16:rowId xmlns:a16="http://schemas.microsoft.com/office/drawing/2014/main" val="4139935884"/>
                  </a:ext>
                </a:extLst>
              </a:tr>
              <a:tr h="391392">
                <a:tc>
                  <a:txBody>
                    <a:bodyPr/>
                    <a:lstStyle/>
                    <a:p>
                      <a:r>
                        <a:rPr lang="es-CO" sz="1100" b="1">
                          <a:latin typeface="Montserrat Light" panose="00000400000000000000" pitchFamily="50" charset="0"/>
                        </a:rPr>
                        <a:t>Tipo de actuación</a:t>
                      </a:r>
                      <a:endParaRPr lang="es-CO" sz="1100">
                        <a:latin typeface="Montserrat Light" panose="00000400000000000000" pitchFamily="50" charset="0"/>
                      </a:endParaRPr>
                    </a:p>
                  </a:txBody>
                  <a:tcPr marL="69069" marR="69069" marT="34535" marB="34535" anchor="ctr"/>
                </a:tc>
                <a:tc>
                  <a:txBody>
                    <a:bodyPr/>
                    <a:lstStyle/>
                    <a:p>
                      <a:r>
                        <a:rPr lang="es-MX" sz="1100">
                          <a:latin typeface="Montserrat Light" panose="00000400000000000000" pitchFamily="50" charset="0"/>
                        </a:rPr>
                        <a:t>Modificación Contractual No. 01 – Adición Presupuestal y Prórroga</a:t>
                      </a:r>
                    </a:p>
                  </a:txBody>
                  <a:tcPr marL="69069" marR="69069" marT="34535" marB="34535" anchor="ctr"/>
                </a:tc>
                <a:extLst>
                  <a:ext uri="{0D108BD9-81ED-4DB2-BD59-A6C34878D82A}">
                    <a16:rowId xmlns:a16="http://schemas.microsoft.com/office/drawing/2014/main" val="2586824332"/>
                  </a:ext>
                </a:extLst>
              </a:tr>
              <a:tr h="230230">
                <a:tc>
                  <a:txBody>
                    <a:bodyPr/>
                    <a:lstStyle/>
                    <a:p>
                      <a:r>
                        <a:rPr lang="es-CO" sz="1100" b="1">
                          <a:latin typeface="Montserrat Light" panose="00000400000000000000" pitchFamily="50" charset="0"/>
                        </a:rPr>
                        <a:t>Tipo de contrato</a:t>
                      </a:r>
                      <a:endParaRPr lang="es-CO" sz="1100">
                        <a:latin typeface="Montserrat Light" panose="00000400000000000000" pitchFamily="50" charset="0"/>
                      </a:endParaRPr>
                    </a:p>
                  </a:txBody>
                  <a:tcPr marL="69069" marR="69069" marT="34535" marB="34535" anchor="ctr"/>
                </a:tc>
                <a:tc>
                  <a:txBody>
                    <a:bodyPr/>
                    <a:lstStyle/>
                    <a:p>
                      <a:r>
                        <a:rPr lang="es-CO" sz="1100">
                          <a:latin typeface="Montserrat Light" panose="00000400000000000000" pitchFamily="50" charset="0"/>
                        </a:rPr>
                        <a:t>Obra Pública</a:t>
                      </a:r>
                    </a:p>
                  </a:txBody>
                  <a:tcPr marL="69069" marR="69069" marT="34535" marB="34535" anchor="ctr"/>
                </a:tc>
                <a:extLst>
                  <a:ext uri="{0D108BD9-81ED-4DB2-BD59-A6C34878D82A}">
                    <a16:rowId xmlns:a16="http://schemas.microsoft.com/office/drawing/2014/main" val="3532403805"/>
                  </a:ext>
                </a:extLst>
              </a:tr>
              <a:tr h="230230">
                <a:tc>
                  <a:txBody>
                    <a:bodyPr/>
                    <a:lstStyle/>
                    <a:p>
                      <a:r>
                        <a:rPr lang="es-CO" sz="1100" b="1">
                          <a:latin typeface="Montserrat Light" panose="00000400000000000000" pitchFamily="50" charset="0"/>
                        </a:rPr>
                        <a:t>Contrato No.</a:t>
                      </a:r>
                      <a:endParaRPr lang="es-CO" sz="1100">
                        <a:latin typeface="Montserrat Light" panose="00000400000000000000" pitchFamily="50" charset="0"/>
                      </a:endParaRPr>
                    </a:p>
                  </a:txBody>
                  <a:tcPr marL="69069" marR="69069" marT="34535" marB="34535" anchor="ctr"/>
                </a:tc>
                <a:tc>
                  <a:txBody>
                    <a:bodyPr/>
                    <a:lstStyle/>
                    <a:p>
                      <a:r>
                        <a:rPr lang="es-CO" sz="1100">
                          <a:latin typeface="Montserrat Light" panose="00000400000000000000" pitchFamily="50" charset="0"/>
                        </a:rPr>
                        <a:t>675-2025 LP (143265)</a:t>
                      </a:r>
                    </a:p>
                  </a:txBody>
                  <a:tcPr marL="69069" marR="69069" marT="34535" marB="34535" anchor="ctr"/>
                </a:tc>
                <a:extLst>
                  <a:ext uri="{0D108BD9-81ED-4DB2-BD59-A6C34878D82A}">
                    <a16:rowId xmlns:a16="http://schemas.microsoft.com/office/drawing/2014/main" val="1245131710"/>
                  </a:ext>
                </a:extLst>
              </a:tr>
              <a:tr h="552553">
                <a:tc>
                  <a:txBody>
                    <a:bodyPr/>
                    <a:lstStyle/>
                    <a:p>
                      <a:r>
                        <a:rPr lang="es-CO" sz="1100" b="1">
                          <a:latin typeface="Montserrat Light" panose="00000400000000000000" pitchFamily="50" charset="0"/>
                        </a:rPr>
                        <a:t>Objeto contractual</a:t>
                      </a:r>
                      <a:endParaRPr lang="es-CO" sz="1100">
                        <a:latin typeface="Montserrat Light" panose="00000400000000000000" pitchFamily="50" charset="0"/>
                      </a:endParaRPr>
                    </a:p>
                  </a:txBody>
                  <a:tcPr marL="69069" marR="69069" marT="34535" marB="34535" anchor="ctr"/>
                </a:tc>
                <a:tc>
                  <a:txBody>
                    <a:bodyPr/>
                    <a:lstStyle/>
                    <a:p>
                      <a:r>
                        <a:rPr lang="es-MX" sz="1100">
                          <a:latin typeface="Montserrat Light" panose="00000400000000000000" pitchFamily="50" charset="0"/>
                        </a:rPr>
                        <a:t>Diagnóstico, mejoramiento, mantenimiento y dotación de parques de proximidad, vecinales y de bolsillo de la localidad de Tunjuelito.</a:t>
                      </a:r>
                    </a:p>
                  </a:txBody>
                  <a:tcPr marL="69069" marR="69069" marT="34535" marB="34535" anchor="ctr"/>
                </a:tc>
                <a:extLst>
                  <a:ext uri="{0D108BD9-81ED-4DB2-BD59-A6C34878D82A}">
                    <a16:rowId xmlns:a16="http://schemas.microsoft.com/office/drawing/2014/main" val="1215784286"/>
                  </a:ext>
                </a:extLst>
              </a:tr>
              <a:tr h="230230">
                <a:tc>
                  <a:txBody>
                    <a:bodyPr/>
                    <a:lstStyle/>
                    <a:p>
                      <a:r>
                        <a:rPr lang="es-CO" sz="1100" b="1">
                          <a:latin typeface="Montserrat Light" panose="00000400000000000000" pitchFamily="50" charset="0"/>
                        </a:rPr>
                        <a:t>Contratista</a:t>
                      </a:r>
                      <a:endParaRPr lang="es-CO" sz="1100">
                        <a:latin typeface="Montserrat Light" panose="00000400000000000000" pitchFamily="50" charset="0"/>
                      </a:endParaRPr>
                    </a:p>
                  </a:txBody>
                  <a:tcPr marL="69069" marR="69069" marT="34535" marB="34535" anchor="ctr"/>
                </a:tc>
                <a:tc>
                  <a:txBody>
                    <a:bodyPr/>
                    <a:lstStyle/>
                    <a:p>
                      <a:r>
                        <a:rPr lang="pt-BR" sz="1100">
                          <a:latin typeface="Montserrat Light" panose="00000400000000000000" pitchFamily="50" charset="0"/>
                        </a:rPr>
                        <a:t>Consorcio Obras Parques Tunjuelito 2025</a:t>
                      </a:r>
                    </a:p>
                  </a:txBody>
                  <a:tcPr marL="69069" marR="69069" marT="34535" marB="34535" anchor="ctr"/>
                </a:tc>
                <a:extLst>
                  <a:ext uri="{0D108BD9-81ED-4DB2-BD59-A6C34878D82A}">
                    <a16:rowId xmlns:a16="http://schemas.microsoft.com/office/drawing/2014/main" val="3792427189"/>
                  </a:ext>
                </a:extLst>
              </a:tr>
              <a:tr h="230230">
                <a:tc>
                  <a:txBody>
                    <a:bodyPr/>
                    <a:lstStyle/>
                    <a:p>
                      <a:r>
                        <a:rPr lang="es-CO" sz="1100" b="1">
                          <a:latin typeface="Montserrat Light" panose="00000400000000000000" pitchFamily="50" charset="0"/>
                        </a:rPr>
                        <a:t>Interventoría</a:t>
                      </a:r>
                      <a:endParaRPr lang="es-CO" sz="1100">
                        <a:latin typeface="Montserrat Light" panose="00000400000000000000" pitchFamily="50" charset="0"/>
                      </a:endParaRPr>
                    </a:p>
                  </a:txBody>
                  <a:tcPr marL="69069" marR="69069" marT="34535" marB="34535" anchor="ctr"/>
                </a:tc>
                <a:tc>
                  <a:txBody>
                    <a:bodyPr/>
                    <a:lstStyle/>
                    <a:p>
                      <a:r>
                        <a:rPr lang="es-CO" sz="1100">
                          <a:latin typeface="Montserrat Light" panose="00000400000000000000" pitchFamily="50" charset="0"/>
                        </a:rPr>
                        <a:t>R&amp;M Construcciones e Interventorías S.A.S.</a:t>
                      </a:r>
                    </a:p>
                  </a:txBody>
                  <a:tcPr marL="69069" marR="69069" marT="34535" marB="34535" anchor="ctr"/>
                </a:tc>
                <a:extLst>
                  <a:ext uri="{0D108BD9-81ED-4DB2-BD59-A6C34878D82A}">
                    <a16:rowId xmlns:a16="http://schemas.microsoft.com/office/drawing/2014/main" val="3684450391"/>
                  </a:ext>
                </a:extLst>
              </a:tr>
              <a:tr h="230230">
                <a:tc>
                  <a:txBody>
                    <a:bodyPr/>
                    <a:lstStyle/>
                    <a:p>
                      <a:r>
                        <a:rPr lang="es-CO" sz="1100" b="1">
                          <a:latin typeface="Montserrat Light" panose="00000400000000000000" pitchFamily="50" charset="0"/>
                        </a:rPr>
                        <a:t>Proceso de selección</a:t>
                      </a:r>
                      <a:endParaRPr lang="es-CO" sz="1100">
                        <a:latin typeface="Montserrat Light" panose="00000400000000000000" pitchFamily="50" charset="0"/>
                      </a:endParaRPr>
                    </a:p>
                  </a:txBody>
                  <a:tcPr marL="69069" marR="69069" marT="34535" marB="34535" anchor="ctr"/>
                </a:tc>
                <a:tc>
                  <a:txBody>
                    <a:bodyPr/>
                    <a:lstStyle/>
                    <a:p>
                      <a:r>
                        <a:rPr lang="es-CO" sz="1100">
                          <a:latin typeface="Montserrat Light" panose="00000400000000000000" pitchFamily="50" charset="0"/>
                        </a:rPr>
                        <a:t>FDLT-LP 292-2025 (143265)</a:t>
                      </a:r>
                    </a:p>
                  </a:txBody>
                  <a:tcPr marL="69069" marR="69069" marT="34535" marB="34535" anchor="ctr"/>
                </a:tc>
                <a:extLst>
                  <a:ext uri="{0D108BD9-81ED-4DB2-BD59-A6C34878D82A}">
                    <a16:rowId xmlns:a16="http://schemas.microsoft.com/office/drawing/2014/main" val="2197521382"/>
                  </a:ext>
                </a:extLst>
              </a:tr>
              <a:tr h="230230">
                <a:tc>
                  <a:txBody>
                    <a:bodyPr/>
                    <a:lstStyle/>
                    <a:p>
                      <a:r>
                        <a:rPr lang="es-CO" sz="1100" b="1">
                          <a:latin typeface="Montserrat Light" panose="00000400000000000000" pitchFamily="50" charset="0"/>
                        </a:rPr>
                        <a:t>Valor inicial</a:t>
                      </a:r>
                      <a:endParaRPr lang="es-CO" sz="1100">
                        <a:latin typeface="Montserrat Light" panose="00000400000000000000" pitchFamily="50" charset="0"/>
                      </a:endParaRPr>
                    </a:p>
                  </a:txBody>
                  <a:tcPr marL="69069" marR="69069" marT="34535" marB="34535" anchor="ctr"/>
                </a:tc>
                <a:tc>
                  <a:txBody>
                    <a:bodyPr/>
                    <a:lstStyle/>
                    <a:p>
                      <a:r>
                        <a:rPr lang="es-CO" sz="1100">
                          <a:latin typeface="Montserrat Light" panose="00000400000000000000" pitchFamily="50" charset="0"/>
                        </a:rPr>
                        <a:t>$1.500.000.000</a:t>
                      </a:r>
                    </a:p>
                  </a:txBody>
                  <a:tcPr marL="69069" marR="69069" marT="34535" marB="34535" anchor="ctr"/>
                </a:tc>
                <a:extLst>
                  <a:ext uri="{0D108BD9-81ED-4DB2-BD59-A6C34878D82A}">
                    <a16:rowId xmlns:a16="http://schemas.microsoft.com/office/drawing/2014/main" val="2220660384"/>
                  </a:ext>
                </a:extLst>
              </a:tr>
              <a:tr h="230230">
                <a:tc>
                  <a:txBody>
                    <a:bodyPr/>
                    <a:lstStyle/>
                    <a:p>
                      <a:r>
                        <a:rPr lang="es-MX" sz="1100" b="1" dirty="0">
                          <a:latin typeface="Montserrat Light" panose="00000400000000000000" pitchFamily="50" charset="0"/>
                        </a:rPr>
                        <a:t>Valor de la adición solicitada</a:t>
                      </a:r>
                      <a:endParaRPr lang="es-MX" sz="1100" dirty="0">
                        <a:latin typeface="Montserrat Light" panose="00000400000000000000" pitchFamily="50" charset="0"/>
                      </a:endParaRPr>
                    </a:p>
                  </a:txBody>
                  <a:tcPr marL="69069" marR="69069" marT="34535" marB="34535" anchor="ctr"/>
                </a:tc>
                <a:tc>
                  <a:txBody>
                    <a:bodyPr/>
                    <a:lstStyle/>
                    <a:p>
                      <a:r>
                        <a:rPr lang="es-CO" sz="1100" dirty="0">
                          <a:latin typeface="Montserrat Light" panose="00000400000000000000" pitchFamily="50" charset="0"/>
                        </a:rPr>
                        <a:t>$95.675.784</a:t>
                      </a:r>
                    </a:p>
                  </a:txBody>
                  <a:tcPr marL="69069" marR="69069" marT="34535" marB="34535" anchor="ctr"/>
                </a:tc>
                <a:extLst>
                  <a:ext uri="{0D108BD9-81ED-4DB2-BD59-A6C34878D82A}">
                    <a16:rowId xmlns:a16="http://schemas.microsoft.com/office/drawing/2014/main" val="2667838837"/>
                  </a:ext>
                </a:extLst>
              </a:tr>
              <a:tr h="230230">
                <a:tc>
                  <a:txBody>
                    <a:bodyPr/>
                    <a:lstStyle/>
                    <a:p>
                      <a:r>
                        <a:rPr lang="es-CO" sz="1100" b="1">
                          <a:latin typeface="Montserrat Light" panose="00000400000000000000" pitchFamily="50" charset="0"/>
                        </a:rPr>
                        <a:t>Valor total proyectado</a:t>
                      </a:r>
                      <a:endParaRPr lang="es-CO" sz="1100">
                        <a:latin typeface="Montserrat Light" panose="00000400000000000000" pitchFamily="50" charset="0"/>
                      </a:endParaRPr>
                    </a:p>
                  </a:txBody>
                  <a:tcPr marL="69069" marR="69069" marT="34535" marB="34535" anchor="ctr"/>
                </a:tc>
                <a:tc>
                  <a:txBody>
                    <a:bodyPr/>
                    <a:lstStyle/>
                    <a:p>
                      <a:r>
                        <a:rPr lang="es-CO" sz="1100">
                          <a:latin typeface="Montserrat Light" panose="00000400000000000000" pitchFamily="50" charset="0"/>
                        </a:rPr>
                        <a:t>$1.595.675.784</a:t>
                      </a:r>
                    </a:p>
                  </a:txBody>
                  <a:tcPr marL="69069" marR="69069" marT="34535" marB="34535" anchor="ctr"/>
                </a:tc>
                <a:extLst>
                  <a:ext uri="{0D108BD9-81ED-4DB2-BD59-A6C34878D82A}">
                    <a16:rowId xmlns:a16="http://schemas.microsoft.com/office/drawing/2014/main" val="1351850545"/>
                  </a:ext>
                </a:extLst>
              </a:tr>
              <a:tr h="230230">
                <a:tc>
                  <a:txBody>
                    <a:bodyPr/>
                    <a:lstStyle/>
                    <a:p>
                      <a:r>
                        <a:rPr lang="es-CO" sz="1100" b="1">
                          <a:latin typeface="Montserrat Light" panose="00000400000000000000" pitchFamily="50" charset="0"/>
                        </a:rPr>
                        <a:t>Plazo inicial</a:t>
                      </a:r>
                      <a:endParaRPr lang="es-CO" sz="1100">
                        <a:latin typeface="Montserrat Light" panose="00000400000000000000" pitchFamily="50" charset="0"/>
                      </a:endParaRPr>
                    </a:p>
                  </a:txBody>
                  <a:tcPr marL="69069" marR="69069" marT="34535" marB="34535" anchor="ctr"/>
                </a:tc>
                <a:tc>
                  <a:txBody>
                    <a:bodyPr/>
                    <a:lstStyle/>
                    <a:p>
                      <a:r>
                        <a:rPr lang="es-CO" sz="1100">
                          <a:latin typeface="Montserrat Light" panose="00000400000000000000" pitchFamily="50" charset="0"/>
                        </a:rPr>
                        <a:t>5 meses</a:t>
                      </a:r>
                    </a:p>
                  </a:txBody>
                  <a:tcPr marL="69069" marR="69069" marT="34535" marB="34535" anchor="ctr"/>
                </a:tc>
                <a:extLst>
                  <a:ext uri="{0D108BD9-81ED-4DB2-BD59-A6C34878D82A}">
                    <a16:rowId xmlns:a16="http://schemas.microsoft.com/office/drawing/2014/main" val="4241897347"/>
                  </a:ext>
                </a:extLst>
              </a:tr>
              <a:tr h="230230">
                <a:tc>
                  <a:txBody>
                    <a:bodyPr/>
                    <a:lstStyle/>
                    <a:p>
                      <a:r>
                        <a:rPr lang="es-CO" sz="1100" b="1">
                          <a:latin typeface="Montserrat Light" panose="00000400000000000000" pitchFamily="50" charset="0"/>
                        </a:rPr>
                        <a:t>Prórroga solicitada</a:t>
                      </a:r>
                      <a:endParaRPr lang="es-CO" sz="1100">
                        <a:latin typeface="Montserrat Light" panose="00000400000000000000" pitchFamily="50" charset="0"/>
                      </a:endParaRPr>
                    </a:p>
                  </a:txBody>
                  <a:tcPr marL="69069" marR="69069" marT="34535" marB="34535" anchor="ctr"/>
                </a:tc>
                <a:tc>
                  <a:txBody>
                    <a:bodyPr/>
                    <a:lstStyle/>
                    <a:p>
                      <a:r>
                        <a:rPr lang="es-CO" sz="1100">
                          <a:latin typeface="Montserrat Light" panose="00000400000000000000" pitchFamily="50" charset="0"/>
                        </a:rPr>
                        <a:t>1 mes</a:t>
                      </a:r>
                    </a:p>
                  </a:txBody>
                  <a:tcPr marL="69069" marR="69069" marT="34535" marB="34535" anchor="ctr"/>
                </a:tc>
                <a:extLst>
                  <a:ext uri="{0D108BD9-81ED-4DB2-BD59-A6C34878D82A}">
                    <a16:rowId xmlns:a16="http://schemas.microsoft.com/office/drawing/2014/main" val="3473943679"/>
                  </a:ext>
                </a:extLst>
              </a:tr>
              <a:tr h="230230">
                <a:tc>
                  <a:txBody>
                    <a:bodyPr/>
                    <a:lstStyle/>
                    <a:p>
                      <a:r>
                        <a:rPr lang="es-CO" sz="1100" b="1">
                          <a:latin typeface="Montserrat Light" panose="00000400000000000000" pitchFamily="50" charset="0"/>
                        </a:rPr>
                        <a:t>Fecha de terminación proyectada</a:t>
                      </a:r>
                      <a:endParaRPr lang="es-CO" sz="1100">
                        <a:latin typeface="Montserrat Light" panose="00000400000000000000" pitchFamily="50" charset="0"/>
                      </a:endParaRPr>
                    </a:p>
                  </a:txBody>
                  <a:tcPr marL="69069" marR="69069" marT="34535" marB="34535" anchor="ctr"/>
                </a:tc>
                <a:tc>
                  <a:txBody>
                    <a:bodyPr/>
                    <a:lstStyle/>
                    <a:p>
                      <a:r>
                        <a:rPr lang="pt-BR" sz="1100">
                          <a:latin typeface="Montserrat Light" panose="00000400000000000000" pitchFamily="50" charset="0"/>
                        </a:rPr>
                        <a:t>09 de agosto de 2026</a:t>
                      </a:r>
                    </a:p>
                  </a:txBody>
                  <a:tcPr marL="69069" marR="69069" marT="34535" marB="34535" anchor="ctr"/>
                </a:tc>
                <a:extLst>
                  <a:ext uri="{0D108BD9-81ED-4DB2-BD59-A6C34878D82A}">
                    <a16:rowId xmlns:a16="http://schemas.microsoft.com/office/drawing/2014/main" val="3439056603"/>
                  </a:ext>
                </a:extLst>
              </a:tr>
              <a:tr h="552553">
                <a:tc>
                  <a:txBody>
                    <a:bodyPr/>
                    <a:lstStyle/>
                    <a:p>
                      <a:r>
                        <a:rPr lang="es-CO" sz="1100" b="1">
                          <a:latin typeface="Montserrat Light" panose="00000400000000000000" pitchFamily="50" charset="0"/>
                        </a:rPr>
                        <a:t>Alcance de la modificación</a:t>
                      </a:r>
                      <a:endParaRPr lang="es-CO" sz="1100">
                        <a:latin typeface="Montserrat Light" panose="00000400000000000000" pitchFamily="50" charset="0"/>
                      </a:endParaRPr>
                    </a:p>
                  </a:txBody>
                  <a:tcPr marL="69069" marR="69069" marT="34535" marB="34535" anchor="ctr"/>
                </a:tc>
                <a:tc>
                  <a:txBody>
                    <a:bodyPr/>
                    <a:lstStyle/>
                    <a:p>
                      <a:r>
                        <a:rPr lang="es-MX" sz="1100" dirty="0">
                          <a:latin typeface="Montserrat Light" panose="00000400000000000000" pitchFamily="50" charset="0"/>
                        </a:rPr>
                        <a:t>Intervención integral del Parque Urbanización Tunal II (IDRD 06-032) y cierre técnico, administrativo y documental de los frentes de obra inicialmente intervenidos.</a:t>
                      </a:r>
                    </a:p>
                  </a:txBody>
                  <a:tcPr marL="69069" marR="69069" marT="34535" marB="34535" anchor="ctr"/>
                </a:tc>
                <a:extLst>
                  <a:ext uri="{0D108BD9-81ED-4DB2-BD59-A6C34878D82A}">
                    <a16:rowId xmlns:a16="http://schemas.microsoft.com/office/drawing/2014/main" val="1076326548"/>
                  </a:ext>
                </a:extLst>
              </a:tr>
            </a:tbl>
          </a:graphicData>
        </a:graphic>
      </p:graphicFrame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6ED3FDAF-2F52-B21D-4772-2E4F5AF4671D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2619937" y="417041"/>
            <a:ext cx="1815538" cy="365125"/>
          </a:xfrm>
        </p:spPr>
        <p:txBody>
          <a:bodyPr/>
          <a:lstStyle/>
          <a:p>
            <a:r>
              <a:rPr lang="es-MX" dirty="0">
                <a:latin typeface="Montserrat Light"/>
              </a:rPr>
              <a:t>10 junio 2026</a:t>
            </a:r>
            <a:endParaRPr lang="en-US" dirty="0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5AB7E63A-ED5A-3E27-1293-C3665EBB7170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464823" y="417041"/>
            <a:ext cx="1815538" cy="365125"/>
          </a:xfrm>
        </p:spPr>
        <p:txBody>
          <a:bodyPr/>
          <a:lstStyle/>
          <a:p>
            <a:r>
              <a:rPr lang="es-CO" dirty="0"/>
              <a:t>Alcaldía Local de Tunjuelito</a:t>
            </a:r>
            <a:endParaRPr lang="en-US" dirty="0"/>
          </a:p>
        </p:txBody>
      </p:sp>
      <p:sp>
        <p:nvSpPr>
          <p:cNvPr id="10" name="Title 5">
            <a:extLst>
              <a:ext uri="{FF2B5EF4-FFF2-40B4-BE49-F238E27FC236}">
                <a16:creationId xmlns:a16="http://schemas.microsoft.com/office/drawing/2014/main" id="{3D7A2FF9-A594-9204-5A8A-DCEFB4A2B0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4823" y="743221"/>
            <a:ext cx="7291704" cy="574403"/>
          </a:xfrm>
        </p:spPr>
        <p:txBody>
          <a:bodyPr/>
          <a:lstStyle/>
          <a:p>
            <a:pPr algn="l"/>
            <a:r>
              <a:rPr lang="es-CO" dirty="0"/>
              <a:t>TIPO DE CONTRATO A CELEBRAR:</a:t>
            </a:r>
          </a:p>
        </p:txBody>
      </p:sp>
    </p:spTree>
    <p:extLst>
      <p:ext uri="{BB962C8B-B14F-4D97-AF65-F5344CB8AC3E}">
        <p14:creationId xmlns:p14="http://schemas.microsoft.com/office/powerpoint/2010/main" val="18579556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" name="Google Shape;540;p20"/>
          <p:cNvSpPr txBox="1">
            <a:spLocks noGrp="1"/>
          </p:cNvSpPr>
          <p:nvPr>
            <p:ph type="body" idx="1"/>
          </p:nvPr>
        </p:nvSpPr>
        <p:spPr>
          <a:xfrm>
            <a:off x="1993128" y="2694241"/>
            <a:ext cx="8205746" cy="15884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228600" lvl="0" indent="-22860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None/>
            </a:pPr>
            <a:r>
              <a:rPr lang="es-CO" sz="4400" dirty="0">
                <a:latin typeface="Montserrat Medium"/>
                <a:ea typeface="Montserrat Medium"/>
                <a:cs typeface="Montserrat Medium"/>
                <a:sym typeface="Montserrat Medium"/>
              </a:rPr>
              <a:t>GRACIAS</a:t>
            </a:r>
            <a:endParaRPr sz="4400" dirty="0"/>
          </a:p>
        </p:txBody>
      </p:sp>
      <p:sp>
        <p:nvSpPr>
          <p:cNvPr id="541" name="Google Shape;541;p20"/>
          <p:cNvSpPr txBox="1">
            <a:spLocks noGrp="1"/>
          </p:cNvSpPr>
          <p:nvPr>
            <p:ph type="body" idx="2"/>
          </p:nvPr>
        </p:nvSpPr>
        <p:spPr>
          <a:xfrm>
            <a:off x="4720167" y="4506060"/>
            <a:ext cx="4855071" cy="129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None/>
            </a:pPr>
            <a:r>
              <a:rPr lang="es-CO">
                <a:latin typeface="Montserrat Medium"/>
                <a:ea typeface="Montserrat Medium"/>
                <a:cs typeface="Montserrat Medium"/>
                <a:sym typeface="Montserrat Medium"/>
              </a:rPr>
              <a:t>FONDO DE DESARROLLO LOCAL DE TUNJUELITO</a:t>
            </a:r>
            <a:endParaRPr/>
          </a:p>
        </p:txBody>
      </p:sp>
      <p:sp>
        <p:nvSpPr>
          <p:cNvPr id="542" name="Google Shape;542;p20"/>
          <p:cNvSpPr txBox="1">
            <a:spLocks noGrp="1"/>
          </p:cNvSpPr>
          <p:nvPr>
            <p:ph type="body" idx="3"/>
          </p:nvPr>
        </p:nvSpPr>
        <p:spPr>
          <a:xfrm>
            <a:off x="236772" y="2006038"/>
            <a:ext cx="2832874" cy="32158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228600" lvl="0" indent="-22860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3900"/>
              <a:buNone/>
            </a:pPr>
            <a:endParaRPr sz="6000" dirty="0"/>
          </a:p>
        </p:txBody>
      </p:sp>
      <p:sp>
        <p:nvSpPr>
          <p:cNvPr id="543" name="Google Shape;543;p20"/>
          <p:cNvSpPr txBox="1">
            <a:spLocks noGrp="1"/>
          </p:cNvSpPr>
          <p:nvPr>
            <p:ph type="body" idx="4"/>
          </p:nvPr>
        </p:nvSpPr>
        <p:spPr>
          <a:xfrm rot="10800000">
            <a:off x="8934835" y="1561521"/>
            <a:ext cx="2832874" cy="32158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228600" lvl="0" indent="-22860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3900"/>
              <a:buNone/>
            </a:pPr>
            <a:endParaRPr sz="6000" dirty="0"/>
          </a:p>
        </p:txBody>
      </p:sp>
      <p:sp>
        <p:nvSpPr>
          <p:cNvPr id="544" name="Google Shape;544;p20"/>
          <p:cNvSpPr txBox="1">
            <a:spLocks noGrp="1"/>
          </p:cNvSpPr>
          <p:nvPr>
            <p:ph type="body" idx="5"/>
          </p:nvPr>
        </p:nvSpPr>
        <p:spPr>
          <a:xfrm>
            <a:off x="2619937" y="417041"/>
            <a:ext cx="181553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</a:pPr>
            <a:r>
              <a:rPr lang="es-CO" dirty="0"/>
              <a:t>10 junio 2026</a:t>
            </a:r>
            <a:endParaRPr dirty="0"/>
          </a:p>
        </p:txBody>
      </p:sp>
      <p:sp>
        <p:nvSpPr>
          <p:cNvPr id="545" name="Google Shape;545;p20"/>
          <p:cNvSpPr txBox="1">
            <a:spLocks noGrp="1"/>
          </p:cNvSpPr>
          <p:nvPr>
            <p:ph type="body" idx="6"/>
          </p:nvPr>
        </p:nvSpPr>
        <p:spPr>
          <a:xfrm>
            <a:off x="464823" y="417041"/>
            <a:ext cx="181553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</a:pPr>
            <a:r>
              <a:rPr lang="es-CO"/>
              <a:t>Alcaldía Local de Tunjuelito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2"/>
          <p:cNvSpPr txBox="1">
            <a:spLocks noGrp="1"/>
          </p:cNvSpPr>
          <p:nvPr>
            <p:ph type="body" idx="1"/>
          </p:nvPr>
        </p:nvSpPr>
        <p:spPr>
          <a:xfrm>
            <a:off x="596109" y="1796619"/>
            <a:ext cx="11001482" cy="5471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000"/>
              <a:buNone/>
            </a:pPr>
            <a:r>
              <a:rPr lang="es-CO" sz="4000">
                <a:latin typeface="Montserrat Medium"/>
                <a:ea typeface="Montserrat Medium"/>
                <a:cs typeface="Montserrat Medium"/>
                <a:sym typeface="Montserrat Medium"/>
              </a:rPr>
              <a:t>TEMA: </a:t>
            </a:r>
            <a:r>
              <a:rPr lang="es-CO" sz="4000">
                <a:latin typeface="Montserrat Light"/>
                <a:ea typeface="Montserrat Light"/>
                <a:cs typeface="Montserrat Light"/>
                <a:sym typeface="Montserrat Light"/>
              </a:rPr>
              <a:t>Contrato de obra pública 675-2025</a:t>
            </a:r>
            <a:endParaRPr sz="4000"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305" name="Google Shape;305;p2"/>
          <p:cNvSpPr txBox="1">
            <a:spLocks noGrp="1"/>
          </p:cNvSpPr>
          <p:nvPr>
            <p:ph type="body" idx="3"/>
          </p:nvPr>
        </p:nvSpPr>
        <p:spPr>
          <a:xfrm>
            <a:off x="766356" y="4420967"/>
            <a:ext cx="536575" cy="3643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r>
              <a:rPr lang="es-CO"/>
              <a:t>01.</a:t>
            </a:r>
            <a:endParaRPr/>
          </a:p>
        </p:txBody>
      </p:sp>
      <p:sp>
        <p:nvSpPr>
          <p:cNvPr id="306" name="Google Shape;306;p2"/>
          <p:cNvSpPr txBox="1">
            <a:spLocks noGrp="1"/>
          </p:cNvSpPr>
          <p:nvPr>
            <p:ph type="body" idx="4"/>
          </p:nvPr>
        </p:nvSpPr>
        <p:spPr>
          <a:xfrm>
            <a:off x="1302931" y="4420967"/>
            <a:ext cx="2805339" cy="4097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r>
              <a:rPr lang="es-CO" dirty="0"/>
              <a:t>CARACTERISTICAS DEL CONTRATO</a:t>
            </a:r>
            <a:endParaRPr dirty="0"/>
          </a:p>
        </p:txBody>
      </p:sp>
      <p:sp>
        <p:nvSpPr>
          <p:cNvPr id="307" name="Google Shape;307;p2"/>
          <p:cNvSpPr txBox="1">
            <a:spLocks noGrp="1"/>
          </p:cNvSpPr>
          <p:nvPr>
            <p:ph type="body" idx="6"/>
          </p:nvPr>
        </p:nvSpPr>
        <p:spPr>
          <a:xfrm>
            <a:off x="4382962" y="4420967"/>
            <a:ext cx="536575" cy="3643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r>
              <a:rPr lang="es-CO"/>
              <a:t>02.</a:t>
            </a:r>
            <a:endParaRPr/>
          </a:p>
        </p:txBody>
      </p:sp>
      <p:sp>
        <p:nvSpPr>
          <p:cNvPr id="308" name="Google Shape;308;p2"/>
          <p:cNvSpPr txBox="1">
            <a:spLocks noGrp="1"/>
          </p:cNvSpPr>
          <p:nvPr>
            <p:ph type="body" idx="7"/>
          </p:nvPr>
        </p:nvSpPr>
        <p:spPr>
          <a:xfrm>
            <a:off x="4919537" y="4420967"/>
            <a:ext cx="2787196" cy="4097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r>
              <a:rPr lang="es-CO" dirty="0"/>
              <a:t>EJECUCIÓN DEL CONTRATO</a:t>
            </a:r>
            <a:endParaRPr dirty="0"/>
          </a:p>
        </p:txBody>
      </p:sp>
      <p:sp>
        <p:nvSpPr>
          <p:cNvPr id="309" name="Google Shape;309;p2"/>
          <p:cNvSpPr txBox="1">
            <a:spLocks noGrp="1"/>
          </p:cNvSpPr>
          <p:nvPr>
            <p:ph type="body" idx="9"/>
          </p:nvPr>
        </p:nvSpPr>
        <p:spPr>
          <a:xfrm>
            <a:off x="7999568" y="4420967"/>
            <a:ext cx="536575" cy="3643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r>
              <a:rPr lang="es-CO"/>
              <a:t>03.</a:t>
            </a:r>
            <a:endParaRPr/>
          </a:p>
        </p:txBody>
      </p:sp>
      <p:sp>
        <p:nvSpPr>
          <p:cNvPr id="310" name="Google Shape;310;p2"/>
          <p:cNvSpPr txBox="1">
            <a:spLocks noGrp="1"/>
          </p:cNvSpPr>
          <p:nvPr>
            <p:ph type="body" idx="13"/>
          </p:nvPr>
        </p:nvSpPr>
        <p:spPr>
          <a:xfrm>
            <a:off x="8536143" y="4420967"/>
            <a:ext cx="3189132" cy="4097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r>
              <a:rPr lang="es-CO" dirty="0">
                <a:latin typeface="Montserrat Medium"/>
                <a:ea typeface="Montserrat Medium"/>
                <a:cs typeface="Montserrat Medium"/>
                <a:sym typeface="Montserrat Medium"/>
              </a:rPr>
              <a:t>NECESIDAD</a:t>
            </a:r>
            <a:endParaRPr dirty="0"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311" name="Google Shape;311;p2"/>
          <p:cNvSpPr txBox="1">
            <a:spLocks noGrp="1"/>
          </p:cNvSpPr>
          <p:nvPr>
            <p:ph type="body" idx="15"/>
          </p:nvPr>
        </p:nvSpPr>
        <p:spPr>
          <a:xfrm>
            <a:off x="2619937" y="235612"/>
            <a:ext cx="181553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</a:pPr>
            <a:r>
              <a:rPr lang="es-CO" dirty="0">
                <a:latin typeface="Montserrat Light"/>
                <a:ea typeface="Montserrat Light"/>
                <a:cs typeface="Montserrat Light"/>
                <a:sym typeface="Montserrat Light"/>
              </a:rPr>
              <a:t>10 junio 2026</a:t>
            </a:r>
            <a:endParaRPr dirty="0"/>
          </a:p>
        </p:txBody>
      </p:sp>
      <p:sp>
        <p:nvSpPr>
          <p:cNvPr id="312" name="Google Shape;312;p2"/>
          <p:cNvSpPr txBox="1">
            <a:spLocks noGrp="1"/>
          </p:cNvSpPr>
          <p:nvPr>
            <p:ph type="body" idx="16"/>
          </p:nvPr>
        </p:nvSpPr>
        <p:spPr>
          <a:xfrm>
            <a:off x="464822" y="235612"/>
            <a:ext cx="225932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</a:pPr>
            <a:r>
              <a:rPr lang="es-CO">
                <a:latin typeface="Montserrat Light"/>
                <a:ea typeface="Montserrat Light"/>
                <a:cs typeface="Montserrat Light"/>
                <a:sym typeface="Montserrat Light"/>
              </a:rPr>
              <a:t>ALCALDIA LOCAL DE TUNJUELITO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A41DD96C-125D-E5F7-D66B-B6BC4D28D5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12235A6F-4946-75D0-FBB3-282C576D8DE5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s-CO"/>
          </a:p>
        </p:txBody>
      </p:sp>
      <p:graphicFrame>
        <p:nvGraphicFramePr>
          <p:cNvPr id="8" name="Tabla 7">
            <a:extLst>
              <a:ext uri="{FF2B5EF4-FFF2-40B4-BE49-F238E27FC236}">
                <a16:creationId xmlns:a16="http://schemas.microsoft.com/office/drawing/2014/main" id="{231421EA-93FE-896F-70F4-5424DC27D3E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4484145"/>
              </p:ext>
            </p:extLst>
          </p:nvPr>
        </p:nvGraphicFramePr>
        <p:xfrm>
          <a:off x="1790700" y="1073387"/>
          <a:ext cx="8391525" cy="4931674"/>
        </p:xfrm>
        <a:graphic>
          <a:graphicData uri="http://schemas.openxmlformats.org/drawingml/2006/table">
            <a:tbl>
              <a:tblPr firstRow="1" firstCol="1" bandRow="1">
                <a:tableStyleId>{E8B1032C-EA38-4F05-BA0D-38AFFFC7BED3}</a:tableStyleId>
              </a:tblPr>
              <a:tblGrid>
                <a:gridCol w="18043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872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66152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 b="1" dirty="0">
                          <a:solidFill>
                            <a:schemeClr val="accent6"/>
                          </a:solidFill>
                          <a:effectLst/>
                          <a:latin typeface="Montserrat Light" panose="00000400000000000000" pitchFamily="50" charset="0"/>
                        </a:rPr>
                        <a:t>CONTRATO DE OBRA - 675 de 2025</a:t>
                      </a:r>
                      <a:endParaRPr lang="es-ES" sz="1400" b="1" dirty="0">
                        <a:solidFill>
                          <a:schemeClr val="accent6"/>
                        </a:solidFill>
                        <a:effectLst/>
                        <a:latin typeface="Montserrat Light" panose="00000400000000000000" pitchFamily="50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23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100" b="0" dirty="0">
                          <a:solidFill>
                            <a:schemeClr val="accent6"/>
                          </a:solidFill>
                          <a:effectLst/>
                          <a:latin typeface="Montserrat Light" panose="00000400000000000000" pitchFamily="50" charset="0"/>
                        </a:rPr>
                        <a:t>Empresa</a:t>
                      </a:r>
                      <a:endParaRPr lang="es-ES" sz="1100" b="0" dirty="0">
                        <a:solidFill>
                          <a:schemeClr val="accent6"/>
                        </a:solidFill>
                        <a:effectLst/>
                        <a:latin typeface="Montserrat Light" panose="00000400000000000000" pitchFamily="50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s-CO" sz="1100" b="0" kern="1200" dirty="0">
                          <a:solidFill>
                            <a:sysClr val="windowText" lastClr="000000"/>
                          </a:solidFill>
                          <a:effectLst/>
                          <a:latin typeface="Montserrat Light" panose="00000400000000000000" pitchFamily="50" charset="0"/>
                          <a:ea typeface="+mn-ea"/>
                          <a:cs typeface="Times New Roman" panose="02020603050405020304" pitchFamily="18" charset="0"/>
                        </a:rPr>
                        <a:t>CONSORCIO OBRAS PARQUES TUNJUELO 2025 </a:t>
                      </a:r>
                      <a:endParaRPr lang="es-ES" sz="1100" b="0" kern="1200" dirty="0">
                        <a:solidFill>
                          <a:sysClr val="windowText" lastClr="000000"/>
                        </a:solidFill>
                        <a:effectLst/>
                        <a:latin typeface="Montserrat Light" panose="00000400000000000000" pitchFamily="50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23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100" b="0" dirty="0">
                          <a:solidFill>
                            <a:schemeClr val="accent6"/>
                          </a:solidFill>
                          <a:effectLst/>
                          <a:latin typeface="Montserrat Light" panose="00000400000000000000" pitchFamily="50" charset="0"/>
                        </a:rPr>
                        <a:t>NIT</a:t>
                      </a:r>
                      <a:endParaRPr lang="es-ES" sz="1100" b="0" dirty="0">
                        <a:solidFill>
                          <a:schemeClr val="accent6"/>
                        </a:solidFill>
                        <a:effectLst/>
                        <a:latin typeface="Montserrat Light" panose="00000400000000000000" pitchFamily="50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100" b="0" kern="1200" dirty="0">
                          <a:solidFill>
                            <a:sysClr val="windowText" lastClr="000000"/>
                          </a:solidFill>
                          <a:effectLst/>
                          <a:latin typeface="Montserrat Light" panose="00000400000000000000" pitchFamily="50" charset="0"/>
                          <a:ea typeface="+mn-ea"/>
                          <a:cs typeface="Times New Roman" panose="02020603050405020304" pitchFamily="18" charset="0"/>
                        </a:rPr>
                        <a:t>902018023-0</a:t>
                      </a:r>
                      <a:endParaRPr lang="es-ES" sz="1100" b="0" kern="1200" dirty="0">
                        <a:solidFill>
                          <a:sysClr val="windowText" lastClr="000000"/>
                        </a:solidFill>
                        <a:effectLst/>
                        <a:latin typeface="Montserrat Light" panose="00000400000000000000" pitchFamily="50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103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100" b="0" dirty="0">
                          <a:solidFill>
                            <a:schemeClr val="accent6"/>
                          </a:solidFill>
                          <a:effectLst/>
                          <a:latin typeface="Montserrat Light" panose="00000400000000000000" pitchFamily="50" charset="0"/>
                        </a:rPr>
                        <a:t>Objeto</a:t>
                      </a:r>
                      <a:endParaRPr lang="es-ES" sz="1100" b="0" dirty="0">
                        <a:solidFill>
                          <a:schemeClr val="accent6"/>
                        </a:solidFill>
                        <a:effectLst/>
                        <a:latin typeface="Montserrat Light" panose="00000400000000000000" pitchFamily="50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85725" indent="0" algn="ctr" defTabSz="538163">
                        <a:lnSpc>
                          <a:spcPct val="107000"/>
                        </a:lnSpc>
                        <a:tabLst/>
                      </a:pPr>
                      <a:r>
                        <a:rPr lang="es-CO" sz="1100" b="0" dirty="0">
                          <a:solidFill>
                            <a:sysClr val="windowText" lastClr="000000"/>
                          </a:solidFill>
                          <a:effectLst/>
                          <a:latin typeface="Montserrat Light" panose="00000400000000000000" pitchFamily="50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CONTRATAR POR EL SISTEMA DE PRECIOS UNITARIOS FIJOS Y A MONTO AGOTABLE EL DIAGNÓSTICO, MEJORAMIENTO, MANTENIMIENTO Y DOTACIÓN DE LOS PARQUES DE PROXIMIDAD, VECINALES Y DE BOLSILLO DE LA LOCALIDAD DE TUNJUELITO EN LA CIUDAD DE BOGOTÁ D.C.</a:t>
                      </a: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77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100" b="0" i="0" u="none" strike="noStrike" cap="none" dirty="0">
                          <a:solidFill>
                            <a:sysClr val="windowText" lastClr="000000"/>
                          </a:solidFill>
                          <a:effectLst/>
                          <a:latin typeface="Montserrat Light" panose="00000400000000000000" pitchFamily="50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Proyecto de inversión asociado</a:t>
                      </a:r>
                      <a:endParaRPr lang="es-ES" sz="1100" b="0" i="0" u="none" strike="noStrike" cap="none" dirty="0">
                        <a:solidFill>
                          <a:sysClr val="windowText" lastClr="000000"/>
                        </a:solidFill>
                        <a:effectLst/>
                        <a:latin typeface="Montserrat Light" panose="00000400000000000000" pitchFamily="50" charset="0"/>
                        <a:ea typeface="Times New Roman" panose="02020603050405020304" pitchFamily="18" charset="0"/>
                        <a:cs typeface="Times New Roman" panose="02020603050405020304" pitchFamily="18" charset="0"/>
                        <a:sym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85725" indent="0" algn="ctr" defTabSz="538163">
                        <a:lnSpc>
                          <a:spcPct val="107000"/>
                        </a:lnSpc>
                        <a:tabLst/>
                      </a:pPr>
                      <a:r>
                        <a:rPr lang="es-ES" sz="1100" b="0" i="0" u="none" strike="noStrike" cap="none" dirty="0">
                          <a:solidFill>
                            <a:sysClr val="windowText" lastClr="000000"/>
                          </a:solidFill>
                          <a:effectLst/>
                          <a:latin typeface="Montserrat Light" panose="00000400000000000000" pitchFamily="50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2905 - Tunjuelito fortalece sus parques y embellece sus espacios.</a:t>
                      </a:r>
                      <a:endParaRPr lang="es-CO" sz="1100" b="0" i="0" u="none" strike="noStrike" cap="none" dirty="0">
                        <a:solidFill>
                          <a:sysClr val="windowText" lastClr="000000"/>
                        </a:solidFill>
                        <a:effectLst/>
                        <a:latin typeface="Montserrat Light" panose="00000400000000000000" pitchFamily="50" charset="0"/>
                        <a:ea typeface="Times New Roman" panose="02020603050405020304" pitchFamily="18" charset="0"/>
                        <a:cs typeface="Times New Roman" panose="02020603050405020304" pitchFamily="18" charset="0"/>
                        <a:sym typeface="Arial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val="3492294838"/>
                  </a:ext>
                </a:extLst>
              </a:tr>
              <a:tr h="34895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100" b="0" dirty="0">
                          <a:solidFill>
                            <a:schemeClr val="accent6"/>
                          </a:solidFill>
                          <a:effectLst/>
                          <a:latin typeface="Montserrat Light" panose="00000400000000000000" pitchFamily="50" charset="0"/>
                        </a:rPr>
                        <a:t>Valor Total del contrato </a:t>
                      </a:r>
                      <a:endParaRPr lang="es-ES" sz="1100" b="0" dirty="0">
                        <a:solidFill>
                          <a:schemeClr val="accent6"/>
                        </a:solidFill>
                        <a:effectLst/>
                        <a:latin typeface="Montserrat Light" panose="00000400000000000000" pitchFamily="50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 b="0" kern="1200" dirty="0">
                          <a:solidFill>
                            <a:schemeClr val="accent6"/>
                          </a:solidFill>
                          <a:effectLst/>
                          <a:latin typeface="Montserrat Light" panose="00000400000000000000" pitchFamily="50" charset="0"/>
                          <a:ea typeface="+mn-ea"/>
                          <a:cs typeface="+mn-cs"/>
                        </a:rPr>
                        <a:t> </a:t>
                      </a:r>
                      <a:r>
                        <a:rPr lang="es-ES_tradnl" sz="1100" b="0" kern="1200" dirty="0">
                          <a:solidFill>
                            <a:schemeClr val="accent6"/>
                          </a:solidFill>
                          <a:effectLst/>
                          <a:latin typeface="Montserrat Light" panose="00000400000000000000" pitchFamily="50" charset="0"/>
                          <a:ea typeface="+mn-ea"/>
                          <a:cs typeface="+mn-cs"/>
                        </a:rPr>
                        <a:t>$</a:t>
                      </a:r>
                      <a:r>
                        <a:rPr lang="es-CO" sz="1100" b="0" kern="1200" dirty="0">
                          <a:solidFill>
                            <a:schemeClr val="accent6"/>
                          </a:solidFill>
                          <a:effectLst/>
                          <a:latin typeface="Montserrat Light" panose="00000400000000000000" pitchFamily="50" charset="0"/>
                          <a:ea typeface="+mn-ea"/>
                          <a:cs typeface="+mn-cs"/>
                        </a:rPr>
                        <a:t>1.500.000.000</a:t>
                      </a: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895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100" b="0" dirty="0">
                          <a:solidFill>
                            <a:schemeClr val="accent6"/>
                          </a:solidFill>
                          <a:effectLst/>
                          <a:latin typeface="Montserrat Light" panose="00000400000000000000" pitchFamily="50" charset="0"/>
                        </a:rPr>
                        <a:t>Acta de Iniciación</a:t>
                      </a:r>
                      <a:endParaRPr lang="es-ES" sz="1100" b="0" dirty="0">
                        <a:solidFill>
                          <a:schemeClr val="accent6"/>
                        </a:solidFill>
                        <a:effectLst/>
                        <a:latin typeface="Montserrat Light" panose="00000400000000000000" pitchFamily="50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100" b="0" dirty="0">
                          <a:solidFill>
                            <a:schemeClr val="accent6"/>
                          </a:solidFill>
                          <a:effectLst/>
                          <a:latin typeface="Montserrat Light" panose="00000400000000000000" pitchFamily="50" charset="0"/>
                        </a:rPr>
                        <a:t>10 de febrero del 2026</a:t>
                      </a:r>
                      <a:endParaRPr lang="es-ES" sz="1100" b="0" dirty="0">
                        <a:solidFill>
                          <a:schemeClr val="accent6"/>
                        </a:solidFill>
                        <a:effectLst/>
                        <a:latin typeface="Montserrat Light" panose="00000400000000000000" pitchFamily="50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2343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100" b="0" dirty="0">
                          <a:solidFill>
                            <a:schemeClr val="accent6"/>
                          </a:solidFill>
                          <a:effectLst/>
                          <a:latin typeface="Montserrat Light" panose="00000400000000000000" pitchFamily="50" charset="0"/>
                        </a:rPr>
                        <a:t>Fecha de inicio de obra</a:t>
                      </a:r>
                      <a:endParaRPr lang="es-ES" sz="1100" b="0" dirty="0">
                        <a:solidFill>
                          <a:schemeClr val="accent6"/>
                        </a:solidFill>
                        <a:effectLst/>
                        <a:latin typeface="Montserrat Light" panose="00000400000000000000" pitchFamily="50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100" b="0" dirty="0">
                          <a:solidFill>
                            <a:schemeClr val="accent6"/>
                          </a:solidFill>
                          <a:effectLst/>
                          <a:latin typeface="Montserrat Light" panose="00000400000000000000" pitchFamily="50" charset="0"/>
                        </a:rPr>
                        <a:t>09 de marzo del 2026</a:t>
                      </a:r>
                      <a:endParaRPr lang="es-ES" sz="1100" b="0" dirty="0">
                        <a:solidFill>
                          <a:schemeClr val="accent6"/>
                        </a:solidFill>
                        <a:effectLst/>
                        <a:latin typeface="Montserrat Light" panose="00000400000000000000" pitchFamily="50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2343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100" b="0" dirty="0">
                          <a:solidFill>
                            <a:schemeClr val="accent6"/>
                          </a:solidFill>
                          <a:effectLst/>
                          <a:latin typeface="Montserrat Light" panose="00000400000000000000" pitchFamily="50" charset="0"/>
                        </a:rPr>
                        <a:t>Fecha de terminación de la obra</a:t>
                      </a:r>
                      <a:endParaRPr lang="es-ES" sz="1100" b="0" dirty="0">
                        <a:solidFill>
                          <a:schemeClr val="accent6"/>
                        </a:solidFill>
                        <a:effectLst/>
                        <a:latin typeface="Montserrat Light" panose="00000400000000000000" pitchFamily="50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100" b="0" dirty="0">
                          <a:solidFill>
                            <a:schemeClr val="accent6"/>
                          </a:solidFill>
                          <a:effectLst/>
                          <a:latin typeface="Montserrat Light" panose="00000400000000000000" pitchFamily="50" charset="0"/>
                        </a:rPr>
                        <a:t>09 de julio del 2026</a:t>
                      </a:r>
                      <a:endParaRPr lang="es-ES" sz="1100" b="0" dirty="0">
                        <a:solidFill>
                          <a:schemeClr val="accent6"/>
                        </a:solidFill>
                        <a:effectLst/>
                        <a:latin typeface="Montserrat Light" panose="00000400000000000000" pitchFamily="50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979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100" b="0" dirty="0">
                          <a:solidFill>
                            <a:schemeClr val="accent6"/>
                          </a:solidFill>
                          <a:effectLst/>
                          <a:latin typeface="Montserrat Light" panose="00000400000000000000" pitchFamily="50" charset="0"/>
                        </a:rPr>
                        <a:t>Tiempo estimado de duración de la obra</a:t>
                      </a:r>
                      <a:endParaRPr lang="es-ES" sz="1100" b="0" dirty="0">
                        <a:solidFill>
                          <a:schemeClr val="accent6"/>
                        </a:solidFill>
                        <a:effectLst/>
                        <a:latin typeface="Montserrat Light" panose="00000400000000000000" pitchFamily="50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100" b="0" dirty="0">
                          <a:solidFill>
                            <a:schemeClr val="accent6"/>
                          </a:solidFill>
                          <a:effectLst/>
                          <a:latin typeface="Montserrat Light" panose="00000400000000000000" pitchFamily="50" charset="0"/>
                        </a:rPr>
                        <a:t>5 meses</a:t>
                      </a:r>
                      <a:endParaRPr lang="es-ES" sz="1100" b="0" dirty="0">
                        <a:solidFill>
                          <a:schemeClr val="accent6"/>
                        </a:solidFill>
                        <a:effectLst/>
                        <a:latin typeface="Montserrat Light" panose="00000400000000000000" pitchFamily="50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958441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6" name="Google Shape;326;p4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l="27377" t="13141" r="12175" b="24562"/>
          <a:stretch/>
        </p:blipFill>
        <p:spPr>
          <a:xfrm>
            <a:off x="5657850" y="314326"/>
            <a:ext cx="6362700" cy="6305549"/>
          </a:xfrm>
          <a:prstGeom prst="rect">
            <a:avLst/>
          </a:prstGeom>
          <a:noFill/>
          <a:ln>
            <a:noFill/>
          </a:ln>
        </p:spPr>
      </p:pic>
      <p:sp>
        <p:nvSpPr>
          <p:cNvPr id="327" name="Google Shape;327;p4"/>
          <p:cNvSpPr txBox="1">
            <a:spLocks noGrp="1"/>
          </p:cNvSpPr>
          <p:nvPr>
            <p:ph type="ctrTitle"/>
          </p:nvPr>
        </p:nvSpPr>
        <p:spPr>
          <a:xfrm>
            <a:off x="322065" y="1349578"/>
            <a:ext cx="4595743" cy="482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 SemiBold"/>
              <a:buNone/>
            </a:pPr>
            <a:r>
              <a:rPr lang="es-CO" dirty="0"/>
              <a:t>Parques priorizados objeto del COP 675-2025</a:t>
            </a:r>
            <a:endParaRPr dirty="0"/>
          </a:p>
        </p:txBody>
      </p:sp>
      <p:sp>
        <p:nvSpPr>
          <p:cNvPr id="328" name="Google Shape;328;p4"/>
          <p:cNvSpPr txBox="1">
            <a:spLocks noGrp="1"/>
          </p:cNvSpPr>
          <p:nvPr>
            <p:ph type="body" idx="1"/>
          </p:nvPr>
        </p:nvSpPr>
        <p:spPr>
          <a:xfrm>
            <a:off x="2619937" y="417041"/>
            <a:ext cx="181553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D7D7D7"/>
              </a:buClr>
              <a:buSzPts val="900"/>
              <a:buNone/>
            </a:pPr>
            <a:r>
              <a:rPr lang="es-CO" dirty="0">
                <a:latin typeface="Montserrat Light"/>
                <a:ea typeface="Montserrat Light"/>
                <a:cs typeface="Montserrat Light"/>
                <a:sym typeface="Montserrat Light"/>
              </a:rPr>
              <a:t>10 junio 2026</a:t>
            </a:r>
            <a:endParaRPr dirty="0"/>
          </a:p>
        </p:txBody>
      </p:sp>
      <p:sp>
        <p:nvSpPr>
          <p:cNvPr id="329" name="Google Shape;329;p4"/>
          <p:cNvSpPr txBox="1">
            <a:spLocks noGrp="1"/>
          </p:cNvSpPr>
          <p:nvPr>
            <p:ph type="body" idx="3"/>
          </p:nvPr>
        </p:nvSpPr>
        <p:spPr>
          <a:xfrm>
            <a:off x="464823" y="417041"/>
            <a:ext cx="181553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D7D7D7"/>
              </a:buClr>
              <a:buSzPts val="900"/>
              <a:buNone/>
            </a:pPr>
            <a:r>
              <a:rPr lang="es-CO"/>
              <a:t>Alcaldía Local de Tunjuelito</a:t>
            </a:r>
            <a:endParaRPr/>
          </a:p>
        </p:txBody>
      </p:sp>
      <p:graphicFrame>
        <p:nvGraphicFramePr>
          <p:cNvPr id="330" name="Google Shape;330;p4"/>
          <p:cNvGraphicFramePr/>
          <p:nvPr>
            <p:extLst>
              <p:ext uri="{D42A27DB-BD31-4B8C-83A1-F6EECF244321}">
                <p14:modId xmlns:p14="http://schemas.microsoft.com/office/powerpoint/2010/main" val="1325134571"/>
              </p:ext>
            </p:extLst>
          </p:nvPr>
        </p:nvGraphicFramePr>
        <p:xfrm>
          <a:off x="279149" y="2378736"/>
          <a:ext cx="5378701" cy="3231050"/>
        </p:xfrm>
        <a:graphic>
          <a:graphicData uri="http://schemas.openxmlformats.org/drawingml/2006/table">
            <a:tbl>
              <a:tblPr bandRow="1">
                <a:noFill/>
                <a:tableStyleId>{A48169DB-459E-43AC-8CB7-DEA0A5FA9B39}</a:tableStyleId>
              </a:tblPr>
              <a:tblGrid>
                <a:gridCol w="7400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793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197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489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90575">
                  <a:extLst>
                    <a:ext uri="{9D8B030D-6E8A-4147-A177-3AD203B41FA5}">
                      <a16:colId xmlns:a16="http://schemas.microsoft.com/office/drawing/2014/main" val="650493586"/>
                    </a:ext>
                  </a:extLst>
                </a:gridCol>
              </a:tblGrid>
              <a:tr h="4197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000" b="1" u="none" strike="noStrike" cap="none">
                          <a:solidFill>
                            <a:schemeClr val="bg2"/>
                          </a:solidFill>
                          <a:latin typeface="Montserrat Light" panose="00000400000000000000" pitchFamily="50" charset="0"/>
                        </a:rPr>
                        <a:t>CÓDIGO DE PARQUE</a:t>
                      </a:r>
                      <a:endParaRPr sz="1000" b="1" u="none" strike="noStrike" cap="none">
                        <a:solidFill>
                          <a:schemeClr val="bg2"/>
                        </a:solidFill>
                        <a:latin typeface="Montserrat Light" panose="00000400000000000000" pitchFamily="50" charset="0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7500" marR="6750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000" b="1" u="none" strike="noStrike" cap="none" dirty="0">
                          <a:solidFill>
                            <a:schemeClr val="bg2"/>
                          </a:solidFill>
                          <a:latin typeface="Montserrat Light" panose="00000400000000000000" pitchFamily="50" charset="0"/>
                        </a:rPr>
                        <a:t>NOMBRE </a:t>
                      </a:r>
                      <a:endParaRPr sz="1000" b="1" u="none" strike="noStrike" cap="none" dirty="0">
                        <a:solidFill>
                          <a:schemeClr val="bg2"/>
                        </a:solidFill>
                        <a:latin typeface="Montserrat Light" panose="00000400000000000000" pitchFamily="50" charset="0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7500" marR="6750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000" b="1" u="none" strike="noStrike" cap="none">
                          <a:solidFill>
                            <a:schemeClr val="bg2"/>
                          </a:solidFill>
                          <a:latin typeface="Montserrat Light" panose="00000400000000000000" pitchFamily="50" charset="0"/>
                        </a:rPr>
                        <a:t>DIRECCIÓN </a:t>
                      </a:r>
                      <a:endParaRPr sz="1000" b="1" u="none" strike="noStrike" cap="none">
                        <a:solidFill>
                          <a:schemeClr val="bg2"/>
                        </a:solidFill>
                        <a:latin typeface="Montserrat Light" panose="00000400000000000000" pitchFamily="50" charset="0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7500" marR="6750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000" b="1" u="none" strike="noStrike" cap="none" dirty="0">
                          <a:solidFill>
                            <a:schemeClr val="bg2"/>
                          </a:solidFill>
                          <a:latin typeface="Montserrat Light" panose="00000400000000000000" pitchFamily="50" charset="0"/>
                          <a:ea typeface="Montserrat Light"/>
                          <a:cs typeface="Montserrat Light"/>
                          <a:sym typeface="Montserrat Light"/>
                        </a:rPr>
                        <a:t>PRESUPUESTO</a:t>
                      </a:r>
                      <a:endParaRPr sz="1000" b="1" u="none" strike="noStrike" cap="none" dirty="0">
                        <a:solidFill>
                          <a:schemeClr val="bg2"/>
                        </a:solidFill>
                        <a:latin typeface="Montserrat Light" panose="00000400000000000000" pitchFamily="50" charset="0"/>
                        <a:ea typeface="Montserrat Light"/>
                        <a:cs typeface="Montserrat Light"/>
                        <a:sym typeface="Montserrat Light"/>
                      </a:endParaRPr>
                    </a:p>
                  </a:txBody>
                  <a:tcPr marL="67500" marR="6750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1000" b="1" u="none" strike="noStrike" cap="none" dirty="0">
                          <a:solidFill>
                            <a:schemeClr val="bg2"/>
                          </a:solidFill>
                          <a:latin typeface="Montserrat Light" panose="00000400000000000000" pitchFamily="50" charset="0"/>
                          <a:ea typeface="Montserrat Light"/>
                          <a:cs typeface="Montserrat Light"/>
                          <a:sym typeface="Montserrat Light"/>
                        </a:rPr>
                        <a:t>AVANCE FISICO</a:t>
                      </a:r>
                      <a:endParaRPr sz="1000" b="1" u="none" strike="noStrike" cap="none" dirty="0">
                        <a:solidFill>
                          <a:schemeClr val="bg2"/>
                        </a:solidFill>
                        <a:latin typeface="Montserrat Light" panose="00000400000000000000" pitchFamily="50" charset="0"/>
                        <a:ea typeface="Montserrat Light"/>
                        <a:cs typeface="Montserrat Light"/>
                        <a:sym typeface="Montserrat Light"/>
                      </a:endParaRPr>
                    </a:p>
                  </a:txBody>
                  <a:tcPr marL="67500" marR="6750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9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000" u="none" strike="noStrike" cap="none">
                          <a:solidFill>
                            <a:schemeClr val="bg2"/>
                          </a:solidFill>
                          <a:latin typeface="Montserrat Light" panose="00000400000000000000" pitchFamily="50" charset="0"/>
                        </a:rPr>
                        <a:t>06-001</a:t>
                      </a:r>
                      <a:endParaRPr sz="1000" u="none" strike="noStrike" cap="none">
                        <a:solidFill>
                          <a:schemeClr val="bg2"/>
                        </a:solidFill>
                        <a:latin typeface="Montserrat Light" panose="00000400000000000000" pitchFamily="50" charset="0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7500" marR="67500" marT="0" marB="0" anchor="ctr">
                    <a:solidFill>
                      <a:srgbClr val="FFF29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000" u="none" strike="noStrike" cap="none">
                          <a:solidFill>
                            <a:schemeClr val="bg2"/>
                          </a:solidFill>
                          <a:latin typeface="Montserrat Light" panose="00000400000000000000" pitchFamily="50" charset="0"/>
                        </a:rPr>
                        <a:t>URBANIZACION SAN CARLOS</a:t>
                      </a:r>
                      <a:endParaRPr sz="1000" u="none" strike="noStrike" cap="none">
                        <a:solidFill>
                          <a:schemeClr val="bg2"/>
                        </a:solidFill>
                        <a:latin typeface="Montserrat Light" panose="00000400000000000000" pitchFamily="50" charset="0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7500" marR="6750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000" u="none" strike="noStrike" cap="none" dirty="0">
                          <a:solidFill>
                            <a:schemeClr val="bg2"/>
                          </a:solidFill>
                          <a:latin typeface="Montserrat Light" panose="00000400000000000000" pitchFamily="50" charset="0"/>
                        </a:rPr>
                        <a:t>DG 51B S 18A 40</a:t>
                      </a:r>
                      <a:endParaRPr sz="1000" u="none" strike="noStrike" cap="none" dirty="0">
                        <a:solidFill>
                          <a:schemeClr val="bg2"/>
                        </a:solidFill>
                        <a:latin typeface="Montserrat Light" panose="00000400000000000000" pitchFamily="50" charset="0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7500" marR="675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b="0" i="0" u="none" strike="noStrike" cap="none" dirty="0">
                          <a:solidFill>
                            <a:schemeClr val="bg2"/>
                          </a:solidFill>
                          <a:latin typeface="Montserrat Light" panose="00000400000000000000" pitchFamily="50" charset="0"/>
                          <a:sym typeface="Arial"/>
                        </a:rPr>
                        <a:t> $    425.112.753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b="0" i="0" u="none" strike="noStrike" cap="none" dirty="0">
                          <a:solidFill>
                            <a:schemeClr val="bg2"/>
                          </a:solidFill>
                          <a:latin typeface="Montserrat Light" panose="00000400000000000000" pitchFamily="50" charset="0"/>
                          <a:sym typeface="Arial"/>
                        </a:rPr>
                        <a:t>86 %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49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000" u="none" strike="noStrike" cap="none">
                          <a:solidFill>
                            <a:schemeClr val="bg2"/>
                          </a:solidFill>
                          <a:latin typeface="Montserrat Light" panose="00000400000000000000" pitchFamily="50" charset="0"/>
                        </a:rPr>
                        <a:t>06-002</a:t>
                      </a:r>
                      <a:endParaRPr sz="1000" u="none" strike="noStrike" cap="none">
                        <a:solidFill>
                          <a:schemeClr val="bg2"/>
                        </a:solidFill>
                        <a:latin typeface="Montserrat Light" panose="00000400000000000000" pitchFamily="50" charset="0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7500" marR="67500" marT="0" marB="0" anchor="ctr">
                    <a:solidFill>
                      <a:srgbClr val="FFF29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000" u="none" strike="noStrike" cap="none" dirty="0">
                          <a:solidFill>
                            <a:schemeClr val="bg2"/>
                          </a:solidFill>
                          <a:latin typeface="Montserrat Light" panose="00000400000000000000" pitchFamily="50" charset="0"/>
                        </a:rPr>
                        <a:t>URBANIZACION SAN CARLOS NORTE</a:t>
                      </a:r>
                      <a:endParaRPr sz="1000" u="none" strike="noStrike" cap="none" dirty="0">
                        <a:solidFill>
                          <a:schemeClr val="bg2"/>
                        </a:solidFill>
                        <a:latin typeface="Montserrat Light" panose="00000400000000000000" pitchFamily="50" charset="0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7500" marR="6750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000" u="none" strike="noStrike" cap="none" dirty="0">
                          <a:solidFill>
                            <a:schemeClr val="bg2"/>
                          </a:solidFill>
                          <a:latin typeface="Montserrat Light" panose="00000400000000000000" pitchFamily="50" charset="0"/>
                        </a:rPr>
                        <a:t>DG 50A S 18B 60</a:t>
                      </a:r>
                      <a:endParaRPr sz="1000" u="none" strike="noStrike" cap="none" dirty="0">
                        <a:solidFill>
                          <a:schemeClr val="bg2"/>
                        </a:solidFill>
                        <a:latin typeface="Montserrat Light" panose="00000400000000000000" pitchFamily="50" charset="0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7500" marR="675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b="0" i="0" u="none" strike="noStrike" cap="none" dirty="0">
                          <a:solidFill>
                            <a:schemeClr val="bg2"/>
                          </a:solidFill>
                          <a:latin typeface="Montserrat Light" panose="00000400000000000000" pitchFamily="50" charset="0"/>
                          <a:sym typeface="Arial"/>
                        </a:rPr>
                        <a:t> $    321.081.132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b="0" i="0" u="none" strike="noStrike" cap="none" dirty="0">
                          <a:solidFill>
                            <a:schemeClr val="bg2"/>
                          </a:solidFill>
                          <a:latin typeface="Montserrat Light" panose="00000400000000000000" pitchFamily="50" charset="0"/>
                          <a:sym typeface="Arial"/>
                        </a:rPr>
                        <a:t>100 %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99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000" u="none" strike="noStrike" cap="none">
                          <a:solidFill>
                            <a:schemeClr val="bg2"/>
                          </a:solidFill>
                          <a:latin typeface="Montserrat Light" panose="00000400000000000000" pitchFamily="50" charset="0"/>
                        </a:rPr>
                        <a:t>06-024</a:t>
                      </a:r>
                      <a:endParaRPr sz="1000" u="none" strike="noStrike" cap="none">
                        <a:solidFill>
                          <a:schemeClr val="bg2"/>
                        </a:solidFill>
                        <a:latin typeface="Montserrat Light" panose="00000400000000000000" pitchFamily="50" charset="0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7500" marR="67500" marT="0" marB="0" anchor="ctr">
                    <a:solidFill>
                      <a:srgbClr val="FFF29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000" u="none" strike="noStrike" cap="none">
                          <a:solidFill>
                            <a:schemeClr val="bg2"/>
                          </a:solidFill>
                          <a:latin typeface="Montserrat Light" panose="00000400000000000000" pitchFamily="50" charset="0"/>
                        </a:rPr>
                        <a:t>URBANIZACION EL TUNAL II</a:t>
                      </a:r>
                      <a:endParaRPr sz="1000" u="none" strike="noStrike" cap="none">
                        <a:solidFill>
                          <a:schemeClr val="bg2"/>
                        </a:solidFill>
                        <a:latin typeface="Montserrat Light" panose="00000400000000000000" pitchFamily="50" charset="0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7500" marR="6750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000" u="none" strike="noStrike" cap="none">
                          <a:solidFill>
                            <a:schemeClr val="bg2"/>
                          </a:solidFill>
                          <a:latin typeface="Montserrat Light" panose="00000400000000000000" pitchFamily="50" charset="0"/>
                        </a:rPr>
                        <a:t>KR 24C 52B 70 S</a:t>
                      </a:r>
                      <a:endParaRPr sz="1000" u="none" strike="noStrike" cap="none">
                        <a:solidFill>
                          <a:schemeClr val="bg2"/>
                        </a:solidFill>
                        <a:latin typeface="Montserrat Light" panose="00000400000000000000" pitchFamily="50" charset="0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7500" marR="675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b="0" i="0" u="none" strike="noStrike" cap="none" dirty="0">
                          <a:solidFill>
                            <a:schemeClr val="bg2"/>
                          </a:solidFill>
                          <a:latin typeface="Montserrat Light" panose="00000400000000000000" pitchFamily="50" charset="0"/>
                          <a:sym typeface="Arial"/>
                        </a:rPr>
                        <a:t> $    431.231.350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CO" sz="1000" b="0" i="0" u="none" strike="noStrike" cap="none" dirty="0">
                          <a:solidFill>
                            <a:schemeClr val="bg2"/>
                          </a:solidFill>
                          <a:latin typeface="Montserrat Light" panose="00000400000000000000" pitchFamily="50" charset="0"/>
                          <a:sym typeface="Arial"/>
                        </a:rPr>
                        <a:t>86,06 %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99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000" u="none" strike="noStrike" cap="none">
                          <a:solidFill>
                            <a:schemeClr val="bg2"/>
                          </a:solidFill>
                          <a:latin typeface="Montserrat Light" panose="00000400000000000000" pitchFamily="50" charset="0"/>
                        </a:rPr>
                        <a:t>06-030</a:t>
                      </a:r>
                      <a:endParaRPr sz="1000" u="none" strike="noStrike" cap="none">
                        <a:solidFill>
                          <a:schemeClr val="bg2"/>
                        </a:solidFill>
                        <a:latin typeface="Montserrat Light" panose="00000400000000000000" pitchFamily="50" charset="0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7500" marR="67500" marT="0" marB="0" anchor="ctr">
                    <a:solidFill>
                      <a:srgbClr val="FFF29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000" u="none" strike="noStrike" cap="none">
                          <a:solidFill>
                            <a:schemeClr val="bg2"/>
                          </a:solidFill>
                          <a:latin typeface="Montserrat Light" panose="00000400000000000000" pitchFamily="50" charset="0"/>
                        </a:rPr>
                        <a:t>URBANIZACION EL TUNAL II</a:t>
                      </a:r>
                      <a:endParaRPr sz="1000" u="none" strike="noStrike" cap="none">
                        <a:solidFill>
                          <a:schemeClr val="bg2"/>
                        </a:solidFill>
                        <a:latin typeface="Montserrat Light" panose="00000400000000000000" pitchFamily="50" charset="0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7500" marR="6750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000" u="none" strike="noStrike" cap="none" dirty="0">
                          <a:solidFill>
                            <a:schemeClr val="bg2"/>
                          </a:solidFill>
                          <a:latin typeface="Montserrat Light" panose="00000400000000000000" pitchFamily="50" charset="0"/>
                        </a:rPr>
                        <a:t>TV 21 46A 92 S</a:t>
                      </a:r>
                      <a:endParaRPr sz="1000" u="none" strike="noStrike" cap="none" dirty="0">
                        <a:solidFill>
                          <a:schemeClr val="bg2"/>
                        </a:solidFill>
                        <a:latin typeface="Montserrat Light" panose="00000400000000000000" pitchFamily="50" charset="0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7500" marR="67500" marT="0" marB="0" anchor="ctr"/>
                </a:tc>
                <a:tc>
                  <a:txBody>
                    <a:bodyPr/>
                    <a:lstStyle/>
                    <a:p>
                      <a:pPr marR="0" algn="ctr" rtl="0" fontAlgn="b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000" b="0" i="0" u="none" strike="noStrike" cap="none" dirty="0">
                          <a:solidFill>
                            <a:schemeClr val="bg2"/>
                          </a:solidFill>
                          <a:latin typeface="Montserrat Light" panose="00000400000000000000" pitchFamily="50" charset="0"/>
                          <a:sym typeface="Arial"/>
                        </a:rPr>
                        <a:t> $   227.947.817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b="0" i="0" u="none" strike="noStrike" cap="none" dirty="0">
                          <a:solidFill>
                            <a:schemeClr val="bg2"/>
                          </a:solidFill>
                          <a:latin typeface="Montserrat Light" panose="00000400000000000000" pitchFamily="50" charset="0"/>
                          <a:sym typeface="Arial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3814">
                <a:tc gridSpan="3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000" u="none" strike="noStrike" cap="none" dirty="0">
                          <a:solidFill>
                            <a:schemeClr val="bg2"/>
                          </a:solidFill>
                          <a:latin typeface="Montserrat Light" panose="00000400000000000000" pitchFamily="50" charset="0"/>
                          <a:ea typeface="Arial"/>
                          <a:cs typeface="Arial"/>
                          <a:sym typeface="Arial"/>
                        </a:rPr>
                        <a:t>COSTO TOTAL PARQUES</a:t>
                      </a:r>
                      <a:endParaRPr sz="1000" u="none" strike="noStrike" cap="none" dirty="0">
                        <a:solidFill>
                          <a:schemeClr val="bg2"/>
                        </a:solidFill>
                        <a:latin typeface="Montserrat Light" panose="00000400000000000000" pitchFamily="50" charset="0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7500" marR="675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u="none" strike="noStrike" cap="none" dirty="0">
                        <a:solidFill>
                          <a:schemeClr val="bg2"/>
                        </a:solidFill>
                        <a:latin typeface="Montserrat Light" panose="020B0604020202020204" charset="0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7500" marR="67500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u="none" strike="noStrike" cap="none" dirty="0">
                        <a:solidFill>
                          <a:schemeClr val="bg2"/>
                        </a:solidFill>
                        <a:latin typeface="Montserrat Light" panose="020B0604020202020204" charset="0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7500" marR="675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b="0" i="0" u="none" strike="noStrike" dirty="0">
                          <a:effectLst/>
                          <a:latin typeface="Montserrat Light" panose="00000400000000000000" pitchFamily="50" charset="0"/>
                        </a:rPr>
                        <a:t> </a:t>
                      </a:r>
                      <a:r>
                        <a:rPr lang="es-CO" sz="1000" b="0" i="0" u="none" strike="noStrike" cap="none" dirty="0">
                          <a:solidFill>
                            <a:schemeClr val="bg2"/>
                          </a:solidFill>
                          <a:latin typeface="Montserrat Light" panose="00000400000000000000" pitchFamily="50" charset="0"/>
                          <a:sym typeface="Arial"/>
                        </a:rPr>
                        <a:t>$ 1.405.373.052 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CO" sz="1000" b="0" i="0" u="none" strike="noStrike" cap="none" dirty="0">
                        <a:solidFill>
                          <a:schemeClr val="bg2"/>
                        </a:solidFill>
                        <a:latin typeface="Montserrat Light" panose="00000400000000000000" pitchFamily="50" charset="0"/>
                        <a:sym typeface="Arial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966783"/>
                  </a:ext>
                </a:extLst>
              </a:tr>
              <a:tr h="361950">
                <a:tc gridSpan="3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1000" u="none" strike="noStrike" cap="none" dirty="0">
                          <a:solidFill>
                            <a:schemeClr val="bg2"/>
                          </a:solidFill>
                          <a:latin typeface="Montserrat Light" panose="00000400000000000000" pitchFamily="50" charset="0"/>
                          <a:ea typeface="Arial"/>
                          <a:cs typeface="Arial"/>
                          <a:sym typeface="Arial"/>
                        </a:rPr>
                        <a:t>VALOR DEL CONTRATO</a:t>
                      </a:r>
                      <a:endParaRPr sz="1000" u="none" strike="noStrike" cap="none" dirty="0">
                        <a:solidFill>
                          <a:schemeClr val="bg2"/>
                        </a:solidFill>
                        <a:latin typeface="Montserrat Light" panose="00000400000000000000" pitchFamily="50" charset="0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7500" marR="675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b="0" i="0" u="none" strike="noStrike" cap="none" dirty="0">
                          <a:solidFill>
                            <a:schemeClr val="bg2"/>
                          </a:solidFill>
                          <a:latin typeface="Montserrat Light" panose="00000400000000000000" pitchFamily="50" charset="0"/>
                          <a:sym typeface="Arial"/>
                        </a:rPr>
                        <a:t>$ 1,500,000,000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CO" sz="1000" b="0" i="0" u="none" strike="noStrike" cap="none" dirty="0">
                        <a:solidFill>
                          <a:schemeClr val="bg2"/>
                        </a:solidFill>
                        <a:latin typeface="Montserrat Light" panose="00000400000000000000" pitchFamily="50" charset="0"/>
                        <a:sym typeface="Arial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953574"/>
                  </a:ext>
                </a:extLst>
              </a:tr>
              <a:tr h="323411">
                <a:tc gridSpan="3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1000" u="none" strike="noStrike" cap="none" dirty="0">
                          <a:solidFill>
                            <a:schemeClr val="bg2"/>
                          </a:solidFill>
                          <a:latin typeface="Montserrat Light" panose="00000400000000000000" pitchFamily="50" charset="0"/>
                          <a:ea typeface="Arial"/>
                          <a:cs typeface="Arial"/>
                          <a:sym typeface="Arial"/>
                        </a:rPr>
                        <a:t>SALDO CONTRACTUAL</a:t>
                      </a:r>
                      <a:endParaRPr sz="1000" u="none" strike="noStrike" cap="none" dirty="0">
                        <a:solidFill>
                          <a:schemeClr val="bg2"/>
                        </a:solidFill>
                        <a:latin typeface="Montserrat Light" panose="00000400000000000000" pitchFamily="50" charset="0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7500" marR="675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b="0" i="0" u="none" strike="noStrike" dirty="0">
                          <a:effectLst/>
                          <a:latin typeface="Montserrat Light" panose="00000400000000000000" pitchFamily="50" charset="0"/>
                        </a:rPr>
                        <a:t> </a:t>
                      </a:r>
                      <a:r>
                        <a:rPr lang="es-CO" sz="1000" b="0" i="0" u="none" strike="noStrike" cap="none" dirty="0">
                          <a:solidFill>
                            <a:schemeClr val="bg2"/>
                          </a:solidFill>
                          <a:latin typeface="Montserrat Light" panose="00000400000000000000" pitchFamily="50" charset="0"/>
                          <a:sym typeface="Arial"/>
                        </a:rPr>
                        <a:t>$      94.626.948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CO" sz="1000" b="0" i="0" u="none" strike="noStrike" cap="none" dirty="0">
                        <a:solidFill>
                          <a:schemeClr val="bg2"/>
                        </a:solidFill>
                        <a:latin typeface="Montserrat Light" panose="00000400000000000000" pitchFamily="50" charset="0"/>
                        <a:sym typeface="Arial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1937077"/>
                  </a:ext>
                </a:extLst>
              </a:tr>
            </a:tbl>
          </a:graphicData>
        </a:graphic>
      </p:graphicFrame>
      <p:sp>
        <p:nvSpPr>
          <p:cNvPr id="331" name="Google Shape;331;p4"/>
          <p:cNvSpPr txBox="1"/>
          <p:nvPr/>
        </p:nvSpPr>
        <p:spPr>
          <a:xfrm>
            <a:off x="9301094" y="4848999"/>
            <a:ext cx="102870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2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06-001</a:t>
            </a:r>
            <a:endParaRPr/>
          </a:p>
        </p:txBody>
      </p:sp>
      <p:sp>
        <p:nvSpPr>
          <p:cNvPr id="332" name="Google Shape;332;p4"/>
          <p:cNvSpPr/>
          <p:nvPr/>
        </p:nvSpPr>
        <p:spPr>
          <a:xfrm>
            <a:off x="9515475" y="4636633"/>
            <a:ext cx="219075" cy="212366"/>
          </a:xfrm>
          <a:prstGeom prst="ellipse">
            <a:avLst/>
          </a:prstGeom>
          <a:noFill/>
          <a:ln w="19050" cap="flat" cmpd="sng">
            <a:solidFill>
              <a:schemeClr val="dk2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333" name="Google Shape;333;p4"/>
          <p:cNvSpPr txBox="1"/>
          <p:nvPr/>
        </p:nvSpPr>
        <p:spPr>
          <a:xfrm>
            <a:off x="9296263" y="4258539"/>
            <a:ext cx="102870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200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06-002</a:t>
            </a:r>
            <a:endParaRPr/>
          </a:p>
        </p:txBody>
      </p:sp>
      <p:sp>
        <p:nvSpPr>
          <p:cNvPr id="334" name="Google Shape;334;p4"/>
          <p:cNvSpPr/>
          <p:nvPr/>
        </p:nvSpPr>
        <p:spPr>
          <a:xfrm>
            <a:off x="9929881" y="4304818"/>
            <a:ext cx="219075" cy="212366"/>
          </a:xfrm>
          <a:prstGeom prst="ellipse">
            <a:avLst/>
          </a:prstGeom>
          <a:noFill/>
          <a:ln w="19050" cap="flat" cmpd="sng">
            <a:solidFill>
              <a:schemeClr val="dk2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335" name="Google Shape;335;p4"/>
          <p:cNvSpPr txBox="1"/>
          <p:nvPr/>
        </p:nvSpPr>
        <p:spPr>
          <a:xfrm>
            <a:off x="10110856" y="3777848"/>
            <a:ext cx="102870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200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06-030</a:t>
            </a:r>
            <a:endParaRPr/>
          </a:p>
        </p:txBody>
      </p:sp>
      <p:sp>
        <p:nvSpPr>
          <p:cNvPr id="336" name="Google Shape;336;p4"/>
          <p:cNvSpPr/>
          <p:nvPr/>
        </p:nvSpPr>
        <p:spPr>
          <a:xfrm>
            <a:off x="9815444" y="3771987"/>
            <a:ext cx="347594" cy="336949"/>
          </a:xfrm>
          <a:prstGeom prst="ellipse">
            <a:avLst/>
          </a:prstGeom>
          <a:noFill/>
          <a:ln w="19050" cap="flat" cmpd="sng">
            <a:solidFill>
              <a:schemeClr val="dk2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337" name="Google Shape;337;p4"/>
          <p:cNvSpPr txBox="1"/>
          <p:nvPr/>
        </p:nvSpPr>
        <p:spPr>
          <a:xfrm>
            <a:off x="8512866" y="2648483"/>
            <a:ext cx="102870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200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06-024</a:t>
            </a:r>
            <a:endParaRPr/>
          </a:p>
        </p:txBody>
      </p:sp>
      <p:sp>
        <p:nvSpPr>
          <p:cNvPr id="338" name="Google Shape;338;p4"/>
          <p:cNvSpPr/>
          <p:nvPr/>
        </p:nvSpPr>
        <p:spPr>
          <a:xfrm>
            <a:off x="8629650" y="2856232"/>
            <a:ext cx="219075" cy="212366"/>
          </a:xfrm>
          <a:prstGeom prst="ellipse">
            <a:avLst/>
          </a:prstGeom>
          <a:noFill/>
          <a:ln w="19050" cap="flat" cmpd="sng">
            <a:solidFill>
              <a:schemeClr val="dk2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6E27027A-162F-9985-C365-94F32D1CCA29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465286" y="1583812"/>
            <a:ext cx="7286328" cy="830997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l"/>
            <a:r>
              <a:rPr lang="es-CO" sz="1600" b="1" dirty="0">
                <a:solidFill>
                  <a:schemeClr val="bg2"/>
                </a:solidFill>
                <a:latin typeface="Montserrat Light"/>
              </a:rPr>
              <a:t>Estado actual: </a:t>
            </a:r>
            <a:r>
              <a:rPr lang="es-CO" sz="1600" dirty="0">
                <a:solidFill>
                  <a:schemeClr val="bg2"/>
                </a:solidFill>
                <a:latin typeface="Montserrat Light"/>
              </a:rPr>
              <a:t>en ejecución</a:t>
            </a:r>
          </a:p>
          <a:p>
            <a:pPr algn="l"/>
            <a:r>
              <a:rPr lang="es-CO" sz="1600" b="1" dirty="0">
                <a:solidFill>
                  <a:schemeClr val="bg2"/>
                </a:solidFill>
                <a:latin typeface="Montserrat Light"/>
              </a:rPr>
              <a:t>% Ejecutado: </a:t>
            </a:r>
            <a:r>
              <a:rPr lang="es-CO" sz="1600" dirty="0">
                <a:solidFill>
                  <a:schemeClr val="bg2"/>
                </a:solidFill>
                <a:latin typeface="Montserrat Light"/>
              </a:rPr>
              <a:t>86%</a:t>
            </a:r>
          </a:p>
          <a:p>
            <a:pPr algn="l"/>
            <a:endParaRPr lang="es-CO" sz="1600" dirty="0">
              <a:solidFill>
                <a:schemeClr val="bg2"/>
              </a:solidFill>
            </a:endParaRPr>
          </a:p>
          <a:p>
            <a:pPr marL="180975" indent="-180975" algn="l">
              <a:buFontTx/>
              <a:buChar char="-"/>
            </a:pPr>
            <a:endParaRPr lang="es-CO" sz="1600" dirty="0">
              <a:solidFill>
                <a:schemeClr val="bg2"/>
              </a:solidFill>
            </a:endParaRPr>
          </a:p>
          <a:p>
            <a:pPr algn="l"/>
            <a:endParaRPr lang="es-CO" sz="1600" dirty="0">
              <a:solidFill>
                <a:schemeClr val="bg2"/>
              </a:solidFill>
            </a:endParaRPr>
          </a:p>
        </p:txBody>
      </p:sp>
      <p:pic>
        <p:nvPicPr>
          <p:cNvPr id="25" name="Marcador de posición de imagen 24" descr="Un dibujo de una ciudad&#10;&#10;El contenido generado por IA puede ser incorrecto.">
            <a:extLst>
              <a:ext uri="{FF2B5EF4-FFF2-40B4-BE49-F238E27FC236}">
                <a16:creationId xmlns:a16="http://schemas.microsoft.com/office/drawing/2014/main" id="{73302BA0-4D48-0621-9929-CFA8BD742817}"/>
              </a:ext>
            </a:extLst>
          </p:cNvPr>
          <p:cNvPicPr>
            <a:picLocks noGrp="1" noChangeAspect="1"/>
          </p:cNvPicPr>
          <p:nvPr>
            <p:ph type="pic" sz="quarter" idx="34"/>
          </p:nvPr>
        </p:nvPicPr>
        <p:blipFill>
          <a:blip r:embed="rId2"/>
          <a:srcRect l="12500" r="12500"/>
          <a:stretch>
            <a:fillRect/>
          </a:stretch>
        </p:blipFill>
        <p:spPr/>
      </p:pic>
      <p:pic>
        <p:nvPicPr>
          <p:cNvPr id="27" name="Marcador de posición de imagen 26" descr="Una caricatura de un puente&#10;&#10;El contenido generado por IA puede ser incorrecto.">
            <a:extLst>
              <a:ext uri="{FF2B5EF4-FFF2-40B4-BE49-F238E27FC236}">
                <a16:creationId xmlns:a16="http://schemas.microsoft.com/office/drawing/2014/main" id="{EC215FFD-5642-1675-85EF-D6FB1DA2BB8A}"/>
              </a:ext>
            </a:extLst>
          </p:cNvPr>
          <p:cNvPicPr>
            <a:picLocks noGrp="1" noChangeAspect="1"/>
          </p:cNvPicPr>
          <p:nvPr>
            <p:ph type="pic" sz="quarter" idx="36"/>
          </p:nvPr>
        </p:nvPicPr>
        <p:blipFill>
          <a:blip r:embed="rId3"/>
          <a:srcRect l="12500" r="12500"/>
          <a:stretch>
            <a:fillRect/>
          </a:stretch>
        </p:blipFill>
        <p:spPr/>
      </p:pic>
      <p:pic>
        <p:nvPicPr>
          <p:cNvPr id="31" name="Marcador de posición de imagen 30" descr="Un dibujo de una ciudad&#10;&#10;El contenido generado por IA puede ser incorrecto.">
            <a:extLst>
              <a:ext uri="{FF2B5EF4-FFF2-40B4-BE49-F238E27FC236}">
                <a16:creationId xmlns:a16="http://schemas.microsoft.com/office/drawing/2014/main" id="{45FEBF5D-BFC6-301E-ACE0-EB3C4714A988}"/>
              </a:ext>
            </a:extLst>
          </p:cNvPr>
          <p:cNvPicPr>
            <a:picLocks noGrp="1" noChangeAspect="1"/>
          </p:cNvPicPr>
          <p:nvPr>
            <p:ph type="pic" sz="quarter" idx="38"/>
          </p:nvPr>
        </p:nvPicPr>
        <p:blipFill>
          <a:blip r:embed="rId2"/>
          <a:srcRect l="12500" r="12500"/>
          <a:stretch>
            <a:fillRect/>
          </a:stretch>
        </p:blipFill>
        <p:spPr/>
      </p:pic>
      <p:sp>
        <p:nvSpPr>
          <p:cNvPr id="33" name="Marcador de texto 32">
            <a:extLst>
              <a:ext uri="{FF2B5EF4-FFF2-40B4-BE49-F238E27FC236}">
                <a16:creationId xmlns:a16="http://schemas.microsoft.com/office/drawing/2014/main" id="{C994A4FA-C9FD-4338-814B-93C033412A31}"/>
              </a:ext>
            </a:extLst>
          </p:cNvPr>
          <p:cNvSpPr>
            <a:spLocks noGrp="1"/>
          </p:cNvSpPr>
          <p:nvPr>
            <p:ph type="body" sz="half" idx="39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7" name="Gráfico 6">
            <a:extLst>
              <a:ext uri="{FF2B5EF4-FFF2-40B4-BE49-F238E27FC236}">
                <a16:creationId xmlns:a16="http://schemas.microsoft.com/office/drawing/2014/main" id="{56002C81-1B7C-A5C0-639F-11271C8BBD5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22101" y="6094712"/>
            <a:ext cx="709851" cy="363582"/>
          </a:xfrm>
          <a:prstGeom prst="rect">
            <a:avLst/>
          </a:prstGeom>
        </p:spPr>
      </p:pic>
      <p:sp>
        <p:nvSpPr>
          <p:cNvPr id="44" name="Marcador de texto 2">
            <a:extLst>
              <a:ext uri="{FF2B5EF4-FFF2-40B4-BE49-F238E27FC236}">
                <a16:creationId xmlns:a16="http://schemas.microsoft.com/office/drawing/2014/main" id="{D5F3D5A3-22F4-5640-B4F8-776C9AC3DA79}"/>
              </a:ext>
            </a:extLst>
          </p:cNvPr>
          <p:cNvSpPr txBox="1">
            <a:spLocks/>
          </p:cNvSpPr>
          <p:nvPr/>
        </p:nvSpPr>
        <p:spPr>
          <a:xfrm>
            <a:off x="2619937" y="417041"/>
            <a:ext cx="1815538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900" kern="1200">
                <a:solidFill>
                  <a:schemeClr val="bg2">
                    <a:lumMod val="90000"/>
                  </a:schemeClr>
                </a:solidFill>
                <a:latin typeface="Montserrat Light" pitchFamily="2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Museo Sans 100 (Cuerpo)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2"/>
                </a:solidFill>
                <a:latin typeface="Museo Sans 100 (Cuerpo)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2"/>
                </a:solidFill>
                <a:latin typeface="Museo Sans 100 (Cuerpo)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MX" dirty="0"/>
              <a:t>10 junio 2026</a:t>
            </a:r>
            <a:endParaRPr lang="es-CO" dirty="0"/>
          </a:p>
        </p:txBody>
      </p:sp>
      <p:sp>
        <p:nvSpPr>
          <p:cNvPr id="45" name="Marcador de texto 3">
            <a:extLst>
              <a:ext uri="{FF2B5EF4-FFF2-40B4-BE49-F238E27FC236}">
                <a16:creationId xmlns:a16="http://schemas.microsoft.com/office/drawing/2014/main" id="{3B298C7E-E704-DCD8-8B6B-CD16E46AEEA9}"/>
              </a:ext>
            </a:extLst>
          </p:cNvPr>
          <p:cNvSpPr txBox="1">
            <a:spLocks/>
          </p:cNvSpPr>
          <p:nvPr/>
        </p:nvSpPr>
        <p:spPr>
          <a:xfrm>
            <a:off x="464823" y="417041"/>
            <a:ext cx="1815538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900" kern="1200">
                <a:solidFill>
                  <a:schemeClr val="bg2">
                    <a:lumMod val="90000"/>
                  </a:schemeClr>
                </a:solidFill>
                <a:latin typeface="Montserrat Light" pitchFamily="2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Museo Sans 100 (Cuerpo)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2"/>
                </a:solidFill>
                <a:latin typeface="Museo Sans 100 (Cuerpo)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2"/>
                </a:solidFill>
                <a:latin typeface="Museo Sans 100 (Cuerpo)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/>
              <a:t>Alcaldía Local de Tunjuelito</a:t>
            </a:r>
          </a:p>
        </p:txBody>
      </p:sp>
      <p:sp>
        <p:nvSpPr>
          <p:cNvPr id="46" name="Título 5">
            <a:extLst>
              <a:ext uri="{FF2B5EF4-FFF2-40B4-BE49-F238E27FC236}">
                <a16:creationId xmlns:a16="http://schemas.microsoft.com/office/drawing/2014/main" id="{9E114961-6538-FFB6-3B74-E737BDE6BE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4823" y="521787"/>
            <a:ext cx="5974077" cy="1038718"/>
          </a:xfrm>
        </p:spPr>
        <p:txBody>
          <a:bodyPr>
            <a:normAutofit/>
          </a:bodyPr>
          <a:lstStyle/>
          <a:p>
            <a:pPr algn="l"/>
            <a:r>
              <a:rPr lang="es-ES" b="1" dirty="0"/>
              <a:t>URBANIZACIÓN SAN CARLOS</a:t>
            </a:r>
            <a:br>
              <a:rPr lang="es-ES" b="1" dirty="0"/>
            </a:br>
            <a:r>
              <a:rPr lang="es-ES" b="1" dirty="0">
                <a:solidFill>
                  <a:schemeClr val="accent6"/>
                </a:solidFill>
                <a:latin typeface="+mn-lt"/>
              </a:rPr>
              <a:t>CÓDIGO </a:t>
            </a:r>
            <a:r>
              <a:rPr lang="es-ES" b="1" dirty="0">
                <a:solidFill>
                  <a:schemeClr val="accent6"/>
                </a:solidFill>
                <a:latin typeface="Montserrat" panose="00000500000000000000" pitchFamily="50" charset="0"/>
              </a:rPr>
              <a:t>IDRD</a:t>
            </a:r>
            <a:r>
              <a:rPr lang="es-ES" b="1" dirty="0">
                <a:solidFill>
                  <a:schemeClr val="accent6"/>
                </a:solidFill>
                <a:latin typeface="+mn-lt"/>
              </a:rPr>
              <a:t>: 06-001</a:t>
            </a:r>
            <a:endParaRPr lang="es-CO" dirty="0">
              <a:solidFill>
                <a:schemeClr val="accent6"/>
              </a:solidFill>
              <a:latin typeface="+mn-lt"/>
            </a:endParaRPr>
          </a:p>
        </p:txBody>
      </p:sp>
      <p:sp>
        <p:nvSpPr>
          <p:cNvPr id="48" name="Marcador de texto 4">
            <a:extLst>
              <a:ext uri="{FF2B5EF4-FFF2-40B4-BE49-F238E27FC236}">
                <a16:creationId xmlns:a16="http://schemas.microsoft.com/office/drawing/2014/main" id="{8C8A3B90-F484-EECD-0909-82E2323546C7}"/>
              </a:ext>
            </a:extLst>
          </p:cNvPr>
          <p:cNvSpPr txBox="1">
            <a:spLocks/>
          </p:cNvSpPr>
          <p:nvPr/>
        </p:nvSpPr>
        <p:spPr>
          <a:xfrm>
            <a:off x="7848600" y="1158756"/>
            <a:ext cx="3086100" cy="1161202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Montserrat Light" pitchFamily="2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Museo Sans 100 (Cuerpo)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2"/>
                </a:solidFill>
                <a:latin typeface="Museo Sans 100 (Cuerpo)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2"/>
                </a:solidFill>
                <a:latin typeface="Museo Sans 100 (Cuerpo)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s-CO" sz="1400" b="1" kern="100" dirty="0">
                <a:solidFill>
                  <a:schemeClr val="bg2"/>
                </a:solidFill>
                <a:latin typeface="Montserrat Light" panose="00000400000000000000" pitchFamily="50" charset="0"/>
                <a:ea typeface="Aptos" panose="020B0004020202020204" pitchFamily="34" charset="0"/>
                <a:cs typeface="Times New Roman" panose="02020603050405020304" pitchFamily="18" charset="0"/>
              </a:rPr>
              <a:t>AREAS INTERVENIDAS:</a:t>
            </a:r>
          </a:p>
          <a:p>
            <a:pPr>
              <a:spcBef>
                <a:spcPts val="0"/>
              </a:spcBef>
            </a:pPr>
            <a:r>
              <a:rPr lang="es-CO" sz="1400" kern="100" dirty="0">
                <a:solidFill>
                  <a:schemeClr val="bg2"/>
                </a:solidFill>
                <a:latin typeface="Montserrat Light" panose="00000400000000000000" pitchFamily="50" charset="0"/>
                <a:ea typeface="Aptos" panose="020B0004020202020204" pitchFamily="34" charset="0"/>
                <a:cs typeface="Times New Roman" panose="02020603050405020304" pitchFamily="18" charset="0"/>
              </a:rPr>
              <a:t>- Zona de juegos infantiles</a:t>
            </a:r>
          </a:p>
          <a:p>
            <a:pPr>
              <a:spcBef>
                <a:spcPts val="0"/>
              </a:spcBef>
            </a:pPr>
            <a:r>
              <a:rPr lang="es-CO" sz="1400" kern="100" dirty="0">
                <a:solidFill>
                  <a:schemeClr val="bg2"/>
                </a:solidFill>
                <a:latin typeface="Montserrat Light" panose="00000400000000000000" pitchFamily="50" charset="0"/>
                <a:ea typeface="Aptos" panose="020B0004020202020204" pitchFamily="34" charset="0"/>
                <a:cs typeface="Times New Roman" panose="02020603050405020304" pitchFamily="18" charset="0"/>
              </a:rPr>
              <a:t>- Zona de </a:t>
            </a:r>
            <a:r>
              <a:rPr lang="es-CO" sz="1400" kern="100" dirty="0" err="1">
                <a:solidFill>
                  <a:schemeClr val="bg2"/>
                </a:solidFill>
                <a:latin typeface="Montserrat Light" panose="00000400000000000000" pitchFamily="50" charset="0"/>
                <a:ea typeface="Aptos" panose="020B0004020202020204" pitchFamily="34" charset="0"/>
                <a:cs typeface="Times New Roman" panose="02020603050405020304" pitchFamily="18" charset="0"/>
              </a:rPr>
              <a:t>Biosaludables</a:t>
            </a:r>
            <a:endParaRPr lang="es-CO" sz="1400" kern="100" dirty="0">
              <a:solidFill>
                <a:schemeClr val="bg2"/>
              </a:solidFill>
              <a:latin typeface="Montserrat Light" panose="00000400000000000000" pitchFamily="50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es-CO" sz="1400" kern="100" dirty="0">
                <a:solidFill>
                  <a:schemeClr val="bg2"/>
                </a:solidFill>
                <a:latin typeface="Montserrat Light" panose="00000400000000000000" pitchFamily="50" charset="0"/>
                <a:ea typeface="Aptos" panose="020B0004020202020204" pitchFamily="34" charset="0"/>
                <a:cs typeface="Times New Roman" panose="02020603050405020304" pitchFamily="18" charset="0"/>
              </a:rPr>
              <a:t>- Zona de cancha</a:t>
            </a:r>
          </a:p>
          <a:p>
            <a:pPr>
              <a:spcBef>
                <a:spcPts val="0"/>
              </a:spcBef>
            </a:pPr>
            <a:r>
              <a:rPr lang="es-CO" sz="1400" kern="100" dirty="0">
                <a:solidFill>
                  <a:schemeClr val="bg2"/>
                </a:solidFill>
                <a:latin typeface="Montserrat Light" panose="00000400000000000000" pitchFamily="50" charset="0"/>
                <a:ea typeface="Aptos" panose="020B0004020202020204" pitchFamily="34" charset="0"/>
                <a:cs typeface="Times New Roman" panose="02020603050405020304" pitchFamily="18" charset="0"/>
              </a:rPr>
              <a:t>- Zona de senderos en general</a:t>
            </a:r>
          </a:p>
          <a:p>
            <a:endParaRPr lang="es-CO" dirty="0">
              <a:solidFill>
                <a:schemeClr val="bg2"/>
              </a:solidFill>
              <a:latin typeface="Montserrat Light" panose="00000400000000000000" pitchFamily="50" charset="0"/>
            </a:endParaRPr>
          </a:p>
        </p:txBody>
      </p:sp>
      <p:pic>
        <p:nvPicPr>
          <p:cNvPr id="19" name="Marcador de posición de imagen 18" descr="Una caricatura de un puente&#10;&#10;El contenido generado por IA puede ser incorrecto.">
            <a:extLst>
              <a:ext uri="{FF2B5EF4-FFF2-40B4-BE49-F238E27FC236}">
                <a16:creationId xmlns:a16="http://schemas.microsoft.com/office/drawing/2014/main" id="{36BE52F4-C662-2C6C-15C0-357E618BC1EF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/>
          <a:srcRect l="23893" r="12748" b="15522"/>
          <a:stretch/>
        </p:blipFill>
        <p:spPr>
          <a:xfrm>
            <a:off x="8352220" y="2590800"/>
            <a:ext cx="3244850" cy="3244850"/>
          </a:xfrm>
        </p:spPr>
      </p:pic>
      <p:pic>
        <p:nvPicPr>
          <p:cNvPr id="38" name="Marcador de posición de imagen 37" descr="Un dibujo de una ciudad&#10;&#10;El contenido generado por IA puede ser incorrecto.">
            <a:extLst>
              <a:ext uri="{FF2B5EF4-FFF2-40B4-BE49-F238E27FC236}">
                <a16:creationId xmlns:a16="http://schemas.microsoft.com/office/drawing/2014/main" id="{B3C39B48-EA98-8BE5-FBA2-AB7EB0D996F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23383" t="4409" r="15655" b="14309"/>
          <a:stretch/>
        </p:blipFill>
        <p:spPr>
          <a:xfrm>
            <a:off x="863600" y="2590800"/>
            <a:ext cx="3244850" cy="3244850"/>
          </a:xfrm>
        </p:spPr>
      </p:pic>
      <p:pic>
        <p:nvPicPr>
          <p:cNvPr id="47" name="Marcador de posición de imagen 46" descr="Imagen que contiene edificio, exterior, cerca, pequeño&#10;&#10;El contenido generado por IA puede ser incorrecto.">
            <a:extLst>
              <a:ext uri="{FF2B5EF4-FFF2-40B4-BE49-F238E27FC236}">
                <a16:creationId xmlns:a16="http://schemas.microsoft.com/office/drawing/2014/main" id="{D4D2729F-40AB-A4D8-A6C6-8508554C503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6"/>
          <a:srcRect t="25815" b="2581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874225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Marcador de posición de imagen 15" descr="Una caricatura de un puente&#10;&#10;El contenido generado por IA puede ser incorrecto.">
            <a:extLst>
              <a:ext uri="{FF2B5EF4-FFF2-40B4-BE49-F238E27FC236}">
                <a16:creationId xmlns:a16="http://schemas.microsoft.com/office/drawing/2014/main" id="{860A8D7D-F0B4-BB46-6A7C-2EAEB45EDD0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59" r="15759"/>
          <a:stretch>
            <a:fillRect/>
          </a:stretch>
        </p:blipFill>
        <p:spPr/>
      </p:pic>
      <p:pic>
        <p:nvPicPr>
          <p:cNvPr id="18" name="Marcador de posición de imagen 17" descr="Vías del tren en la calle&#10;&#10;El contenido generado por IA puede ser incorrecto.">
            <a:extLst>
              <a:ext uri="{FF2B5EF4-FFF2-40B4-BE49-F238E27FC236}">
                <a16:creationId xmlns:a16="http://schemas.microsoft.com/office/drawing/2014/main" id="{9222CD9F-5EB0-D5C4-06C1-7D40915698B3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93" r="17293"/>
          <a:stretch>
            <a:fillRect/>
          </a:stretch>
        </p:blipFill>
        <p:spPr/>
      </p:pic>
      <p:pic>
        <p:nvPicPr>
          <p:cNvPr id="20" name="Marcador de posición de imagen 19" descr="Un grupo de personas en una alberca&#10;&#10;El contenido generado por IA puede ser incorrecto.">
            <a:extLst>
              <a:ext uri="{FF2B5EF4-FFF2-40B4-BE49-F238E27FC236}">
                <a16:creationId xmlns:a16="http://schemas.microsoft.com/office/drawing/2014/main" id="{D1C137EF-72D1-F766-B7C7-2FC3AA68372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21" r="17021"/>
          <a:stretch>
            <a:fillRect/>
          </a:stretch>
        </p:blipFill>
        <p:spPr/>
      </p:pic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4C216166-FECC-0E35-A6FE-AFEA723F7D96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7848600" y="1158756"/>
            <a:ext cx="3086100" cy="1161202"/>
          </a:xfrm>
          <a:ln>
            <a:solidFill>
              <a:schemeClr val="tx2"/>
            </a:solidFill>
          </a:ln>
        </p:spPr>
        <p:txBody>
          <a:bodyPr/>
          <a:lstStyle/>
          <a:p>
            <a:pPr>
              <a:spcBef>
                <a:spcPts val="0"/>
              </a:spcBef>
            </a:pPr>
            <a:r>
              <a:rPr lang="es-CO" sz="1400" b="1" kern="100" dirty="0">
                <a:solidFill>
                  <a:schemeClr val="bg2"/>
                </a:solidFill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AREAS INTERVENIDAS:</a:t>
            </a:r>
            <a:endParaRPr lang="es-CO" sz="1400" b="1" kern="100" dirty="0">
              <a:solidFill>
                <a:schemeClr val="bg2"/>
              </a:solidFill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es-CO" sz="1400" kern="100" dirty="0">
                <a:solidFill>
                  <a:schemeClr val="bg2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 Zona de juegos</a:t>
            </a:r>
          </a:p>
          <a:p>
            <a:pPr>
              <a:spcBef>
                <a:spcPts val="0"/>
              </a:spcBef>
            </a:pPr>
            <a:r>
              <a:rPr lang="es-CO" sz="1400" kern="100" dirty="0">
                <a:solidFill>
                  <a:schemeClr val="bg2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 Zona de </a:t>
            </a:r>
            <a:r>
              <a:rPr lang="es-CO" sz="1400" kern="100" dirty="0" err="1">
                <a:solidFill>
                  <a:schemeClr val="bg2"/>
                </a:solidFill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B</a:t>
            </a:r>
            <a:r>
              <a:rPr lang="es-CO" sz="1400" kern="100" dirty="0" err="1">
                <a:solidFill>
                  <a:schemeClr val="bg2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iosaludables</a:t>
            </a:r>
            <a:endParaRPr lang="es-CO" sz="1400" kern="100" dirty="0">
              <a:solidFill>
                <a:schemeClr val="bg2"/>
              </a:solidFill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es-CO" sz="1400" kern="100" dirty="0">
                <a:solidFill>
                  <a:schemeClr val="bg2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 Zona de cancha</a:t>
            </a:r>
          </a:p>
          <a:p>
            <a:pPr>
              <a:spcBef>
                <a:spcPts val="0"/>
              </a:spcBef>
            </a:pPr>
            <a:r>
              <a:rPr lang="es-CO" sz="1400" kern="100" dirty="0">
                <a:solidFill>
                  <a:schemeClr val="bg2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 Zona de senderos en general</a:t>
            </a:r>
          </a:p>
          <a:p>
            <a:endParaRPr lang="es-CO" dirty="0">
              <a:solidFill>
                <a:schemeClr val="bg2"/>
              </a:solidFill>
            </a:endParaRPr>
          </a:p>
        </p:txBody>
      </p:sp>
      <p:sp>
        <p:nvSpPr>
          <p:cNvPr id="7" name="Marcador de posición de imagen 6">
            <a:extLst>
              <a:ext uri="{FF2B5EF4-FFF2-40B4-BE49-F238E27FC236}">
                <a16:creationId xmlns:a16="http://schemas.microsoft.com/office/drawing/2014/main" id="{80FC0A1D-9773-6EAA-784A-0F4E513399E7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/>
      </p:sp>
      <p:sp>
        <p:nvSpPr>
          <p:cNvPr id="9" name="Marcador de posición de imagen 8">
            <a:extLst>
              <a:ext uri="{FF2B5EF4-FFF2-40B4-BE49-F238E27FC236}">
                <a16:creationId xmlns:a16="http://schemas.microsoft.com/office/drawing/2014/main" id="{80AC1589-D0BA-0A44-A558-990C3930AF2C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/>
      </p:sp>
      <p:sp>
        <p:nvSpPr>
          <p:cNvPr id="11" name="Marcador de posición de imagen 10">
            <a:extLst>
              <a:ext uri="{FF2B5EF4-FFF2-40B4-BE49-F238E27FC236}">
                <a16:creationId xmlns:a16="http://schemas.microsoft.com/office/drawing/2014/main" id="{B16D55B7-1006-A7BA-1857-2DD4FC22C233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/>
      </p:sp>
      <p:sp>
        <p:nvSpPr>
          <p:cNvPr id="21" name="Título 5">
            <a:extLst>
              <a:ext uri="{FF2B5EF4-FFF2-40B4-BE49-F238E27FC236}">
                <a16:creationId xmlns:a16="http://schemas.microsoft.com/office/drawing/2014/main" id="{BE83CE35-5DF0-4B90-B740-C84C7DA147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2250" y="494828"/>
            <a:ext cx="7188200" cy="1038718"/>
          </a:xfrm>
        </p:spPr>
        <p:txBody>
          <a:bodyPr>
            <a:normAutofit/>
          </a:bodyPr>
          <a:lstStyle/>
          <a:p>
            <a:pPr algn="l"/>
            <a:r>
              <a:rPr lang="es-ES" b="1" dirty="0"/>
              <a:t>URBANIZACIÓN SAN CARLOS NORTE</a:t>
            </a:r>
            <a:br>
              <a:rPr lang="es-ES" b="1" dirty="0"/>
            </a:br>
            <a:r>
              <a:rPr lang="es-ES" b="1" dirty="0">
                <a:solidFill>
                  <a:schemeClr val="accent6"/>
                </a:solidFill>
                <a:latin typeface="+mn-lt"/>
              </a:rPr>
              <a:t>CÓDIGO IDRD: 06-002</a:t>
            </a:r>
            <a:endParaRPr lang="es-CO" dirty="0">
              <a:solidFill>
                <a:schemeClr val="accent6"/>
              </a:solidFill>
              <a:latin typeface="+mn-lt"/>
            </a:endParaRPr>
          </a:p>
        </p:txBody>
      </p:sp>
      <p:sp>
        <p:nvSpPr>
          <p:cNvPr id="22" name="Marcador de texto 2">
            <a:extLst>
              <a:ext uri="{FF2B5EF4-FFF2-40B4-BE49-F238E27FC236}">
                <a16:creationId xmlns:a16="http://schemas.microsoft.com/office/drawing/2014/main" id="{1E185A81-8734-39E8-D7A1-F851B9B40914}"/>
              </a:ext>
            </a:extLst>
          </p:cNvPr>
          <p:cNvSpPr txBox="1">
            <a:spLocks/>
          </p:cNvSpPr>
          <p:nvPr/>
        </p:nvSpPr>
        <p:spPr>
          <a:xfrm>
            <a:off x="2619937" y="417041"/>
            <a:ext cx="1815538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900" kern="1200">
                <a:solidFill>
                  <a:schemeClr val="bg2">
                    <a:lumMod val="90000"/>
                  </a:schemeClr>
                </a:solidFill>
                <a:latin typeface="Montserrat Light" pitchFamily="2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Museo Sans 100 (Cuerpo)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2"/>
                </a:solidFill>
                <a:latin typeface="Museo Sans 100 (Cuerpo)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2"/>
                </a:solidFill>
                <a:latin typeface="Museo Sans 100 (Cuerpo)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MX" dirty="0"/>
              <a:t>10 junio 2026</a:t>
            </a:r>
            <a:endParaRPr lang="es-CO" dirty="0"/>
          </a:p>
        </p:txBody>
      </p:sp>
      <p:sp>
        <p:nvSpPr>
          <p:cNvPr id="23" name="Marcador de texto 3">
            <a:extLst>
              <a:ext uri="{FF2B5EF4-FFF2-40B4-BE49-F238E27FC236}">
                <a16:creationId xmlns:a16="http://schemas.microsoft.com/office/drawing/2014/main" id="{5BE8BC73-8BDA-4C99-3B08-9FEB87BE7454}"/>
              </a:ext>
            </a:extLst>
          </p:cNvPr>
          <p:cNvSpPr txBox="1">
            <a:spLocks/>
          </p:cNvSpPr>
          <p:nvPr/>
        </p:nvSpPr>
        <p:spPr>
          <a:xfrm>
            <a:off x="464823" y="417041"/>
            <a:ext cx="1815538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900" kern="1200">
                <a:solidFill>
                  <a:schemeClr val="bg2">
                    <a:lumMod val="90000"/>
                  </a:schemeClr>
                </a:solidFill>
                <a:latin typeface="Montserrat Light" pitchFamily="2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Museo Sans 100 (Cuerpo)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2"/>
                </a:solidFill>
                <a:latin typeface="Museo Sans 100 (Cuerpo)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2"/>
                </a:solidFill>
                <a:latin typeface="Museo Sans 100 (Cuerpo)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/>
              <a:t>Alcaldía Local de Tunjuelito</a:t>
            </a:r>
            <a:endParaRPr lang="es-CO" dirty="0"/>
          </a:p>
        </p:txBody>
      </p:sp>
      <p:sp>
        <p:nvSpPr>
          <p:cNvPr id="24" name="Marcador de texto 4">
            <a:extLst>
              <a:ext uri="{FF2B5EF4-FFF2-40B4-BE49-F238E27FC236}">
                <a16:creationId xmlns:a16="http://schemas.microsoft.com/office/drawing/2014/main" id="{BFD0F43C-D571-5383-B3F4-711BB3E1CC7C}"/>
              </a:ext>
            </a:extLst>
          </p:cNvPr>
          <p:cNvSpPr txBox="1">
            <a:spLocks/>
          </p:cNvSpPr>
          <p:nvPr/>
        </p:nvSpPr>
        <p:spPr>
          <a:xfrm>
            <a:off x="465286" y="1583812"/>
            <a:ext cx="7286328" cy="83099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Montserrat Light" pitchFamily="2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Museo Sans 100 (Cuerpo)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2"/>
                </a:solidFill>
                <a:latin typeface="Museo Sans 100 (Cuerpo)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2"/>
                </a:solidFill>
                <a:latin typeface="Museo Sans 100 (Cuerpo)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sz="1600" b="1" dirty="0">
                <a:solidFill>
                  <a:schemeClr val="bg2"/>
                </a:solidFill>
                <a:latin typeface="Montserrat Light"/>
              </a:rPr>
              <a:t>Estado actual: </a:t>
            </a:r>
            <a:r>
              <a:rPr lang="es-CO" sz="1600" dirty="0">
                <a:solidFill>
                  <a:schemeClr val="bg2"/>
                </a:solidFill>
                <a:latin typeface="Montserrat Light"/>
              </a:rPr>
              <a:t>Finalizado</a:t>
            </a:r>
          </a:p>
          <a:p>
            <a:r>
              <a:rPr lang="es-CO" sz="1600" b="1" dirty="0">
                <a:solidFill>
                  <a:schemeClr val="bg2"/>
                </a:solidFill>
                <a:latin typeface="Montserrat Light"/>
              </a:rPr>
              <a:t>% Ejecutado: </a:t>
            </a:r>
            <a:r>
              <a:rPr lang="es-CO" sz="1600" dirty="0">
                <a:solidFill>
                  <a:schemeClr val="bg2"/>
                </a:solidFill>
                <a:latin typeface="Montserrat Light"/>
              </a:rPr>
              <a:t>100%</a:t>
            </a:r>
          </a:p>
          <a:p>
            <a:endParaRPr lang="es-CO" sz="1600" dirty="0">
              <a:solidFill>
                <a:schemeClr val="bg2"/>
              </a:solidFill>
            </a:endParaRPr>
          </a:p>
          <a:p>
            <a:pPr marL="180975" indent="-180975">
              <a:buFontTx/>
              <a:buChar char="-"/>
            </a:pPr>
            <a:endParaRPr lang="es-CO" sz="1600" dirty="0">
              <a:solidFill>
                <a:schemeClr val="bg2"/>
              </a:solidFill>
            </a:endParaRPr>
          </a:p>
          <a:p>
            <a:endParaRPr lang="es-CO" sz="16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76453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arcador de posición de imagen 6">
            <a:extLst>
              <a:ext uri="{FF2B5EF4-FFF2-40B4-BE49-F238E27FC236}">
                <a16:creationId xmlns:a16="http://schemas.microsoft.com/office/drawing/2014/main" id="{F13CEE29-D65F-E1BE-B7C6-A04E9DAE5C56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/>
      </p:sp>
      <p:sp>
        <p:nvSpPr>
          <p:cNvPr id="9" name="Marcador de posición de imagen 8">
            <a:extLst>
              <a:ext uri="{FF2B5EF4-FFF2-40B4-BE49-F238E27FC236}">
                <a16:creationId xmlns:a16="http://schemas.microsoft.com/office/drawing/2014/main" id="{FF8CE1A9-A1D8-488A-36FC-373958C75CB8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/>
      </p:sp>
      <p:sp>
        <p:nvSpPr>
          <p:cNvPr id="11" name="Marcador de posición de imagen 10">
            <a:extLst>
              <a:ext uri="{FF2B5EF4-FFF2-40B4-BE49-F238E27FC236}">
                <a16:creationId xmlns:a16="http://schemas.microsoft.com/office/drawing/2014/main" id="{58FC0C61-E610-4AE8-644C-53CCECA719D9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/>
      </p:sp>
      <p:sp>
        <p:nvSpPr>
          <p:cNvPr id="22" name="Marcador de texto 2">
            <a:extLst>
              <a:ext uri="{FF2B5EF4-FFF2-40B4-BE49-F238E27FC236}">
                <a16:creationId xmlns:a16="http://schemas.microsoft.com/office/drawing/2014/main" id="{35748DE8-2EFD-7314-60D3-E2013387B64B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2619937" y="417041"/>
            <a:ext cx="1815538" cy="365125"/>
          </a:xfrm>
        </p:spPr>
        <p:txBody>
          <a:bodyPr/>
          <a:lstStyle/>
          <a:p>
            <a:r>
              <a:rPr lang="es-MX" dirty="0"/>
              <a:t>10 junio 2026</a:t>
            </a:r>
            <a:endParaRPr lang="es-CO" dirty="0"/>
          </a:p>
        </p:txBody>
      </p:sp>
      <p:sp>
        <p:nvSpPr>
          <p:cNvPr id="23" name="Marcador de texto 3">
            <a:extLst>
              <a:ext uri="{FF2B5EF4-FFF2-40B4-BE49-F238E27FC236}">
                <a16:creationId xmlns:a16="http://schemas.microsoft.com/office/drawing/2014/main" id="{E6B8542D-D68C-63C7-4171-8BB3F8145FDE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464823" y="417041"/>
            <a:ext cx="1815538" cy="365125"/>
          </a:xfrm>
        </p:spPr>
        <p:txBody>
          <a:bodyPr/>
          <a:lstStyle/>
          <a:p>
            <a:r>
              <a:rPr lang="es-CO" dirty="0"/>
              <a:t>Alcaldía Local de Tunjuelito</a:t>
            </a:r>
          </a:p>
        </p:txBody>
      </p:sp>
      <p:sp>
        <p:nvSpPr>
          <p:cNvPr id="24" name="Título 5">
            <a:extLst>
              <a:ext uri="{FF2B5EF4-FFF2-40B4-BE49-F238E27FC236}">
                <a16:creationId xmlns:a16="http://schemas.microsoft.com/office/drawing/2014/main" id="{54E2D093-7E58-8FD2-5124-694DF68991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4823" y="599603"/>
            <a:ext cx="6115050" cy="1038718"/>
          </a:xfrm>
        </p:spPr>
        <p:txBody>
          <a:bodyPr/>
          <a:lstStyle/>
          <a:p>
            <a:pPr algn="l"/>
            <a:r>
              <a:rPr lang="es-ES" b="1" dirty="0"/>
              <a:t>URBANIZACIÓN EL TUNAL II</a:t>
            </a:r>
            <a:br>
              <a:rPr lang="es-ES" b="1" dirty="0"/>
            </a:br>
            <a:r>
              <a:rPr lang="es-ES" b="1" dirty="0">
                <a:solidFill>
                  <a:schemeClr val="accent6"/>
                </a:solidFill>
                <a:latin typeface="+mn-lt"/>
              </a:rPr>
              <a:t>CÓDIGO IDRD: 06-024</a:t>
            </a:r>
            <a:endParaRPr lang="es-CO" dirty="0">
              <a:solidFill>
                <a:schemeClr val="accent6"/>
              </a:solidFill>
              <a:latin typeface="+mn-lt"/>
            </a:endParaRPr>
          </a:p>
        </p:txBody>
      </p:sp>
      <p:sp>
        <p:nvSpPr>
          <p:cNvPr id="25" name="Marcador de texto 4">
            <a:extLst>
              <a:ext uri="{FF2B5EF4-FFF2-40B4-BE49-F238E27FC236}">
                <a16:creationId xmlns:a16="http://schemas.microsoft.com/office/drawing/2014/main" id="{1E7A6E19-5B08-2E30-6D6D-90621A8CE8FA}"/>
              </a:ext>
            </a:extLst>
          </p:cNvPr>
          <p:cNvSpPr txBox="1">
            <a:spLocks/>
          </p:cNvSpPr>
          <p:nvPr/>
        </p:nvSpPr>
        <p:spPr>
          <a:xfrm>
            <a:off x="465286" y="1621912"/>
            <a:ext cx="7286328" cy="83099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Montserrat Light" pitchFamily="2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Museo Sans 100 (Cuerpo)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2"/>
                </a:solidFill>
                <a:latin typeface="Museo Sans 100 (Cuerpo)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2"/>
                </a:solidFill>
                <a:latin typeface="Museo Sans 100 (Cuerpo)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sz="1600" b="1" dirty="0">
                <a:solidFill>
                  <a:schemeClr val="bg2"/>
                </a:solidFill>
                <a:latin typeface="Montserrat Light"/>
              </a:rPr>
              <a:t>Estado actual: </a:t>
            </a:r>
            <a:r>
              <a:rPr lang="es-CO" sz="1600" dirty="0">
                <a:solidFill>
                  <a:schemeClr val="bg2"/>
                </a:solidFill>
                <a:latin typeface="Montserrat Light"/>
              </a:rPr>
              <a:t>Ejecución</a:t>
            </a:r>
          </a:p>
          <a:p>
            <a:r>
              <a:rPr lang="es-CO" sz="1600" b="1" dirty="0">
                <a:solidFill>
                  <a:schemeClr val="bg2"/>
                </a:solidFill>
                <a:latin typeface="Montserrat Light"/>
              </a:rPr>
              <a:t>% Ejecutado: </a:t>
            </a:r>
            <a:r>
              <a:rPr lang="es-CO" sz="1600" dirty="0">
                <a:solidFill>
                  <a:schemeClr val="bg2"/>
                </a:solidFill>
                <a:latin typeface="Montserrat Light"/>
              </a:rPr>
              <a:t>86,06%</a:t>
            </a:r>
          </a:p>
          <a:p>
            <a:endParaRPr lang="es-CO" sz="1600" dirty="0">
              <a:solidFill>
                <a:schemeClr val="bg2"/>
              </a:solidFill>
            </a:endParaRPr>
          </a:p>
          <a:p>
            <a:pPr marL="180975" indent="-180975">
              <a:buFontTx/>
              <a:buChar char="-"/>
            </a:pPr>
            <a:endParaRPr lang="es-CO" sz="1600" dirty="0">
              <a:solidFill>
                <a:schemeClr val="bg2"/>
              </a:solidFill>
            </a:endParaRPr>
          </a:p>
          <a:p>
            <a:endParaRPr lang="es-CO" sz="1600" dirty="0">
              <a:solidFill>
                <a:schemeClr val="bg2"/>
              </a:solidFill>
            </a:endParaRPr>
          </a:p>
        </p:txBody>
      </p:sp>
      <p:sp>
        <p:nvSpPr>
          <p:cNvPr id="26" name="Marcador de texto 4">
            <a:extLst>
              <a:ext uri="{FF2B5EF4-FFF2-40B4-BE49-F238E27FC236}">
                <a16:creationId xmlns:a16="http://schemas.microsoft.com/office/drawing/2014/main" id="{3BDA6A61-2473-9857-D888-D78BCB274C04}"/>
              </a:ext>
            </a:extLst>
          </p:cNvPr>
          <p:cNvSpPr txBox="1">
            <a:spLocks/>
          </p:cNvSpPr>
          <p:nvPr/>
        </p:nvSpPr>
        <p:spPr>
          <a:xfrm>
            <a:off x="7515225" y="1150178"/>
            <a:ext cx="3086100" cy="1038718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Montserrat Light" pitchFamily="2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Museo Sans 100 (Cuerpo)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2"/>
                </a:solidFill>
                <a:latin typeface="Museo Sans 100 (Cuerpo)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2"/>
                </a:solidFill>
                <a:latin typeface="Museo Sans 100 (Cuerpo)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s-CO" sz="1400" b="1" kern="100" dirty="0">
                <a:solidFill>
                  <a:schemeClr val="bg2"/>
                </a:solidFill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AREAS INTERVENIDAS:</a:t>
            </a:r>
          </a:p>
          <a:p>
            <a:pPr>
              <a:spcBef>
                <a:spcPts val="0"/>
              </a:spcBef>
            </a:pPr>
            <a:r>
              <a:rPr lang="es-CO" sz="1400" kern="100" dirty="0">
                <a:solidFill>
                  <a:schemeClr val="bg2"/>
                </a:solidFill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 Zona de </a:t>
            </a:r>
            <a:r>
              <a:rPr lang="es-CO" sz="1400" kern="100" dirty="0" err="1">
                <a:solidFill>
                  <a:schemeClr val="bg2"/>
                </a:solidFill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Biosaludables</a:t>
            </a:r>
            <a:endParaRPr lang="es-CO" sz="1400" kern="100" dirty="0">
              <a:solidFill>
                <a:schemeClr val="bg2"/>
              </a:solidFill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es-CO" sz="1400" kern="100" dirty="0">
                <a:solidFill>
                  <a:schemeClr val="bg2"/>
                </a:solidFill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 Zona de cancha</a:t>
            </a:r>
          </a:p>
          <a:p>
            <a:pPr marL="85725" indent="-85725">
              <a:spcBef>
                <a:spcPts val="0"/>
              </a:spcBef>
              <a:buFontTx/>
              <a:buChar char="-"/>
            </a:pPr>
            <a:r>
              <a:rPr lang="es-CO" sz="1400" kern="100" dirty="0">
                <a:solidFill>
                  <a:schemeClr val="bg2"/>
                </a:solidFill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Zona de senderos en general</a:t>
            </a:r>
          </a:p>
          <a:p>
            <a:pPr marL="85725" indent="-85725">
              <a:spcBef>
                <a:spcPts val="0"/>
              </a:spcBef>
              <a:buFontTx/>
              <a:buChar char="-"/>
            </a:pPr>
            <a:endParaRPr lang="es-CO" sz="1400" kern="100" dirty="0">
              <a:solidFill>
                <a:schemeClr val="bg2"/>
              </a:solidFill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85725" indent="-85725">
              <a:spcBef>
                <a:spcPts val="0"/>
              </a:spcBef>
              <a:buFontTx/>
              <a:buChar char="-"/>
            </a:pPr>
            <a:endParaRPr lang="es-CO" sz="1400" kern="100" dirty="0">
              <a:solidFill>
                <a:schemeClr val="bg2"/>
              </a:solidFill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endParaRPr lang="es-CO" dirty="0">
              <a:solidFill>
                <a:schemeClr val="bg2"/>
              </a:solidFill>
            </a:endParaRPr>
          </a:p>
        </p:txBody>
      </p:sp>
      <p:pic>
        <p:nvPicPr>
          <p:cNvPr id="34" name="Marcador de posición de imagen 33" descr="Imagen que contiene exterior, pasto, calle, carretera&#10;&#10;El contenido generado por IA puede ser incorrecto.">
            <a:extLst>
              <a:ext uri="{FF2B5EF4-FFF2-40B4-BE49-F238E27FC236}">
                <a16:creationId xmlns:a16="http://schemas.microsoft.com/office/drawing/2014/main" id="{B7F0170D-95C1-B996-C5F0-56FE4439F207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l="12500" r="12500"/>
          <a:stretch>
            <a:fillRect/>
          </a:stretch>
        </p:blipFill>
        <p:spPr/>
      </p:pic>
      <p:pic>
        <p:nvPicPr>
          <p:cNvPr id="38" name="Marcador de posición de imagen 37" descr="Imagen que contiene exterior, pasto, competencia de atletismo, edificio&#10;&#10;El contenido generado por IA puede ser incorrecto.">
            <a:extLst>
              <a:ext uri="{FF2B5EF4-FFF2-40B4-BE49-F238E27FC236}">
                <a16:creationId xmlns:a16="http://schemas.microsoft.com/office/drawing/2014/main" id="{F76A4F8D-C376-3D20-2739-E0BACAD5C7C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/>
          <a:srcRect l="6391" r="6391"/>
          <a:stretch>
            <a:fillRect/>
          </a:stretch>
        </p:blipFill>
        <p:spPr>
          <a:xfrm>
            <a:off x="4310063" y="2590800"/>
            <a:ext cx="3773487" cy="3244850"/>
          </a:xfrm>
        </p:spPr>
      </p:pic>
      <p:pic>
        <p:nvPicPr>
          <p:cNvPr id="42" name="Marcador de posición de imagen 41" descr="Imagen que contiene exterior, firmar, competencia de atletismo, pasto&#10;&#10;El contenido generado por IA puede ser incorrecto.">
            <a:extLst>
              <a:ext uri="{FF2B5EF4-FFF2-40B4-BE49-F238E27FC236}">
                <a16:creationId xmlns:a16="http://schemas.microsoft.com/office/drawing/2014/main" id="{D9A07576-58CF-6071-17F7-F8A0A81233C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/>
          <a:srcRect l="12500" r="1250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250945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arcador de posición de imagen 6">
            <a:extLst>
              <a:ext uri="{FF2B5EF4-FFF2-40B4-BE49-F238E27FC236}">
                <a16:creationId xmlns:a16="http://schemas.microsoft.com/office/drawing/2014/main" id="{FE6F20A9-7D0C-DD97-E954-08F15E56083C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/>
      </p:sp>
      <p:sp>
        <p:nvSpPr>
          <p:cNvPr id="9" name="Marcador de posición de imagen 8">
            <a:extLst>
              <a:ext uri="{FF2B5EF4-FFF2-40B4-BE49-F238E27FC236}">
                <a16:creationId xmlns:a16="http://schemas.microsoft.com/office/drawing/2014/main" id="{C2586C9E-EDD6-A5AB-21C5-7F086C143813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/>
      </p:sp>
      <p:sp>
        <p:nvSpPr>
          <p:cNvPr id="11" name="Marcador de posición de imagen 10">
            <a:extLst>
              <a:ext uri="{FF2B5EF4-FFF2-40B4-BE49-F238E27FC236}">
                <a16:creationId xmlns:a16="http://schemas.microsoft.com/office/drawing/2014/main" id="{02764F4F-ED6B-70F2-B372-04E29C0055CC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/>
      </p:sp>
      <p:sp>
        <p:nvSpPr>
          <p:cNvPr id="15" name="Marcador de texto 4">
            <a:extLst>
              <a:ext uri="{FF2B5EF4-FFF2-40B4-BE49-F238E27FC236}">
                <a16:creationId xmlns:a16="http://schemas.microsoft.com/office/drawing/2014/main" id="{1F2B8C5C-3725-35AA-7784-7ADABFF72930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7848600" y="1206381"/>
            <a:ext cx="3748470" cy="1193919"/>
          </a:xfrm>
          <a:ln>
            <a:solidFill>
              <a:schemeClr val="tx2"/>
            </a:solidFill>
          </a:ln>
        </p:spPr>
        <p:txBody>
          <a:bodyPr/>
          <a:lstStyle/>
          <a:p>
            <a:pPr>
              <a:spcBef>
                <a:spcPts val="0"/>
              </a:spcBef>
            </a:pPr>
            <a:r>
              <a:rPr lang="es-CO" sz="1400" b="1" kern="100" dirty="0">
                <a:solidFill>
                  <a:schemeClr val="bg2"/>
                </a:solidFill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AREAS INTERVENIDAS:</a:t>
            </a:r>
            <a:endParaRPr lang="es-CO" sz="1400" b="1" kern="100" dirty="0">
              <a:solidFill>
                <a:schemeClr val="bg2"/>
              </a:solidFill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es-CO" sz="1400" kern="100" dirty="0">
                <a:solidFill>
                  <a:schemeClr val="bg2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 Zona de cancha</a:t>
            </a:r>
          </a:p>
          <a:p>
            <a:pPr>
              <a:spcBef>
                <a:spcPts val="0"/>
              </a:spcBef>
            </a:pPr>
            <a:r>
              <a:rPr lang="es-CO" sz="1400" kern="100" dirty="0">
                <a:solidFill>
                  <a:schemeClr val="bg2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 </a:t>
            </a:r>
            <a:r>
              <a:rPr lang="es-CO" sz="1400" kern="100" dirty="0">
                <a:solidFill>
                  <a:schemeClr val="bg2"/>
                </a:solidFill>
                <a:latin typeface="+mn-lt"/>
                <a:cs typeface="Times New Roman" panose="02020603050405020304" pitchFamily="18" charset="0"/>
              </a:rPr>
              <a:t>Zona de senderos</a:t>
            </a:r>
          </a:p>
          <a:p>
            <a:pPr>
              <a:spcBef>
                <a:spcPts val="0"/>
              </a:spcBef>
            </a:pPr>
            <a:r>
              <a:rPr lang="es-CO" sz="1400" kern="100" dirty="0">
                <a:solidFill>
                  <a:schemeClr val="bg2"/>
                </a:solidFill>
                <a:latin typeface="+mn-lt"/>
                <a:cs typeface="Times New Roman" panose="02020603050405020304" pitchFamily="18" charset="0"/>
              </a:rPr>
              <a:t>- Bancas</a:t>
            </a:r>
          </a:p>
          <a:p>
            <a:pPr>
              <a:spcBef>
                <a:spcPts val="0"/>
              </a:spcBef>
            </a:pPr>
            <a:r>
              <a:rPr lang="es-CO" sz="1400" kern="100" dirty="0">
                <a:solidFill>
                  <a:schemeClr val="bg2"/>
                </a:solidFill>
                <a:latin typeface="+mn-lt"/>
                <a:cs typeface="Times New Roman" panose="02020603050405020304" pitchFamily="18" charset="0"/>
              </a:rPr>
              <a:t>- Empradización de zonas verdes</a:t>
            </a:r>
          </a:p>
          <a:p>
            <a:endParaRPr lang="es-CO" dirty="0">
              <a:solidFill>
                <a:schemeClr val="bg2"/>
              </a:solidFill>
            </a:endParaRPr>
          </a:p>
        </p:txBody>
      </p:sp>
      <p:sp>
        <p:nvSpPr>
          <p:cNvPr id="18" name="Marcador de texto 2">
            <a:extLst>
              <a:ext uri="{FF2B5EF4-FFF2-40B4-BE49-F238E27FC236}">
                <a16:creationId xmlns:a16="http://schemas.microsoft.com/office/drawing/2014/main" id="{AFF64C5B-9DDF-CCCE-B641-10780E402AE0}"/>
              </a:ext>
            </a:extLst>
          </p:cNvPr>
          <p:cNvSpPr txBox="1">
            <a:spLocks/>
          </p:cNvSpPr>
          <p:nvPr/>
        </p:nvSpPr>
        <p:spPr>
          <a:xfrm>
            <a:off x="2619937" y="417041"/>
            <a:ext cx="1815538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900" kern="1200">
                <a:solidFill>
                  <a:schemeClr val="bg2">
                    <a:lumMod val="90000"/>
                  </a:schemeClr>
                </a:solidFill>
                <a:latin typeface="Montserrat Light" pitchFamily="2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Museo Sans 100 (Cuerpo)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2"/>
                </a:solidFill>
                <a:latin typeface="Museo Sans 100 (Cuerpo)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2"/>
                </a:solidFill>
                <a:latin typeface="Museo Sans 100 (Cuerpo)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MX" dirty="0">
                <a:latin typeface="Montserrat Light"/>
              </a:rPr>
              <a:t>10 junio 2026</a:t>
            </a:r>
            <a:endParaRPr lang="es-ES" dirty="0">
              <a:latin typeface="Montserrat Light"/>
            </a:endParaRP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EEDE219D-C0AF-FA2E-8BCE-A4D7CB70F646}"/>
              </a:ext>
            </a:extLst>
          </p:cNvPr>
          <p:cNvSpPr txBox="1"/>
          <p:nvPr/>
        </p:nvSpPr>
        <p:spPr>
          <a:xfrm>
            <a:off x="464823" y="652885"/>
            <a:ext cx="6096000" cy="110799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CO" sz="2400" b="0" i="0" u="none" strike="noStrike" baseline="0" dirty="0">
                <a:solidFill>
                  <a:srgbClr val="E4032E"/>
                </a:solidFill>
                <a:latin typeface="Montserrat SemiBold"/>
              </a:rPr>
              <a:t>URBANIZACIÓN EL TUNAL II</a:t>
            </a:r>
            <a:r>
              <a:rPr lang="es-CO" sz="2400" b="0" i="0" u="none" strike="noStrike" baseline="0" dirty="0">
                <a:solidFill>
                  <a:srgbClr val="000000"/>
                </a:solidFill>
                <a:latin typeface="Montserrat SemiBold"/>
              </a:rPr>
              <a:t>​​​​</a:t>
            </a:r>
            <a:r>
              <a:rPr lang="es-CO" sz="2400" b="0" i="0" dirty="0">
                <a:solidFill>
                  <a:srgbClr val="000000"/>
                </a:solidFill>
                <a:latin typeface="Montserrat SemiBold"/>
                <a:ea typeface="Montserrat SemiBold"/>
                <a:cs typeface="Montserrat SemiBold"/>
              </a:rPr>
              <a:t>​</a:t>
            </a:r>
            <a:br>
              <a:rPr lang="es-CO" sz="2400" b="0" i="0" dirty="0">
                <a:latin typeface="Montserrat SemiBold"/>
                <a:ea typeface="Montserrat SemiBold"/>
                <a:cs typeface="Montserrat SemiBold"/>
              </a:rPr>
            </a:br>
            <a:r>
              <a:rPr lang="es-CO" sz="2400" b="1" i="0" u="none" strike="noStrike" baseline="0" dirty="0">
                <a:solidFill>
                  <a:srgbClr val="1D1E27"/>
                </a:solidFill>
                <a:latin typeface="Montserrat Light"/>
              </a:rPr>
              <a:t>CÓDIGO IDRD: </a:t>
            </a:r>
            <a:r>
              <a:rPr lang="es-CO" sz="2400" b="1" dirty="0">
                <a:solidFill>
                  <a:srgbClr val="1D1E27"/>
                </a:solidFill>
                <a:latin typeface="Montserrat Light"/>
              </a:rPr>
              <a:t>06-030</a:t>
            </a:r>
            <a:endParaRPr lang="es-CO" dirty="0"/>
          </a:p>
        </p:txBody>
      </p:sp>
      <p:sp>
        <p:nvSpPr>
          <p:cNvPr id="20" name="Marcador de texto 3">
            <a:extLst>
              <a:ext uri="{FF2B5EF4-FFF2-40B4-BE49-F238E27FC236}">
                <a16:creationId xmlns:a16="http://schemas.microsoft.com/office/drawing/2014/main" id="{FDDB636F-CE88-7C4E-5F08-C02F97C08E88}"/>
              </a:ext>
            </a:extLst>
          </p:cNvPr>
          <p:cNvSpPr txBox="1">
            <a:spLocks/>
          </p:cNvSpPr>
          <p:nvPr/>
        </p:nvSpPr>
        <p:spPr>
          <a:xfrm>
            <a:off x="464823" y="417041"/>
            <a:ext cx="1815538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900" kern="1200">
                <a:solidFill>
                  <a:schemeClr val="bg2">
                    <a:lumMod val="90000"/>
                  </a:schemeClr>
                </a:solidFill>
                <a:latin typeface="Montserrat Light" pitchFamily="2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Museo Sans 100 (Cuerpo)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2"/>
                </a:solidFill>
                <a:latin typeface="Museo Sans 100 (Cuerpo)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2"/>
                </a:solidFill>
                <a:latin typeface="Museo Sans 100 (Cuerpo)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/>
              <a:t>Alcaldía Local de Tunjuelito</a:t>
            </a:r>
            <a:endParaRPr lang="es-CO" dirty="0"/>
          </a:p>
        </p:txBody>
      </p:sp>
      <p:sp>
        <p:nvSpPr>
          <p:cNvPr id="21" name="Marcador de texto 4">
            <a:extLst>
              <a:ext uri="{FF2B5EF4-FFF2-40B4-BE49-F238E27FC236}">
                <a16:creationId xmlns:a16="http://schemas.microsoft.com/office/drawing/2014/main" id="{2B5BC88D-A02A-270D-2075-DFA6CF34789B}"/>
              </a:ext>
            </a:extLst>
          </p:cNvPr>
          <p:cNvSpPr txBox="1">
            <a:spLocks/>
          </p:cNvSpPr>
          <p:nvPr/>
        </p:nvSpPr>
        <p:spPr>
          <a:xfrm>
            <a:off x="465286" y="1621912"/>
            <a:ext cx="7286328" cy="83099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Montserrat Light" pitchFamily="2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Museo Sans 100 (Cuerpo)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2"/>
                </a:solidFill>
                <a:latin typeface="Museo Sans 100 (Cuerpo)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2"/>
                </a:solidFill>
                <a:latin typeface="Museo Sans 100 (Cuerpo)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sz="1600" b="1" dirty="0">
                <a:solidFill>
                  <a:schemeClr val="bg2"/>
                </a:solidFill>
                <a:latin typeface="Montserrat Light"/>
              </a:rPr>
              <a:t>Estado actual: </a:t>
            </a:r>
            <a:r>
              <a:rPr lang="es-CO" sz="1600" dirty="0">
                <a:solidFill>
                  <a:schemeClr val="bg2"/>
                </a:solidFill>
                <a:latin typeface="Montserrat Light"/>
              </a:rPr>
              <a:t>Finalizado</a:t>
            </a:r>
          </a:p>
          <a:p>
            <a:r>
              <a:rPr lang="es-CO" sz="1600" b="1" dirty="0">
                <a:solidFill>
                  <a:schemeClr val="bg2"/>
                </a:solidFill>
                <a:latin typeface="Montserrat Light"/>
              </a:rPr>
              <a:t>% Ejecutado: </a:t>
            </a:r>
            <a:r>
              <a:rPr lang="es-CO" sz="1600" dirty="0">
                <a:solidFill>
                  <a:schemeClr val="bg2"/>
                </a:solidFill>
                <a:latin typeface="Montserrat Light"/>
              </a:rPr>
              <a:t>100%</a:t>
            </a:r>
          </a:p>
          <a:p>
            <a:endParaRPr lang="es-CO" sz="1600" dirty="0">
              <a:solidFill>
                <a:schemeClr val="bg2"/>
              </a:solidFill>
            </a:endParaRPr>
          </a:p>
          <a:p>
            <a:pPr marL="180975" indent="-180975">
              <a:buFontTx/>
              <a:buChar char="-"/>
            </a:pPr>
            <a:endParaRPr lang="es-CO" sz="1600" dirty="0">
              <a:solidFill>
                <a:schemeClr val="bg2"/>
              </a:solidFill>
            </a:endParaRPr>
          </a:p>
          <a:p>
            <a:endParaRPr lang="es-CO" sz="1600" dirty="0">
              <a:solidFill>
                <a:schemeClr val="bg2"/>
              </a:solidFill>
            </a:endParaRPr>
          </a:p>
        </p:txBody>
      </p:sp>
      <p:pic>
        <p:nvPicPr>
          <p:cNvPr id="12" name="Marcador de posición de imagen 11" descr="Dibujo de un parque&#10;&#10;El contenido generado por IA puede ser incorrecto.">
            <a:extLst>
              <a:ext uri="{FF2B5EF4-FFF2-40B4-BE49-F238E27FC236}">
                <a16:creationId xmlns:a16="http://schemas.microsoft.com/office/drawing/2014/main" id="{E74193D1-6B1E-C98B-1728-D3E4495CF4C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21875" r="21875"/>
          <a:stretch>
            <a:fillRect/>
          </a:stretch>
        </p:blipFill>
        <p:spPr/>
      </p:pic>
      <p:pic>
        <p:nvPicPr>
          <p:cNvPr id="14" name="Marcador de posición de imagen 13" descr="Un puente arriba de un calle&#10;&#10;El contenido generado por IA puede ser incorrecto.">
            <a:extLst>
              <a:ext uri="{FF2B5EF4-FFF2-40B4-BE49-F238E27FC236}">
                <a16:creationId xmlns:a16="http://schemas.microsoft.com/office/drawing/2014/main" id="{F33E509B-5C89-485D-7049-34C439AC94E3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/>
          <a:srcRect t="25815" b="25815"/>
          <a:stretch>
            <a:fillRect/>
          </a:stretch>
        </p:blipFill>
        <p:spPr/>
      </p:pic>
      <p:pic>
        <p:nvPicPr>
          <p:cNvPr id="17" name="Marcador de posición de imagen 16" descr="Vista de una carretera&#10;&#10;El contenido generado por IA puede ser incorrecto.">
            <a:extLst>
              <a:ext uri="{FF2B5EF4-FFF2-40B4-BE49-F238E27FC236}">
                <a16:creationId xmlns:a16="http://schemas.microsoft.com/office/drawing/2014/main" id="{D39DC675-1404-DE7D-D203-08586715F1F8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/>
          <a:srcRect t="21875" b="2187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983776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F9E257-34D7-7664-2D81-09279DDA54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7CEE521-B564-2E1A-83FA-0B87E2C61CA1}"/>
              </a:ext>
            </a:extLst>
          </p:cNvPr>
          <p:cNvSpPr>
            <a:spLocks noGrp="1"/>
          </p:cNvSpPr>
          <p:nvPr>
            <p:ph type="body" sz="half" idx="18"/>
          </p:nvPr>
        </p:nvSpPr>
        <p:spPr/>
        <p:txBody>
          <a:bodyPr/>
          <a:lstStyle/>
          <a:p>
            <a:r>
              <a:rPr lang="es-MX" dirty="0">
                <a:latin typeface="Montserrat Light"/>
              </a:rPr>
              <a:t>10 junio 2026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97F9798-4288-EB15-30E5-62768E19FB38}"/>
              </a:ext>
            </a:extLst>
          </p:cNvPr>
          <p:cNvSpPr>
            <a:spLocks noGrp="1"/>
          </p:cNvSpPr>
          <p:nvPr>
            <p:ph type="body" sz="half" idx="19"/>
          </p:nvPr>
        </p:nvSpPr>
        <p:spPr/>
        <p:txBody>
          <a:bodyPr/>
          <a:lstStyle/>
          <a:p>
            <a:r>
              <a:rPr lang="es-CO" dirty="0"/>
              <a:t>Alcaldía Local de Tunjuelito</a:t>
            </a:r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901030E0-F14D-C0A7-044A-CC7971C777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4823" y="743221"/>
            <a:ext cx="5042693" cy="574403"/>
          </a:xfrm>
        </p:spPr>
        <p:txBody>
          <a:bodyPr/>
          <a:lstStyle/>
          <a:p>
            <a:pPr algn="l"/>
            <a:r>
              <a:rPr lang="es-CO" dirty="0"/>
              <a:t>EJECUCIÓN FINANCIERA</a:t>
            </a:r>
          </a:p>
        </p:txBody>
      </p:sp>
      <p:graphicFrame>
        <p:nvGraphicFramePr>
          <p:cNvPr id="7" name="Tabla 6">
            <a:extLst>
              <a:ext uri="{FF2B5EF4-FFF2-40B4-BE49-F238E27FC236}">
                <a16:creationId xmlns:a16="http://schemas.microsoft.com/office/drawing/2014/main" id="{D8533061-8447-6A70-90E5-F858DDE49F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1247578"/>
              </p:ext>
            </p:extLst>
          </p:nvPr>
        </p:nvGraphicFramePr>
        <p:xfrm>
          <a:off x="4010537" y="1492925"/>
          <a:ext cx="3587115" cy="1554480"/>
        </p:xfrm>
        <a:graphic>
          <a:graphicData uri="http://schemas.openxmlformats.org/drawingml/2006/table">
            <a:tbl>
              <a:tblPr/>
              <a:tblGrid>
                <a:gridCol w="1883472">
                  <a:extLst>
                    <a:ext uri="{9D8B030D-6E8A-4147-A177-3AD203B41FA5}">
                      <a16:colId xmlns:a16="http://schemas.microsoft.com/office/drawing/2014/main" val="968671975"/>
                    </a:ext>
                  </a:extLst>
                </a:gridCol>
                <a:gridCol w="1703643">
                  <a:extLst>
                    <a:ext uri="{9D8B030D-6E8A-4147-A177-3AD203B41FA5}">
                      <a16:colId xmlns:a16="http://schemas.microsoft.com/office/drawing/2014/main" val="2717320590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Montserrat Light" panose="00000400000000000000" pitchFamily="50" charset="0"/>
                        </a:rPr>
                        <a:t>Concepto</a:t>
                      </a:r>
                      <a:endParaRPr lang="es-CO" dirty="0">
                        <a:effectLst/>
                        <a:latin typeface="Montserrat Light" panose="00000400000000000000" pitchFamily="50" charset="0"/>
                      </a:endParaRPr>
                    </a:p>
                  </a:txBody>
                  <a:tcPr marL="44450" marR="444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Montserrat Light" panose="00000400000000000000" pitchFamily="50" charset="0"/>
                        </a:rPr>
                        <a:t>Valor</a:t>
                      </a:r>
                      <a:endParaRPr lang="es-CO" dirty="0">
                        <a:effectLst/>
                        <a:latin typeface="Montserrat Light" panose="00000400000000000000" pitchFamily="50" charset="0"/>
                      </a:endParaRPr>
                    </a:p>
                  </a:txBody>
                  <a:tcPr marL="44450" marR="444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8563772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Montserrat Light" panose="00000400000000000000" pitchFamily="50" charset="0"/>
                        </a:rPr>
                        <a:t>1. Valor Inicial:</a:t>
                      </a:r>
                      <a:endParaRPr lang="es-CO">
                        <a:effectLst/>
                        <a:latin typeface="Montserrat Light" panose="00000400000000000000" pitchFamily="50" charset="0"/>
                      </a:endParaRPr>
                    </a:p>
                  </a:txBody>
                  <a:tcPr marL="44450" marR="444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Light" panose="00000400000000000000" pitchFamily="50" charset="0"/>
                        </a:rPr>
                        <a:t>$      1.500.000.000,00</a:t>
                      </a:r>
                      <a:endParaRPr lang="es-CO" dirty="0">
                        <a:effectLst/>
                        <a:latin typeface="Montserrat Light" panose="00000400000000000000" pitchFamily="50" charset="0"/>
                      </a:endParaRPr>
                    </a:p>
                  </a:txBody>
                  <a:tcPr marL="44450" marR="444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3271122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Montserrat Light" panose="00000400000000000000" pitchFamily="50" charset="0"/>
                        </a:rPr>
                        <a:t>2. Valor Adiciones:</a:t>
                      </a:r>
                      <a:endParaRPr lang="es-CO">
                        <a:effectLst/>
                        <a:latin typeface="Montserrat Light" panose="00000400000000000000" pitchFamily="50" charset="0"/>
                      </a:endParaRPr>
                    </a:p>
                  </a:txBody>
                  <a:tcPr marL="44450" marR="444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Light" panose="00000400000000000000" pitchFamily="50" charset="0"/>
                        </a:rPr>
                        <a:t>No Aplica</a:t>
                      </a:r>
                      <a:endParaRPr lang="es-CO" dirty="0">
                        <a:effectLst/>
                        <a:latin typeface="Montserrat Light" panose="00000400000000000000" pitchFamily="50" charset="0"/>
                      </a:endParaRPr>
                    </a:p>
                  </a:txBody>
                  <a:tcPr marL="44450" marR="444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240002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Light" panose="00000400000000000000" pitchFamily="50" charset="0"/>
                        </a:rPr>
                        <a:t>3. Valor Total:</a:t>
                      </a:r>
                      <a:endParaRPr lang="es-CO" dirty="0">
                        <a:effectLst/>
                        <a:latin typeface="Montserrat Light" panose="00000400000000000000" pitchFamily="50" charset="0"/>
                      </a:endParaRPr>
                    </a:p>
                  </a:txBody>
                  <a:tcPr marL="44450" marR="444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Light" panose="00000400000000000000" pitchFamily="50" charset="0"/>
                        </a:rPr>
                        <a:t>$      1.500.000.000,00</a:t>
                      </a:r>
                      <a:endParaRPr lang="es-CO" dirty="0">
                        <a:effectLst/>
                        <a:latin typeface="Montserrat Light" panose="00000400000000000000" pitchFamily="50" charset="0"/>
                      </a:endParaRPr>
                    </a:p>
                  </a:txBody>
                  <a:tcPr marL="44450" marR="444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6471870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Light" panose="00000400000000000000" pitchFamily="50" charset="0"/>
                        </a:rPr>
                        <a:t>4. Valor Acta </a:t>
                      </a:r>
                      <a:r>
                        <a:rPr lang="es-CO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ontserrat Light" panose="00000400000000000000" pitchFamily="50" charset="0"/>
                        </a:rPr>
                        <a:t>Nº</a:t>
                      </a: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Light" panose="00000400000000000000" pitchFamily="50" charset="0"/>
                        </a:rPr>
                        <a:t> 1 y </a:t>
                      </a:r>
                      <a:r>
                        <a:rPr lang="es-CO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ontserrat Light" panose="00000400000000000000" pitchFamily="50" charset="0"/>
                        </a:rPr>
                        <a:t>Nº</a:t>
                      </a: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Light" panose="00000400000000000000" pitchFamily="50" charset="0"/>
                        </a:rPr>
                        <a:t> 2:</a:t>
                      </a:r>
                      <a:endParaRPr lang="es-CO" dirty="0">
                        <a:effectLst/>
                        <a:latin typeface="Montserrat Light" panose="00000400000000000000" pitchFamily="50" charset="0"/>
                      </a:endParaRPr>
                    </a:p>
                  </a:txBody>
                  <a:tcPr marL="44450" marR="444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7313" indent="-87313" algn="l" fontAlgn="b"/>
                      <a:r>
                        <a:rPr lang="es-CO" sz="1100" b="0" i="0" u="none" strike="noStrike" cap="none" dirty="0">
                          <a:solidFill>
                            <a:srgbClr val="000000"/>
                          </a:solidFill>
                          <a:effectLst/>
                          <a:latin typeface="Montserrat Light" panose="00000400000000000000" pitchFamily="50" charset="0"/>
                          <a:ea typeface="+mn-ea"/>
                          <a:cs typeface="+mn-cs"/>
                          <a:sym typeface="Arial"/>
                        </a:rPr>
                        <a:t> $           1.002.120.365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3947259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Light" panose="00000400000000000000" pitchFamily="50" charset="0"/>
                        </a:rPr>
                        <a:t>5. Saldo:</a:t>
                      </a:r>
                      <a:endParaRPr lang="es-CO" dirty="0">
                        <a:effectLst/>
                        <a:latin typeface="Montserrat Light" panose="00000400000000000000" pitchFamily="50" charset="0"/>
                      </a:endParaRPr>
                    </a:p>
                  </a:txBody>
                  <a:tcPr marL="44450" marR="444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 cap="none" dirty="0">
                          <a:solidFill>
                            <a:srgbClr val="000000"/>
                          </a:solidFill>
                          <a:effectLst/>
                          <a:latin typeface="Montserrat Light" panose="00000400000000000000" pitchFamily="50" charset="0"/>
                          <a:ea typeface="+mn-ea"/>
                          <a:cs typeface="+mn-cs"/>
                          <a:sym typeface="Arial"/>
                        </a:rPr>
                        <a:t> $              497.879.635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224777"/>
                  </a:ext>
                </a:extLst>
              </a:tr>
            </a:tbl>
          </a:graphicData>
        </a:graphic>
      </p:graphicFrame>
      <p:sp>
        <p:nvSpPr>
          <p:cNvPr id="8" name="Rectangle 1">
            <a:extLst>
              <a:ext uri="{FF2B5EF4-FFF2-40B4-BE49-F238E27FC236}">
                <a16:creationId xmlns:a16="http://schemas.microsoft.com/office/drawing/2014/main" id="{551EA253-F798-1731-F1A8-188578E44A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51375" y="1101725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O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84CD243C-650F-0E49-A642-D4D5A95A056E}"/>
              </a:ext>
            </a:extLst>
          </p:cNvPr>
          <p:cNvSpPr txBox="1"/>
          <p:nvPr/>
        </p:nvSpPr>
        <p:spPr>
          <a:xfrm>
            <a:off x="1013710" y="3321404"/>
            <a:ext cx="10530339" cy="24929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MX" sz="1200" dirty="0">
                <a:latin typeface="Montserrat Light" panose="00000400000000000000" pitchFamily="50" charset="0"/>
              </a:rPr>
              <a:t>De acuerdo con lo anterior, se evidencia un avance financiero correspondiente a las Actas </a:t>
            </a:r>
            <a:r>
              <a:rPr lang="es-MX" sz="1200" dirty="0" err="1">
                <a:latin typeface="Montserrat Light" panose="00000400000000000000" pitchFamily="50" charset="0"/>
              </a:rPr>
              <a:t>N.°</a:t>
            </a:r>
            <a:r>
              <a:rPr lang="es-MX" sz="1200" dirty="0">
                <a:latin typeface="Montserrat Light" panose="00000400000000000000" pitchFamily="50" charset="0"/>
              </a:rPr>
              <a:t> 1 y </a:t>
            </a:r>
            <a:r>
              <a:rPr lang="es-MX" sz="1200" dirty="0" err="1">
                <a:latin typeface="Montserrat Light" panose="00000400000000000000" pitchFamily="50" charset="0"/>
              </a:rPr>
              <a:t>N.°</a:t>
            </a:r>
            <a:r>
              <a:rPr lang="es-MX" sz="1200" dirty="0">
                <a:latin typeface="Montserrat Light" panose="00000400000000000000" pitchFamily="50" charset="0"/>
              </a:rPr>
              <a:t> 2, asociadas a la ejecución de las actividades desarrolladas durante los meses de febrero, marzo y abril de 2026, equivalente al 66,81% del valor total del contrato, correspondiente a un valor ejecutado de $1.002.120.365, frente a un valor contractual de $1.500.000.000.</a:t>
            </a:r>
          </a:p>
          <a:p>
            <a:pPr algn="just"/>
            <a:endParaRPr lang="es-MX" sz="1200" dirty="0">
              <a:latin typeface="Montserrat Light" panose="00000400000000000000" pitchFamily="50" charset="0"/>
            </a:endParaRPr>
          </a:p>
          <a:p>
            <a:pPr algn="just"/>
            <a:r>
              <a:rPr lang="es-MX" sz="1200" dirty="0">
                <a:latin typeface="Montserrat Light" panose="00000400000000000000" pitchFamily="50" charset="0"/>
              </a:rPr>
              <a:t>En consecuencia, se presenta un saldo pendiente por ejecutar de $497.879.635, que representa el 33,19% del valor total del contrato.</a:t>
            </a:r>
          </a:p>
          <a:p>
            <a:pPr algn="just"/>
            <a:endParaRPr lang="es-MX" sz="1200" dirty="0">
              <a:latin typeface="Montserrat Light" panose="00000400000000000000" pitchFamily="50" charset="0"/>
            </a:endParaRPr>
          </a:p>
          <a:p>
            <a:pPr algn="just"/>
            <a:r>
              <a:rPr lang="es-MX" sz="1200" dirty="0">
                <a:latin typeface="Montserrat Light" panose="00000400000000000000" pitchFamily="50" charset="0"/>
              </a:rPr>
              <a:t>Adicionalmente, se informa que el Acta </a:t>
            </a:r>
            <a:r>
              <a:rPr lang="es-MX" sz="1200" dirty="0" err="1">
                <a:latin typeface="Montserrat Light" panose="00000400000000000000" pitchFamily="50" charset="0"/>
              </a:rPr>
              <a:t>N.°</a:t>
            </a:r>
            <a:r>
              <a:rPr lang="es-MX" sz="1200" dirty="0">
                <a:latin typeface="Montserrat Light" panose="00000400000000000000" pitchFamily="50" charset="0"/>
              </a:rPr>
              <a:t> 3, correspondiente a la ejecución del mes de mayo de 2026, por valor de $269.754.921, fue radicada para trámite de pago y actualmente se encuentra en proceso de revisión por parte de la entidad, previo a la aprobación y desembolso de los recursos correspondientes.</a:t>
            </a:r>
          </a:p>
          <a:p>
            <a:pPr algn="just"/>
            <a:endParaRPr lang="es-MX" sz="1200" dirty="0">
              <a:latin typeface="Montserrat Light" panose="00000400000000000000" pitchFamily="50" charset="0"/>
            </a:endParaRPr>
          </a:p>
          <a:p>
            <a:pPr algn="just"/>
            <a:r>
              <a:rPr lang="es-MX" sz="1200" dirty="0">
                <a:latin typeface="Montserrat Light" panose="00000400000000000000" pitchFamily="50" charset="0"/>
              </a:rPr>
              <a:t>Una vez se efectúe el pago de dicha acta, la ejecución financiera acumulada ascenderá a $1.271.875.286, equivalente al 84,79% del valor total del contrato, lo que permitirá mantener una adecuada correspondencia entre la ejecución financiera y el avance físico del proyecto, garantizando el equilibrio entre los recursos ejecutados y las actividades efectivamente desarrolladas en el marco contractual</a:t>
            </a:r>
          </a:p>
        </p:txBody>
      </p:sp>
    </p:spTree>
    <p:extLst>
      <p:ext uri="{BB962C8B-B14F-4D97-AF65-F5344CB8AC3E}">
        <p14:creationId xmlns:p14="http://schemas.microsoft.com/office/powerpoint/2010/main" val="309073634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Alcaldia Tunjuelito">
      <a:dk1>
        <a:srgbClr val="E4032E"/>
      </a:dk1>
      <a:lt1>
        <a:srgbClr val="FFFFFF"/>
      </a:lt1>
      <a:dk2>
        <a:srgbClr val="1A1A1A"/>
      </a:dk2>
      <a:lt2>
        <a:srgbClr val="EFEFEF"/>
      </a:lt2>
      <a:accent1>
        <a:srgbClr val="E4032E"/>
      </a:accent1>
      <a:accent2>
        <a:srgbClr val="E43620"/>
      </a:accent2>
      <a:accent3>
        <a:srgbClr val="F7B227"/>
      </a:accent3>
      <a:accent4>
        <a:srgbClr val="FFDE0C"/>
      </a:accent4>
      <a:accent5>
        <a:srgbClr val="C91517"/>
      </a:accent5>
      <a:accent6>
        <a:srgbClr val="1D1E27"/>
      </a:accent6>
      <a:hlink>
        <a:srgbClr val="A5A5A5"/>
      </a:hlink>
      <a:folHlink>
        <a:srgbClr val="D0D0D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Alcaldia Tunjuelito">
      <a:dk1>
        <a:srgbClr val="E4032E"/>
      </a:dk1>
      <a:lt1>
        <a:srgbClr val="FFFFFF"/>
      </a:lt1>
      <a:dk2>
        <a:srgbClr val="1A1A1A"/>
      </a:dk2>
      <a:lt2>
        <a:srgbClr val="EFEFEF"/>
      </a:lt2>
      <a:accent1>
        <a:srgbClr val="E4032E"/>
      </a:accent1>
      <a:accent2>
        <a:srgbClr val="E43620"/>
      </a:accent2>
      <a:accent3>
        <a:srgbClr val="F7B227"/>
      </a:accent3>
      <a:accent4>
        <a:srgbClr val="FFDE0C"/>
      </a:accent4>
      <a:accent5>
        <a:srgbClr val="C91517"/>
      </a:accent5>
      <a:accent6>
        <a:srgbClr val="1D1E27"/>
      </a:accent6>
      <a:hlink>
        <a:srgbClr val="A5A5A5"/>
      </a:hlink>
      <a:folHlink>
        <a:srgbClr val="D0D0D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694</TotalTime>
  <Words>1349</Words>
  <Application>Microsoft Office PowerPoint</Application>
  <PresentationFormat>Panorámica</PresentationFormat>
  <Paragraphs>234</Paragraphs>
  <Slides>15</Slides>
  <Notes>5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15</vt:i4>
      </vt:variant>
    </vt:vector>
  </HeadingPairs>
  <TitlesOfParts>
    <vt:vector size="24" baseType="lpstr">
      <vt:lpstr>Montserrat Light</vt:lpstr>
      <vt:lpstr>Arial</vt:lpstr>
      <vt:lpstr>Montserrat</vt:lpstr>
      <vt:lpstr>Montserrat Medium</vt:lpstr>
      <vt:lpstr>Museo Sans 300</vt:lpstr>
      <vt:lpstr>Montserrat SemiBold</vt:lpstr>
      <vt:lpstr>Times New Roman</vt:lpstr>
      <vt:lpstr>Tema de Office</vt:lpstr>
      <vt:lpstr>Tema de Office</vt:lpstr>
      <vt:lpstr>Presentación de PowerPoint</vt:lpstr>
      <vt:lpstr>Presentación de PowerPoint</vt:lpstr>
      <vt:lpstr>Presentación de PowerPoint</vt:lpstr>
      <vt:lpstr>Parques priorizados objeto del COP 675-2025</vt:lpstr>
      <vt:lpstr>URBANIZACIÓN SAN CARLOS CÓDIGO IDRD: 06-001</vt:lpstr>
      <vt:lpstr>URBANIZACIÓN SAN CARLOS NORTE CÓDIGO IDRD: 06-002</vt:lpstr>
      <vt:lpstr>URBANIZACIÓN EL TUNAL II CÓDIGO IDRD: 06-024</vt:lpstr>
      <vt:lpstr>Presentación de PowerPoint</vt:lpstr>
      <vt:lpstr>EJECUCIÓN FINANCIERA</vt:lpstr>
      <vt:lpstr>PARQUE 06-032 URBANIZACIÓN EL TUNAL II</vt:lpstr>
      <vt:lpstr>Presentación de PowerPoint</vt:lpstr>
      <vt:lpstr>JUSTIFICACIÓN FINANCIERA</vt:lpstr>
      <vt:lpstr>PRÓRROGA</vt:lpstr>
      <vt:lpstr>TIPO DE CONTRATO A CELEBRAR: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Maira Alejandra Guzman Gonzalez</dc:creator>
  <cp:lastModifiedBy>John Andre Vasquez Vasquez</cp:lastModifiedBy>
  <cp:revision>15</cp:revision>
  <dcterms:created xsi:type="dcterms:W3CDTF">2025-11-04T14:42:06Z</dcterms:created>
  <dcterms:modified xsi:type="dcterms:W3CDTF">2026-06-10T19:25:11Z</dcterms:modified>
</cp:coreProperties>
</file>