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56" r:id="rId5"/>
    <p:sldId id="2145706579" r:id="rId6"/>
    <p:sldId id="2145706580" r:id="rId7"/>
    <p:sldId id="2145706581" r:id="rId8"/>
    <p:sldId id="2145706536" r:id="rId9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3741"/>
    <a:srgbClr val="285B6A"/>
    <a:srgbClr val="725EB1"/>
    <a:srgbClr val="328AA4"/>
    <a:srgbClr val="38A9CA"/>
    <a:srgbClr val="50C0E3"/>
    <a:srgbClr val="72CA8B"/>
    <a:srgbClr val="FB8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BA4B92-D254-412D-BEAF-44BB713527EC}" v="309" dt="2025-08-04T20:43:48.6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535747" y="1866136"/>
            <a:ext cx="8758378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40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SEGUIMIENTO A LA ESTRATEGIA DEL GRUPO DE APOYO Y MONITOREO A LA ATENCIÓN - GAMA</a:t>
            </a:r>
          </a:p>
        </p:txBody>
      </p:sp>
      <p:sp>
        <p:nvSpPr>
          <p:cNvPr id="6" name="Google Shape;90;p13">
            <a:extLst>
              <a:ext uri="{FF2B5EF4-FFF2-40B4-BE49-F238E27FC236}">
                <a16:creationId xmlns:a16="http://schemas.microsoft.com/office/drawing/2014/main" id="{854E1B7D-B954-6935-5B62-77AA7DCE0F47}"/>
              </a:ext>
            </a:extLst>
          </p:cNvPr>
          <p:cNvSpPr txBox="1"/>
          <p:nvPr/>
        </p:nvSpPr>
        <p:spPr>
          <a:xfrm>
            <a:off x="1102387" y="4328752"/>
            <a:ext cx="8481902" cy="874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2000" spc="3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Subsecretaria de Servicios de Salud y Aseguramiento / </a:t>
            </a:r>
          </a:p>
          <a:p>
            <a:r>
              <a:rPr lang="es-ES" sz="2000" spc="3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septiembre 2025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8EE299-D87A-E689-28F0-DCF7BE2B0D01}"/>
              </a:ext>
            </a:extLst>
          </p:cNvPr>
          <p:cNvSpPr/>
          <p:nvPr/>
        </p:nvSpPr>
        <p:spPr>
          <a:xfrm rot="271986">
            <a:off x="10113422" y="217184"/>
            <a:ext cx="1779123" cy="15811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A4AE52-B737-2D50-76DB-980627FABD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117535" y="171122"/>
            <a:ext cx="1770896" cy="17167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7DA68C-A113-56DB-2E1F-5AB6360091D9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/>
              <a:t>v</a:t>
            </a:r>
          </a:p>
        </p:txBody>
      </p:sp>
      <p:pic>
        <p:nvPicPr>
          <p:cNvPr id="11" name="Picture 10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CC4B18CD-CA75-DAE1-4147-2156A3A7D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uadroTexto 72">
            <a:extLst>
              <a:ext uri="{FF2B5EF4-FFF2-40B4-BE49-F238E27FC236}">
                <a16:creationId xmlns:a16="http://schemas.microsoft.com/office/drawing/2014/main" id="{D40BA989-8316-BC72-4366-437D698FA456}"/>
              </a:ext>
            </a:extLst>
          </p:cNvPr>
          <p:cNvSpPr txBox="1"/>
          <p:nvPr/>
        </p:nvSpPr>
        <p:spPr>
          <a:xfrm>
            <a:off x="750355" y="401972"/>
            <a:ext cx="10869807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s-ES" dirty="0"/>
              <a:t>Agenda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3D52069-B4B4-9981-A27E-FF65C7D4CBBD}"/>
              </a:ext>
            </a:extLst>
          </p:cNvPr>
          <p:cNvSpPr txBox="1"/>
          <p:nvPr/>
        </p:nvSpPr>
        <p:spPr>
          <a:xfrm>
            <a:off x="955497" y="1417834"/>
            <a:ext cx="10356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CO" dirty="0"/>
              <a:t>Bienvenida.</a:t>
            </a:r>
          </a:p>
          <a:p>
            <a:pPr marL="342900" indent="-342900">
              <a:buAutoNum type="arabicPeriod"/>
            </a:pPr>
            <a:r>
              <a:rPr lang="es-CO" dirty="0"/>
              <a:t>Presentación de Indicadores.</a:t>
            </a:r>
          </a:p>
          <a:p>
            <a:pPr marL="342900" indent="-342900">
              <a:buAutoNum type="arabicPeriod"/>
            </a:pPr>
            <a:r>
              <a:rPr lang="es-CO" dirty="0"/>
              <a:t>Seguimiento GAMA </a:t>
            </a:r>
          </a:p>
          <a:p>
            <a:pPr marL="342900" indent="-342900">
              <a:buAutoNum type="arabicPeriod"/>
            </a:pPr>
            <a:r>
              <a:rPr lang="es-CO" dirty="0"/>
              <a:t>Conclusiones y Cierre.</a:t>
            </a:r>
          </a:p>
        </p:txBody>
      </p:sp>
    </p:spTree>
    <p:extLst>
      <p:ext uri="{BB962C8B-B14F-4D97-AF65-F5344CB8AC3E}">
        <p14:creationId xmlns:p14="http://schemas.microsoft.com/office/powerpoint/2010/main" val="907889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9B901-A9FD-868E-CE36-90F68E8B0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uadroTexto 72">
            <a:extLst>
              <a:ext uri="{FF2B5EF4-FFF2-40B4-BE49-F238E27FC236}">
                <a16:creationId xmlns:a16="http://schemas.microsoft.com/office/drawing/2014/main" id="{5CEFF640-3455-489A-3856-64BDEDF93720}"/>
              </a:ext>
            </a:extLst>
          </p:cNvPr>
          <p:cNvSpPr txBox="1"/>
          <p:nvPr/>
        </p:nvSpPr>
        <p:spPr>
          <a:xfrm>
            <a:off x="750355" y="401972"/>
            <a:ext cx="10869807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s-ES" dirty="0"/>
              <a:t>Indicadores</a:t>
            </a:r>
            <a:endParaRPr lang="es-CO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C835B46-19D9-567A-2164-78F5BB44E2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041768"/>
              </p:ext>
            </p:extLst>
          </p:nvPr>
        </p:nvGraphicFramePr>
        <p:xfrm>
          <a:off x="1104562" y="955970"/>
          <a:ext cx="10515600" cy="17321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2660821465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095391488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277002779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823676709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1266274327"/>
                    </a:ext>
                  </a:extLst>
                </a:gridCol>
              </a:tblGrid>
              <a:tr h="11164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Indicadores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Fuente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Frecuencia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y reporte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2124112064"/>
                  </a:ext>
                </a:extLst>
              </a:tr>
              <a:tr h="1893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IPS: Porcentaje de usuarios en la Modalidad Extramula Domiciliaria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3353732076"/>
                  </a:ext>
                </a:extLst>
              </a:tr>
              <a:tr h="3660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usuarios derivados efectivos a la Hospitalización Extramural Domiciliaria en un periodo de tiempo (1 al 30 de cada mes)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5231891"/>
                  </a:ext>
                </a:extLst>
              </a:tr>
              <a:tr h="3660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de Usuarios egresados de Hospitalización y Urgencias en un periodo con pertinencia clínica para Hospitalización Extramural Domiciliaria (1 al 30 de cada mes)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670332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566E81E-C7A3-43B9-93EB-6D242032F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31632"/>
              </p:ext>
            </p:extLst>
          </p:nvPr>
        </p:nvGraphicFramePr>
        <p:xfrm>
          <a:off x="1104562" y="2688098"/>
          <a:ext cx="10515600" cy="659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1355984991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507450420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3885734324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4257036137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1168681758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EPS: Porcentaje sobre pacientes en los servicios de urgencias 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2763109760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Porcentaje o tasa de usuarios en Hospitalización Extramural Domiciliaria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319485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de afiliados de urgencias de los usuarios del asegurador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132416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B0A9A9E4-27CF-89D7-516F-4EE04716D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16780"/>
              </p:ext>
            </p:extLst>
          </p:nvPr>
        </p:nvGraphicFramePr>
        <p:xfrm>
          <a:off x="1104562" y="3347114"/>
          <a:ext cx="10515600" cy="659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432526345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989082464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4078061450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039505081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3139446650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EPS: Porcentaje sobre pacientes en los servicios de hospitalización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2577592325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Porcentaje o tasa de usuarios en Hospitalización Extramural Domiciliaria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371090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de afiliados de hospitalización de los usuarios del asegurador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212994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CF86A06-811E-DE22-5366-FDEB67A53F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640291"/>
              </p:ext>
            </p:extLst>
          </p:nvPr>
        </p:nvGraphicFramePr>
        <p:xfrm>
          <a:off x="1104562" y="4006130"/>
          <a:ext cx="10515600" cy="9222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2777064329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2715448093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4084397876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704440828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4088682651"/>
                    </a:ext>
                  </a:extLst>
                </a:gridCol>
              </a:tblGrid>
              <a:tr h="4828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EPS: Porcentaje uso de la modalidad sobre la totalidad afiliados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1762989601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Porcentaje o tasa de usuarios en Hospitalización Extramural Domiciliaria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682887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de egresos de urgencias de los usuarios afiliados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912444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A99A37-88B7-6B9A-74F9-1F276927E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0591"/>
              </p:ext>
            </p:extLst>
          </p:nvPr>
        </p:nvGraphicFramePr>
        <p:xfrm>
          <a:off x="1104562" y="4928333"/>
          <a:ext cx="10515600" cy="659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3552138807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456716903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1779378372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2410988048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3515206813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EPS: Porcentaje uso de la modalidad sobre la totalidad afiliados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3750467338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Porcentaje o tasa de usuarios en Hospitalización Extramural Domiciliaria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863869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de egresos de hospitalización de los usuarios afiliados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420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318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4D6AD-CAB5-694D-3528-5A257FD22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uadroTexto 72">
            <a:extLst>
              <a:ext uri="{FF2B5EF4-FFF2-40B4-BE49-F238E27FC236}">
                <a16:creationId xmlns:a16="http://schemas.microsoft.com/office/drawing/2014/main" id="{DBDC6C12-77EA-5C30-5B53-F59B7EF5B1B6}"/>
              </a:ext>
            </a:extLst>
          </p:cNvPr>
          <p:cNvSpPr txBox="1"/>
          <p:nvPr/>
        </p:nvSpPr>
        <p:spPr>
          <a:xfrm>
            <a:off x="750355" y="401972"/>
            <a:ext cx="10869807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s-ES" dirty="0"/>
              <a:t>Indicadores</a:t>
            </a:r>
            <a:endParaRPr lang="es-CO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13F2F230-0AF7-5328-2DB7-076221F7D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224440"/>
              </p:ext>
            </p:extLst>
          </p:nvPr>
        </p:nvGraphicFramePr>
        <p:xfrm>
          <a:off x="927458" y="1505105"/>
          <a:ext cx="10515600" cy="10920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480400186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469635674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3508387144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587137392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1369818309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Indicadores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Fuente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Frecuencia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Análisis y reporte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3298300575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EPS: Oportunidad de la Gestión de referencia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4208567077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casos que requieren referencia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754932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Tiempo de respuesta de los casos de referencia resolución efectiva del caso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994892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573D2DDB-FEDC-E36A-DA38-903B5E2E0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68963"/>
              </p:ext>
            </p:extLst>
          </p:nvPr>
        </p:nvGraphicFramePr>
        <p:xfrm>
          <a:off x="927458" y="2597153"/>
          <a:ext cx="10515600" cy="659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2324690938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802663126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1620470453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3712661042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3477283822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 Gestión de urgencias para IPS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4093194747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usuarios con permanencia de 24 a 48 horas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619175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de egresos en urgencias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550674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C40D24B6-275D-C112-91BD-5E4629EA3E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413759"/>
              </p:ext>
            </p:extLst>
          </p:nvPr>
        </p:nvGraphicFramePr>
        <p:xfrm>
          <a:off x="927458" y="3256169"/>
          <a:ext cx="10515600" cy="659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3500095160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1108429540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45543635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2660666964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3927743237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Gestión de urgencias para IPS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2827988068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usuarios con permanencia de  &gt; de 48 horas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8622248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de egresos en urgencias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9364326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2961ED31-7DD4-3670-5E58-B7846109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738285"/>
              </p:ext>
            </p:extLst>
          </p:nvPr>
        </p:nvGraphicFramePr>
        <p:xfrm>
          <a:off x="927458" y="3915185"/>
          <a:ext cx="10515600" cy="659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7281">
                  <a:extLst>
                    <a:ext uri="{9D8B030D-6E8A-4147-A177-3AD203B41FA5}">
                      <a16:colId xmlns:a16="http://schemas.microsoft.com/office/drawing/2014/main" val="1245872333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3584648211"/>
                    </a:ext>
                  </a:extLst>
                </a:gridCol>
                <a:gridCol w="1035149">
                  <a:extLst>
                    <a:ext uri="{9D8B030D-6E8A-4147-A177-3AD203B41FA5}">
                      <a16:colId xmlns:a16="http://schemas.microsoft.com/office/drawing/2014/main" val="4273677374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3458343946"/>
                    </a:ext>
                  </a:extLst>
                </a:gridCol>
                <a:gridCol w="1868318">
                  <a:extLst>
                    <a:ext uri="{9D8B030D-6E8A-4147-A177-3AD203B41FA5}">
                      <a16:colId xmlns:a16="http://schemas.microsoft.com/office/drawing/2014/main" val="6273887"/>
                    </a:ext>
                  </a:extLst>
                </a:gridCol>
              </a:tblGrid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 Efectividad estrategia GAMA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MENSUAL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 profesional de gama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ctr"/>
                </a:tc>
                <a:extLst>
                  <a:ext uri="{0D108BD9-81ED-4DB2-BD59-A6C34878D82A}">
                    <a16:rowId xmlns:a16="http://schemas.microsoft.com/office/drawing/2014/main" val="1740281311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casos especiales reportados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053081"/>
                  </a:ext>
                </a:extLst>
              </a:tr>
              <a:tr h="1830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casos especiales gestionados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2" marR="6312" marT="6312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942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379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3" y="2590501"/>
            <a:ext cx="9522993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0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0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  <a:p>
            <a:endParaRPr lang="es-ES" sz="200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D2183E-7461-D3E5-8515-95CE44620C91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/>
              <a:t>v</a:t>
            </a:r>
          </a:p>
        </p:txBody>
      </p:sp>
      <p:pic>
        <p:nvPicPr>
          <p:cNvPr id="3" name="Picture 2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5B937720-6729-1929-8AEC-9D97F778F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06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C364260465C3E41ABF42E909A92D44A" ma:contentTypeVersion="14" ma:contentTypeDescription="Crear nuevo documento." ma:contentTypeScope="" ma:versionID="6d86468ab218afb25df15a436152aaa0">
  <xsd:schema xmlns:xsd="http://www.w3.org/2001/XMLSchema" xmlns:xs="http://www.w3.org/2001/XMLSchema" xmlns:p="http://schemas.microsoft.com/office/2006/metadata/properties" xmlns:ns2="00bcbf9d-1f89-4462-9a90-0841ed409ae2" xmlns:ns3="c6b4dce3-5f7c-4334-bc88-9146d88cf62b" targetNamespace="http://schemas.microsoft.com/office/2006/metadata/properties" ma:root="true" ma:fieldsID="4f05ae1345caa51b16d56b8aac125b50" ns2:_="" ns3:_="">
    <xsd:import namespace="00bcbf9d-1f89-4462-9a90-0841ed409ae2"/>
    <xsd:import namespace="c6b4dce3-5f7c-4334-bc88-9146d88cf6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bcbf9d-1f89-4462-9a90-0841ed409a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4dce3-5f7c-4334-bc88-9146d88cf6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0c9387e-6d98-4ebc-9ba2-529ac343b866}" ma:internalName="TaxCatchAll" ma:showField="CatchAllData" ma:web="c6b4dce3-5f7c-4334-bc88-9146d88cf6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bcbf9d-1f89-4462-9a90-0841ed409ae2">
      <Terms xmlns="http://schemas.microsoft.com/office/infopath/2007/PartnerControls"/>
    </lcf76f155ced4ddcb4097134ff3c332f>
    <TaxCatchAll xmlns="c6b4dce3-5f7c-4334-bc88-9146d88cf62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29D616-2200-4296-9188-B147D7E3BE19}"/>
</file>

<file path=customXml/itemProps2.xml><?xml version="1.0" encoding="utf-8"?>
<ds:datastoreItem xmlns:ds="http://schemas.openxmlformats.org/officeDocument/2006/customXml" ds:itemID="{99DF8280-7142-4F0B-8898-E427849C4CDB}">
  <ds:schemaRefs>
    <ds:schemaRef ds:uri="17b55782-f91e-47f8-b8ba-62044c2198ce"/>
    <ds:schemaRef ds:uri="e2d320f2-3842-4e4b-8567-60fb1a578f02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customXml/itemProps3.xml><?xml version="1.0" encoding="utf-8"?>
<ds:datastoreItem xmlns:ds="http://schemas.openxmlformats.org/officeDocument/2006/customXml" ds:itemID="{3857BC17-B317-4C8A-8DDA-4DC62AAD90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</TotalTime>
  <Words>398</Words>
  <Application>Microsoft Office PowerPoint</Application>
  <PresentationFormat>Panorámica</PresentationFormat>
  <Paragraphs>86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Angie Marcela Vanegas Diaz</cp:lastModifiedBy>
  <cp:revision>4</cp:revision>
  <dcterms:created xsi:type="dcterms:W3CDTF">2024-04-17T14:48:17Z</dcterms:created>
  <dcterms:modified xsi:type="dcterms:W3CDTF">2025-08-29T14:13:39Z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0x010100EC364260465C3E41ABF42E909A92D44A</vt:lpwstr>
  </property>
  <property fmtid="{D5CDD505-2E9C-101B-9397-08002B2CF9AE}" pid="3" name="MediaServiceImageTags">
    <vt:lpwstr/>
  </property>
</Properties>
</file>