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3"/>
  </p:notesMasterIdLst>
  <p:sldIdLst>
    <p:sldId id="256" r:id="rId2"/>
    <p:sldId id="258" r:id="rId3"/>
    <p:sldId id="261" r:id="rId4"/>
    <p:sldId id="265" r:id="rId5"/>
    <p:sldId id="266" r:id="rId6"/>
    <p:sldId id="269" r:id="rId7"/>
    <p:sldId id="270" r:id="rId8"/>
    <p:sldId id="271" r:id="rId9"/>
    <p:sldId id="267" r:id="rId10"/>
    <p:sldId id="264" r:id="rId11"/>
    <p:sldId id="260" r:id="rId12"/>
  </p:sldIdLst>
  <p:sldSz cx="18288000" cy="10287000"/>
  <p:notesSz cx="6858000" cy="91440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Calibri (MS)" panose="020B0604020202020204" charset="0"/>
      <p:regular r:id="rId18"/>
    </p:embeddedFont>
    <p:embeddedFont>
      <p:font typeface="Calibri (MS) Bold" panose="020B0604020202020204" charset="0"/>
      <p:regular r:id="rId19"/>
    </p:embeddedFont>
    <p:embeddedFont>
      <p:font typeface="Impact" panose="020B0806030902050204" pitchFamily="34" charset="0"/>
      <p:regular r:id="rId20"/>
    </p:embeddedFont>
    <p:embeddedFont>
      <p:font typeface="Segoe UI" panose="020B0502040204020203" pitchFamily="34" charset="0"/>
      <p:regular r:id="rId21"/>
      <p:bold r:id="rId22"/>
      <p:italic r:id="rId23"/>
      <p:boldItalic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4" d="100"/>
          <a:sy n="54" d="100"/>
        </p:scale>
        <p:origin x="754" y="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E1641C-03EB-49A9-BEA7-FC6A488CD2B6}" type="datetimeFigureOut">
              <a:rPr lang="es-CO" smtClean="0"/>
              <a:t>2/05/2026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5B4294-FF0F-4A99-A352-113B4AC7D27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06165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B4294-FF0F-4A99-A352-113B4AC7D276}" type="slidenum">
              <a:rPr lang="es-CO" smtClean="0"/>
              <a:t>11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94909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17090649" y="454302"/>
            <a:ext cx="276701" cy="277177"/>
            <a:chOff x="0" y="0"/>
            <a:chExt cx="368935" cy="36957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68935" cy="369570"/>
            </a:xfrm>
            <a:custGeom>
              <a:avLst/>
              <a:gdLst/>
              <a:ahLst/>
              <a:cxnLst/>
              <a:rect l="l" t="t" r="r" b="b"/>
              <a:pathLst>
                <a:path w="368935" h="369570">
                  <a:moveTo>
                    <a:pt x="0" y="0"/>
                  </a:moveTo>
                  <a:lnTo>
                    <a:pt x="368935" y="0"/>
                  </a:lnTo>
                  <a:lnTo>
                    <a:pt x="368935" y="369570"/>
                  </a:lnTo>
                  <a:lnTo>
                    <a:pt x="0" y="3695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1517" r="-1517"/>
              </a:stretch>
            </a:blipFill>
          </p:spPr>
          <p:txBody>
            <a:bodyPr/>
            <a:lstStyle/>
            <a:p>
              <a:endParaRPr lang="es-419"/>
            </a:p>
          </p:txBody>
        </p:sp>
      </p:grpSp>
      <p:sp>
        <p:nvSpPr>
          <p:cNvPr id="6" name="Freeform 6"/>
          <p:cNvSpPr/>
          <p:nvPr/>
        </p:nvSpPr>
        <p:spPr>
          <a:xfrm>
            <a:off x="16582626" y="775526"/>
            <a:ext cx="1286827" cy="930593"/>
          </a:xfrm>
          <a:custGeom>
            <a:avLst/>
            <a:gdLst/>
            <a:ahLst/>
            <a:cxnLst/>
            <a:rect l="l" t="t" r="r" b="b"/>
            <a:pathLst>
              <a:path w="1286827" h="930593">
                <a:moveTo>
                  <a:pt x="0" y="0"/>
                </a:moveTo>
                <a:lnTo>
                  <a:pt x="1286827" y="0"/>
                </a:lnTo>
                <a:lnTo>
                  <a:pt x="1286827" y="930592"/>
                </a:lnTo>
                <a:lnTo>
                  <a:pt x="0" y="93059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179" r="-179"/>
            </a:stretch>
          </a:blipFill>
        </p:spPr>
        <p:txBody>
          <a:bodyPr/>
          <a:lstStyle/>
          <a:p>
            <a:endParaRPr lang="es-419"/>
          </a:p>
        </p:txBody>
      </p:sp>
      <p:grpSp>
        <p:nvGrpSpPr>
          <p:cNvPr id="7" name="Group 7"/>
          <p:cNvGrpSpPr/>
          <p:nvPr/>
        </p:nvGrpSpPr>
        <p:grpSpPr>
          <a:xfrm>
            <a:off x="3231" y="1225088"/>
            <a:ext cx="3921919" cy="144494"/>
            <a:chOff x="0" y="0"/>
            <a:chExt cx="5229225" cy="192659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5229225" cy="192659"/>
            </a:xfrm>
            <a:custGeom>
              <a:avLst/>
              <a:gdLst/>
              <a:ahLst/>
              <a:cxnLst/>
              <a:rect l="l" t="t" r="r" b="b"/>
              <a:pathLst>
                <a:path w="5229225" h="192659">
                  <a:moveTo>
                    <a:pt x="5229225" y="0"/>
                  </a:moveTo>
                  <a:lnTo>
                    <a:pt x="0" y="0"/>
                  </a:lnTo>
                  <a:lnTo>
                    <a:pt x="0" y="192659"/>
                  </a:lnTo>
                  <a:lnTo>
                    <a:pt x="5229225" y="192659"/>
                  </a:lnTo>
                  <a:lnTo>
                    <a:pt x="5229225" y="0"/>
                  </a:lnTo>
                  <a:close/>
                </a:path>
              </a:pathLst>
            </a:custGeom>
            <a:solidFill>
              <a:srgbClr val="38AA00"/>
            </a:solid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4025265" y="1225088"/>
            <a:ext cx="242316" cy="141351"/>
            <a:chOff x="0" y="0"/>
            <a:chExt cx="323088" cy="188468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23088" cy="188468"/>
            </a:xfrm>
            <a:custGeom>
              <a:avLst/>
              <a:gdLst/>
              <a:ahLst/>
              <a:cxnLst/>
              <a:rect l="l" t="t" r="r" b="b"/>
              <a:pathLst>
                <a:path w="323088" h="188468">
                  <a:moveTo>
                    <a:pt x="323088" y="0"/>
                  </a:moveTo>
                  <a:lnTo>
                    <a:pt x="0" y="0"/>
                  </a:lnTo>
                  <a:lnTo>
                    <a:pt x="0" y="188468"/>
                  </a:lnTo>
                  <a:lnTo>
                    <a:pt x="323088" y="188468"/>
                  </a:lnTo>
                  <a:lnTo>
                    <a:pt x="323088" y="0"/>
                  </a:lnTo>
                  <a:close/>
                </a:path>
              </a:pathLst>
            </a:custGeom>
            <a:solidFill>
              <a:srgbClr val="38AA00"/>
            </a:solid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4364472" y="1225088"/>
            <a:ext cx="242316" cy="141351"/>
            <a:chOff x="0" y="0"/>
            <a:chExt cx="323088" cy="188468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323088" cy="188468"/>
            </a:xfrm>
            <a:custGeom>
              <a:avLst/>
              <a:gdLst/>
              <a:ahLst/>
              <a:cxnLst/>
              <a:rect l="l" t="t" r="r" b="b"/>
              <a:pathLst>
                <a:path w="323088" h="188468">
                  <a:moveTo>
                    <a:pt x="323088" y="0"/>
                  </a:moveTo>
                  <a:lnTo>
                    <a:pt x="0" y="0"/>
                  </a:lnTo>
                  <a:lnTo>
                    <a:pt x="0" y="188468"/>
                  </a:lnTo>
                  <a:lnTo>
                    <a:pt x="323088" y="188468"/>
                  </a:lnTo>
                  <a:lnTo>
                    <a:pt x="323088" y="0"/>
                  </a:lnTo>
                  <a:close/>
                </a:path>
              </a:pathLst>
            </a:custGeom>
            <a:solidFill>
              <a:srgbClr val="38AA00"/>
            </a:solid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4706913" y="1225088"/>
            <a:ext cx="242316" cy="141351"/>
            <a:chOff x="0" y="0"/>
            <a:chExt cx="323088" cy="188468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323088" cy="188468"/>
            </a:xfrm>
            <a:custGeom>
              <a:avLst/>
              <a:gdLst/>
              <a:ahLst/>
              <a:cxnLst/>
              <a:rect l="l" t="t" r="r" b="b"/>
              <a:pathLst>
                <a:path w="323088" h="188468">
                  <a:moveTo>
                    <a:pt x="323088" y="0"/>
                  </a:moveTo>
                  <a:lnTo>
                    <a:pt x="0" y="0"/>
                  </a:lnTo>
                  <a:lnTo>
                    <a:pt x="0" y="188468"/>
                  </a:lnTo>
                  <a:lnTo>
                    <a:pt x="323088" y="188468"/>
                  </a:lnTo>
                  <a:lnTo>
                    <a:pt x="323088" y="0"/>
                  </a:lnTo>
                  <a:close/>
                </a:path>
              </a:pathLst>
            </a:custGeom>
            <a:solidFill>
              <a:srgbClr val="38AA00"/>
            </a:solidFill>
          </p:spPr>
          <p:txBody>
            <a:bodyPr/>
            <a:lstStyle/>
            <a:p>
              <a:endParaRPr lang="es-419"/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2182236" y="2247900"/>
            <a:ext cx="13923528" cy="68382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fontAlgn="ctr"/>
            <a:r>
              <a:rPr lang="en-US" sz="3200" b="1" dirty="0">
                <a:latin typeface="Arial" panose="020B0604020202020204" pitchFamily="34" charset="0"/>
                <a:ea typeface="Work Sans Bold"/>
                <a:cs typeface="Arial" panose="020B0604020202020204" pitchFamily="34" charset="0"/>
                <a:sym typeface="Work Sans Bold"/>
              </a:rPr>
              <a:t>“</a:t>
            </a:r>
            <a:r>
              <a:rPr lang="es-MX" sz="3200" b="1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Revalorización productiva de la hoja de coca mediante </a:t>
            </a:r>
            <a:r>
              <a:rPr lang="es-MX" sz="3200" b="1" u="none" strike="noStrike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bioabonos</a:t>
            </a:r>
            <a:r>
              <a:rPr lang="es-MX" sz="3200" b="1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y estrategias de comercialización para el fortalecimiento de las economías campesinas</a:t>
            </a:r>
            <a:endParaRPr lang="es-MX" sz="3200" b="1" i="0" u="none" strike="noStrike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ts val="5324"/>
              </a:lnSpc>
            </a:pPr>
            <a:r>
              <a:rPr lang="en-US" sz="3200" b="1" dirty="0">
                <a:latin typeface="Arial" panose="020B0604020202020204" pitchFamily="34" charset="0"/>
                <a:ea typeface="Work Sans Bold"/>
                <a:cs typeface="Arial" panose="020B0604020202020204" pitchFamily="34" charset="0"/>
                <a:sym typeface="Work Sans Bold"/>
              </a:rPr>
              <a:t> Centro de Comercio y Servicios del SENA Cauca”</a:t>
            </a:r>
          </a:p>
          <a:p>
            <a:pPr algn="ctr">
              <a:lnSpc>
                <a:spcPts val="5324"/>
              </a:lnSpc>
            </a:pPr>
            <a:r>
              <a:rPr lang="es-MX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Proyecto nacional 2025-355-5  </a:t>
            </a:r>
          </a:p>
          <a:p>
            <a:pPr algn="ctr">
              <a:lnSpc>
                <a:spcPts val="5324"/>
              </a:lnSpc>
            </a:pPr>
            <a:endParaRPr lang="en-US" sz="3200" b="1" dirty="0">
              <a:latin typeface="Arial" panose="020B0604020202020204" pitchFamily="34" charset="0"/>
              <a:ea typeface="Work Sans Bold"/>
              <a:cs typeface="Arial" panose="020B0604020202020204" pitchFamily="34" charset="0"/>
              <a:sym typeface="Work Sans Bold"/>
            </a:endParaRPr>
          </a:p>
          <a:p>
            <a:pPr algn="ctr">
              <a:lnSpc>
                <a:spcPts val="5324"/>
              </a:lnSpc>
            </a:pPr>
            <a:r>
              <a:rPr lang="en-US" sz="3200" b="1" dirty="0">
                <a:latin typeface="Arial" panose="020B0604020202020204" pitchFamily="34" charset="0"/>
                <a:ea typeface="Work Sans Bold"/>
                <a:cs typeface="Arial" panose="020B0604020202020204" pitchFamily="34" charset="0"/>
                <a:sym typeface="Work Sans Bold"/>
              </a:rPr>
              <a:t>Centro de Comercio y Servicios</a:t>
            </a:r>
          </a:p>
          <a:p>
            <a:pPr algn="ctr">
              <a:lnSpc>
                <a:spcPts val="5324"/>
              </a:lnSpc>
            </a:pPr>
            <a:r>
              <a:rPr lang="en-US" sz="3200" b="1" dirty="0">
                <a:latin typeface="Arial" panose="020B0604020202020204" pitchFamily="34" charset="0"/>
                <a:ea typeface="Work Sans Bold"/>
                <a:cs typeface="Arial" panose="020B0604020202020204" pitchFamily="34" charset="0"/>
                <a:sym typeface="Work Sans Bold"/>
              </a:rPr>
              <a:t>SENA Cauca</a:t>
            </a:r>
          </a:p>
          <a:p>
            <a:pPr algn="ctr">
              <a:lnSpc>
                <a:spcPts val="5324"/>
              </a:lnSpc>
            </a:pPr>
            <a:endParaRPr lang="en-US" sz="3200" b="1" dirty="0">
              <a:latin typeface="Arial" panose="020B0604020202020204" pitchFamily="34" charset="0"/>
              <a:ea typeface="Work Sans Bold"/>
              <a:cs typeface="Arial" panose="020B0604020202020204" pitchFamily="34" charset="0"/>
              <a:sym typeface="Work Sans Bold"/>
            </a:endParaRPr>
          </a:p>
          <a:p>
            <a:pPr algn="ctr">
              <a:lnSpc>
                <a:spcPts val="5324"/>
              </a:lnSpc>
            </a:pPr>
            <a:r>
              <a:rPr lang="en-US" sz="3200" b="1" dirty="0" err="1">
                <a:latin typeface="Arial" panose="020B0604020202020204" pitchFamily="34" charset="0"/>
                <a:ea typeface="Work Sans Bold"/>
                <a:cs typeface="Arial" panose="020B0604020202020204" pitchFamily="34" charset="0"/>
                <a:sym typeface="Work Sans Bold"/>
              </a:rPr>
              <a:t>Avances</a:t>
            </a:r>
            <a:r>
              <a:rPr lang="en-US" sz="3200" b="1" dirty="0">
                <a:latin typeface="Arial" panose="020B0604020202020204" pitchFamily="34" charset="0"/>
                <a:ea typeface="Work Sans Bold"/>
                <a:cs typeface="Arial" panose="020B0604020202020204" pitchFamily="34" charset="0"/>
                <a:sym typeface="Work Sans Bold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Work Sans Bold"/>
                <a:cs typeface="Arial" panose="020B0604020202020204" pitchFamily="34" charset="0"/>
                <a:sym typeface="Work Sans Bold"/>
              </a:rPr>
              <a:t>febrero</a:t>
            </a:r>
            <a:r>
              <a:rPr lang="en-US" sz="3200" b="1" dirty="0">
                <a:latin typeface="Arial" panose="020B0604020202020204" pitchFamily="34" charset="0"/>
                <a:ea typeface="Work Sans Bold"/>
                <a:cs typeface="Arial" panose="020B0604020202020204" pitchFamily="34" charset="0"/>
                <a:sym typeface="Work Sans Bold"/>
              </a:rPr>
              <a:t> – </a:t>
            </a:r>
            <a:r>
              <a:rPr lang="en-US" sz="3200" b="1" dirty="0" err="1">
                <a:latin typeface="Arial" panose="020B0604020202020204" pitchFamily="34" charset="0"/>
                <a:ea typeface="Work Sans Bold"/>
                <a:cs typeface="Arial" panose="020B0604020202020204" pitchFamily="34" charset="0"/>
                <a:sym typeface="Work Sans Bold"/>
              </a:rPr>
              <a:t>abril</a:t>
            </a:r>
            <a:endParaRPr lang="en-US" sz="3200" b="1" dirty="0">
              <a:latin typeface="Arial" panose="020B0604020202020204" pitchFamily="34" charset="0"/>
              <a:ea typeface="Work Sans Bold"/>
              <a:cs typeface="Arial" panose="020B0604020202020204" pitchFamily="34" charset="0"/>
              <a:sym typeface="Work Sans Bold"/>
            </a:endParaRPr>
          </a:p>
          <a:p>
            <a:pPr algn="ctr">
              <a:lnSpc>
                <a:spcPts val="5324"/>
              </a:lnSpc>
            </a:pPr>
            <a:r>
              <a:rPr lang="en-US" sz="3200" b="1" dirty="0">
                <a:latin typeface="Arial" panose="020B0604020202020204" pitchFamily="34" charset="0"/>
                <a:ea typeface="Work Sans Bold"/>
                <a:cs typeface="Arial" panose="020B0604020202020204" pitchFamily="34" charset="0"/>
                <a:sym typeface="Work Sans Bold"/>
              </a:rPr>
              <a:t>2026</a:t>
            </a:r>
          </a:p>
        </p:txBody>
      </p:sp>
      <p:sp>
        <p:nvSpPr>
          <p:cNvPr id="16" name="Rectangle 1">
            <a:extLst>
              <a:ext uri="{FF2B5EF4-FFF2-40B4-BE49-F238E27FC236}">
                <a16:creationId xmlns:a16="http://schemas.microsoft.com/office/drawing/2014/main" id="{2F914BB8-926A-4B5B-90C5-06C81BDDBD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O" altLang="es-CO" sz="1200" b="1" i="0" u="none" strike="noStrike" cap="none" normalizeH="0" baseline="0">
                <a:ln>
                  <a:noFill/>
                </a:ln>
                <a:solidFill>
                  <a:srgbClr val="242424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royecto nacional 2025-355-5 revalorización de la hoja de coca</a:t>
            </a:r>
            <a:endParaRPr kumimoji="0" lang="es-CO" altLang="es-CO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s-CO" altLang="es-CO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s-CO" altLang="es-CO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ectangle 2">
            <a:extLst>
              <a:ext uri="{FF2B5EF4-FFF2-40B4-BE49-F238E27FC236}">
                <a16:creationId xmlns:a16="http://schemas.microsoft.com/office/drawing/2014/main" id="{D2C4A100-0D47-4B41-A3BC-02F9C32B66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O" altLang="es-CO" sz="1200" b="1" i="0" u="none" strike="noStrike" cap="none" normalizeH="0" baseline="0">
                <a:ln>
                  <a:noFill/>
                </a:ln>
                <a:solidFill>
                  <a:srgbClr val="242424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royecto nacional 2025-355-5 revalorización de la hoja de coca</a:t>
            </a:r>
            <a:endParaRPr kumimoji="0" lang="es-CO" altLang="es-CO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s-CO" altLang="es-CO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s-CO" altLang="es-CO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9050" y="2"/>
            <a:ext cx="18287998" cy="10286998"/>
            <a:chOff x="0" y="0"/>
            <a:chExt cx="24383998" cy="1371599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 l="-4479" r="-4479"/>
              </a:stretch>
            </a:blip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-802" y="-62658"/>
            <a:ext cx="18399395" cy="10349660"/>
            <a:chOff x="0" y="0"/>
            <a:chExt cx="24532526" cy="1379954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532462" cy="13799565"/>
            </a:xfrm>
            <a:custGeom>
              <a:avLst/>
              <a:gdLst/>
              <a:ahLst/>
              <a:cxnLst/>
              <a:rect l="l" t="t" r="r" b="b"/>
              <a:pathLst>
                <a:path w="24532462" h="13799565">
                  <a:moveTo>
                    <a:pt x="0" y="0"/>
                  </a:moveTo>
                  <a:lnTo>
                    <a:pt x="24532462" y="0"/>
                  </a:lnTo>
                  <a:lnTo>
                    <a:pt x="24532462" y="13799565"/>
                  </a:lnTo>
                  <a:lnTo>
                    <a:pt x="0" y="1379956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-19050" y="-62658"/>
            <a:ext cx="18440398" cy="10502058"/>
            <a:chOff x="0" y="0"/>
            <a:chExt cx="24587198" cy="1400274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4587200" cy="14002745"/>
            </a:xfrm>
            <a:custGeom>
              <a:avLst/>
              <a:gdLst/>
              <a:ahLst/>
              <a:cxnLst/>
              <a:rect l="l" t="t" r="r" b="b"/>
              <a:pathLst>
                <a:path w="24587200" h="14002745">
                  <a:moveTo>
                    <a:pt x="0" y="0"/>
                  </a:moveTo>
                  <a:lnTo>
                    <a:pt x="24587200" y="0"/>
                  </a:lnTo>
                  <a:lnTo>
                    <a:pt x="24587200" y="14002745"/>
                  </a:lnTo>
                  <a:lnTo>
                    <a:pt x="0" y="1400274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-5158" r="-5158"/>
              </a:stretch>
            </a:blip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7090649" y="454302"/>
            <a:ext cx="276701" cy="277177"/>
            <a:chOff x="0" y="0"/>
            <a:chExt cx="368935" cy="36957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68935" cy="369570"/>
            </a:xfrm>
            <a:custGeom>
              <a:avLst/>
              <a:gdLst/>
              <a:ahLst/>
              <a:cxnLst/>
              <a:rect l="l" t="t" r="r" b="b"/>
              <a:pathLst>
                <a:path w="368935" h="369570">
                  <a:moveTo>
                    <a:pt x="0" y="0"/>
                  </a:moveTo>
                  <a:lnTo>
                    <a:pt x="368935" y="0"/>
                  </a:lnTo>
                  <a:lnTo>
                    <a:pt x="368935" y="369570"/>
                  </a:lnTo>
                  <a:lnTo>
                    <a:pt x="0" y="3695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1517" r="-1517"/>
              </a:stretch>
            </a:blipFill>
          </p:spPr>
          <p:txBody>
            <a:bodyPr/>
            <a:lstStyle/>
            <a:p>
              <a:endParaRPr lang="es-419"/>
            </a:p>
          </p:txBody>
        </p:sp>
      </p:grpSp>
      <p:sp>
        <p:nvSpPr>
          <p:cNvPr id="10" name="Freeform 10"/>
          <p:cNvSpPr/>
          <p:nvPr/>
        </p:nvSpPr>
        <p:spPr>
          <a:xfrm>
            <a:off x="16582626" y="775526"/>
            <a:ext cx="1286827" cy="930593"/>
          </a:xfrm>
          <a:custGeom>
            <a:avLst/>
            <a:gdLst/>
            <a:ahLst/>
            <a:cxnLst/>
            <a:rect l="l" t="t" r="r" b="b"/>
            <a:pathLst>
              <a:path w="1286827" h="930593">
                <a:moveTo>
                  <a:pt x="0" y="0"/>
                </a:moveTo>
                <a:lnTo>
                  <a:pt x="1286827" y="0"/>
                </a:lnTo>
                <a:lnTo>
                  <a:pt x="1286827" y="930592"/>
                </a:lnTo>
                <a:lnTo>
                  <a:pt x="0" y="93059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-179" r="-179"/>
            </a:stretch>
          </a:blipFill>
        </p:spPr>
        <p:txBody>
          <a:bodyPr/>
          <a:lstStyle/>
          <a:p>
            <a:endParaRPr lang="es-419"/>
          </a:p>
        </p:txBody>
      </p:sp>
      <p:grpSp>
        <p:nvGrpSpPr>
          <p:cNvPr id="11" name="Group 11"/>
          <p:cNvGrpSpPr/>
          <p:nvPr/>
        </p:nvGrpSpPr>
        <p:grpSpPr>
          <a:xfrm>
            <a:off x="3231" y="1225088"/>
            <a:ext cx="3921919" cy="144494"/>
            <a:chOff x="0" y="0"/>
            <a:chExt cx="5229225" cy="192659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5229225" cy="192659"/>
            </a:xfrm>
            <a:custGeom>
              <a:avLst/>
              <a:gdLst/>
              <a:ahLst/>
              <a:cxnLst/>
              <a:rect l="l" t="t" r="r" b="b"/>
              <a:pathLst>
                <a:path w="5229225" h="192659">
                  <a:moveTo>
                    <a:pt x="5229225" y="0"/>
                  </a:moveTo>
                  <a:lnTo>
                    <a:pt x="0" y="0"/>
                  </a:lnTo>
                  <a:lnTo>
                    <a:pt x="0" y="192659"/>
                  </a:lnTo>
                  <a:lnTo>
                    <a:pt x="5229225" y="192659"/>
                  </a:lnTo>
                  <a:lnTo>
                    <a:pt x="5229225" y="0"/>
                  </a:lnTo>
                  <a:close/>
                </a:path>
              </a:pathLst>
            </a:custGeom>
            <a:solidFill>
              <a:srgbClr val="38AA00"/>
            </a:solid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4025265" y="1225088"/>
            <a:ext cx="242316" cy="141351"/>
            <a:chOff x="0" y="0"/>
            <a:chExt cx="323088" cy="188468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323088" cy="188468"/>
            </a:xfrm>
            <a:custGeom>
              <a:avLst/>
              <a:gdLst/>
              <a:ahLst/>
              <a:cxnLst/>
              <a:rect l="l" t="t" r="r" b="b"/>
              <a:pathLst>
                <a:path w="323088" h="188468">
                  <a:moveTo>
                    <a:pt x="323088" y="0"/>
                  </a:moveTo>
                  <a:lnTo>
                    <a:pt x="0" y="0"/>
                  </a:lnTo>
                  <a:lnTo>
                    <a:pt x="0" y="188468"/>
                  </a:lnTo>
                  <a:lnTo>
                    <a:pt x="323088" y="188468"/>
                  </a:lnTo>
                  <a:lnTo>
                    <a:pt x="323088" y="0"/>
                  </a:lnTo>
                  <a:close/>
                </a:path>
              </a:pathLst>
            </a:custGeom>
            <a:solidFill>
              <a:srgbClr val="38AA00"/>
            </a:solid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4364472" y="1225088"/>
            <a:ext cx="242316" cy="141351"/>
            <a:chOff x="0" y="0"/>
            <a:chExt cx="323088" cy="188468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323088" cy="188468"/>
            </a:xfrm>
            <a:custGeom>
              <a:avLst/>
              <a:gdLst/>
              <a:ahLst/>
              <a:cxnLst/>
              <a:rect l="l" t="t" r="r" b="b"/>
              <a:pathLst>
                <a:path w="323088" h="188468">
                  <a:moveTo>
                    <a:pt x="323088" y="0"/>
                  </a:moveTo>
                  <a:lnTo>
                    <a:pt x="0" y="0"/>
                  </a:lnTo>
                  <a:lnTo>
                    <a:pt x="0" y="188468"/>
                  </a:lnTo>
                  <a:lnTo>
                    <a:pt x="323088" y="188468"/>
                  </a:lnTo>
                  <a:lnTo>
                    <a:pt x="323088" y="0"/>
                  </a:lnTo>
                  <a:close/>
                </a:path>
              </a:pathLst>
            </a:custGeom>
            <a:solidFill>
              <a:srgbClr val="38AA00"/>
            </a:solid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4706913" y="1225088"/>
            <a:ext cx="242316" cy="141351"/>
            <a:chOff x="0" y="0"/>
            <a:chExt cx="323088" cy="188468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323088" cy="188468"/>
            </a:xfrm>
            <a:custGeom>
              <a:avLst/>
              <a:gdLst/>
              <a:ahLst/>
              <a:cxnLst/>
              <a:rect l="l" t="t" r="r" b="b"/>
              <a:pathLst>
                <a:path w="323088" h="188468">
                  <a:moveTo>
                    <a:pt x="323088" y="0"/>
                  </a:moveTo>
                  <a:lnTo>
                    <a:pt x="0" y="0"/>
                  </a:lnTo>
                  <a:lnTo>
                    <a:pt x="0" y="188468"/>
                  </a:lnTo>
                  <a:lnTo>
                    <a:pt x="323088" y="188468"/>
                  </a:lnTo>
                  <a:lnTo>
                    <a:pt x="323088" y="0"/>
                  </a:lnTo>
                  <a:close/>
                </a:path>
              </a:pathLst>
            </a:custGeom>
            <a:solidFill>
              <a:srgbClr val="38AA00"/>
            </a:solidFill>
          </p:spPr>
          <p:txBody>
            <a:bodyPr/>
            <a:lstStyle/>
            <a:p>
              <a:endParaRPr lang="es-419"/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4298826" y="575500"/>
            <a:ext cx="11415380" cy="10273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842"/>
              </a:lnSpc>
            </a:pPr>
            <a:r>
              <a:rPr lang="en-US" sz="6802" spc="102" dirty="0">
                <a:solidFill>
                  <a:srgbClr val="00304D"/>
                </a:solidFill>
                <a:latin typeface="Impact"/>
                <a:ea typeface="Impact"/>
                <a:cs typeface="Impact"/>
                <a:sym typeface="Impact"/>
              </a:rPr>
              <a:t>PRESUPUESTO 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6391979" y="8394651"/>
            <a:ext cx="5618340" cy="15399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052"/>
              </a:lnSpc>
            </a:pPr>
            <a:r>
              <a:rPr lang="en-US" sz="8502" spc="127">
                <a:solidFill>
                  <a:srgbClr val="00304D"/>
                </a:solidFill>
                <a:latin typeface="Impact"/>
                <a:ea typeface="Impact"/>
                <a:cs typeface="Impact"/>
                <a:sym typeface="Impact"/>
              </a:rPr>
              <a:t>2026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660805" y="3009902"/>
            <a:ext cx="7730720" cy="70543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80"/>
              </a:lnSpc>
              <a:spcBef>
                <a:spcPct val="0"/>
              </a:spcBef>
            </a:pPr>
            <a:endParaRPr lang="en-US" sz="2400" dirty="0">
              <a:solidFill>
                <a:srgbClr val="00304D"/>
              </a:solidFill>
              <a:latin typeface="Calibri (MS)"/>
              <a:ea typeface="Calibri (MS)"/>
              <a:cs typeface="Calibri (MS)"/>
              <a:sym typeface="Calibri (MS)"/>
            </a:endParaRPr>
          </a:p>
          <a:p>
            <a:pPr algn="just">
              <a:lnSpc>
                <a:spcPts val="2880"/>
              </a:lnSpc>
              <a:spcBef>
                <a:spcPct val="0"/>
              </a:spcBef>
            </a:pPr>
            <a:endParaRPr lang="en-US" sz="2400" dirty="0">
              <a:solidFill>
                <a:srgbClr val="00304D"/>
              </a:solidFill>
              <a:latin typeface="Calibri (MS)"/>
              <a:ea typeface="Calibri (MS)"/>
              <a:cs typeface="Calibri (MS)"/>
              <a:sym typeface="Calibri (MS)"/>
            </a:endParaRPr>
          </a:p>
          <a:p>
            <a:pPr algn="just">
              <a:lnSpc>
                <a:spcPts val="2880"/>
              </a:lnSpc>
              <a:spcBef>
                <a:spcPct val="0"/>
              </a:spcBef>
            </a:pPr>
            <a:r>
              <a:rPr lang="en-US" sz="2400" b="1" dirty="0">
                <a:solidFill>
                  <a:srgbClr val="39A9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MATERIALES DE FORMACION: 508.5 – </a:t>
            </a:r>
            <a:r>
              <a:rPr lang="en-US" sz="2400" b="1" dirty="0" err="1">
                <a:latin typeface="Calibri (MS) Bold"/>
                <a:ea typeface="Calibri (MS) Bold"/>
                <a:cs typeface="Calibri (MS) Bold"/>
                <a:sym typeface="Calibri (MS) Bold"/>
              </a:rPr>
              <a:t>Proceso</a:t>
            </a:r>
            <a:r>
              <a:rPr lang="en-US" sz="2400" b="1" dirty="0"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2400" b="1" dirty="0" err="1">
                <a:latin typeface="Calibri (MS) Bold"/>
                <a:ea typeface="Calibri (MS) Bold"/>
                <a:cs typeface="Calibri (MS) Bold"/>
                <a:sym typeface="Calibri (MS) Bold"/>
              </a:rPr>
              <a:t>publicado</a:t>
            </a:r>
            <a:r>
              <a:rPr lang="en-US" sz="2400" b="1" dirty="0"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2400" b="1" dirty="0" err="1">
                <a:latin typeface="Calibri (MS) Bold"/>
                <a:ea typeface="Calibri (MS) Bold"/>
                <a:cs typeface="Calibri (MS) Bold"/>
                <a:sym typeface="Calibri (MS) Bold"/>
              </a:rPr>
              <a:t>en</a:t>
            </a:r>
            <a:r>
              <a:rPr lang="en-US" sz="2400" b="1" dirty="0">
                <a:latin typeface="Calibri (MS) Bold"/>
                <a:ea typeface="Calibri (MS) Bold"/>
                <a:cs typeface="Calibri (MS) Bold"/>
                <a:sym typeface="Calibri (MS) Bold"/>
              </a:rPr>
              <a:t> tienda virtual- </a:t>
            </a:r>
            <a:r>
              <a:rPr lang="en-US" sz="2400" b="1" dirty="0" err="1">
                <a:latin typeface="Calibri (MS) Bold"/>
                <a:ea typeface="Calibri (MS) Bold"/>
                <a:cs typeface="Calibri (MS) Bold"/>
                <a:sym typeface="Calibri (MS) Bold"/>
              </a:rPr>
              <a:t>recepcion</a:t>
            </a:r>
            <a:r>
              <a:rPr lang="en-US" sz="2400" b="1" dirty="0">
                <a:latin typeface="Calibri (MS) Bold"/>
                <a:ea typeface="Calibri (MS) Bold"/>
                <a:cs typeface="Calibri (MS) Bold"/>
                <a:sym typeface="Calibri (MS) Bold"/>
              </a:rPr>
              <a:t> de </a:t>
            </a:r>
            <a:r>
              <a:rPr lang="en-US" sz="2400" b="1" dirty="0" err="1">
                <a:latin typeface="Calibri (MS) Bold"/>
                <a:ea typeface="Calibri (MS) Bold"/>
                <a:cs typeface="Calibri (MS) Bold"/>
                <a:sym typeface="Calibri (MS) Bold"/>
              </a:rPr>
              <a:t>cotizaciones</a:t>
            </a:r>
            <a:r>
              <a:rPr lang="en-US" sz="2400" b="1" dirty="0">
                <a:latin typeface="Calibri (MS) Bold"/>
                <a:ea typeface="Calibri (MS) Bold"/>
                <a:cs typeface="Calibri (MS) Bold"/>
                <a:sym typeface="Calibri (MS) Bold"/>
              </a:rPr>
              <a:t> (</a:t>
            </a:r>
            <a:r>
              <a:rPr lang="en-US" sz="2400" b="1" dirty="0" err="1">
                <a:latin typeface="Calibri (MS) Bold"/>
                <a:ea typeface="Calibri (MS) Bold"/>
                <a:cs typeface="Calibri (MS) Bold"/>
                <a:sym typeface="Calibri (MS) Bold"/>
              </a:rPr>
              <a:t>adquisicion</a:t>
            </a:r>
            <a:r>
              <a:rPr lang="en-US" sz="2400" b="1" dirty="0"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2400" b="1" dirty="0" err="1">
                <a:latin typeface="Calibri (MS) Bold"/>
                <a:ea typeface="Calibri (MS) Bold"/>
                <a:cs typeface="Calibri (MS) Bold"/>
                <a:sym typeface="Calibri (MS) Bold"/>
              </a:rPr>
              <a:t>prevista</a:t>
            </a:r>
            <a:r>
              <a:rPr lang="en-US" sz="2400" b="1" dirty="0">
                <a:latin typeface="Calibri (MS) Bold"/>
                <a:ea typeface="Calibri (MS) Bold"/>
                <a:cs typeface="Calibri (MS) Bold"/>
                <a:sym typeface="Calibri (MS) Bold"/>
              </a:rPr>
              <a:t> para la </a:t>
            </a:r>
            <a:r>
              <a:rPr lang="en-US" sz="2400" b="1" dirty="0" err="1">
                <a:latin typeface="Calibri (MS) Bold"/>
                <a:ea typeface="Calibri (MS) Bold"/>
                <a:cs typeface="Calibri (MS) Bold"/>
                <a:sym typeface="Calibri (MS) Bold"/>
              </a:rPr>
              <a:t>semana</a:t>
            </a:r>
            <a:r>
              <a:rPr lang="en-US" sz="2400" b="1" dirty="0">
                <a:latin typeface="Calibri (MS) Bold"/>
                <a:ea typeface="Calibri (MS) Bold"/>
                <a:cs typeface="Calibri (MS) Bold"/>
                <a:sym typeface="Calibri (MS) Bold"/>
              </a:rPr>
              <a:t> del 5 de mayo)</a:t>
            </a:r>
          </a:p>
          <a:p>
            <a:pPr algn="just">
              <a:lnSpc>
                <a:spcPts val="2880"/>
              </a:lnSpc>
              <a:spcBef>
                <a:spcPct val="0"/>
              </a:spcBef>
            </a:pPr>
            <a:endParaRPr lang="en-US" sz="2400" b="1" dirty="0">
              <a:solidFill>
                <a:srgbClr val="39A900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  <a:p>
            <a:pPr marL="342900" indent="-342900" algn="just">
              <a:lnSpc>
                <a:spcPts val="288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39A9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MATERIALES (5) BIOFABRICAS </a:t>
            </a:r>
          </a:p>
          <a:p>
            <a:pPr marL="342900" indent="-342900" algn="just">
              <a:lnSpc>
                <a:spcPts val="288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39A9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MATERIALES (5) TIENDAS Y (12) SECADEROS.</a:t>
            </a:r>
          </a:p>
          <a:p>
            <a:pPr algn="just">
              <a:lnSpc>
                <a:spcPts val="2880"/>
              </a:lnSpc>
              <a:spcBef>
                <a:spcPct val="0"/>
              </a:spcBef>
            </a:pPr>
            <a:endParaRPr lang="en-US" sz="2400" b="1" dirty="0">
              <a:solidFill>
                <a:srgbClr val="39A900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  <a:p>
            <a:pPr algn="just">
              <a:lnSpc>
                <a:spcPts val="2880"/>
              </a:lnSpc>
              <a:spcBef>
                <a:spcPct val="0"/>
              </a:spcBef>
            </a:pPr>
            <a:r>
              <a:rPr lang="en-US" sz="2400" b="1" dirty="0">
                <a:solidFill>
                  <a:srgbClr val="39A9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IMPRESOS: 50.</a:t>
            </a:r>
          </a:p>
          <a:p>
            <a:pPr algn="just">
              <a:lnSpc>
                <a:spcPts val="2880"/>
              </a:lnSpc>
              <a:spcBef>
                <a:spcPct val="0"/>
              </a:spcBef>
            </a:pPr>
            <a:r>
              <a:rPr lang="en-US" sz="2400" b="1" dirty="0">
                <a:solidFill>
                  <a:srgbClr val="39A9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CARTILLAS </a:t>
            </a:r>
          </a:p>
          <a:p>
            <a:pPr algn="just">
              <a:lnSpc>
                <a:spcPts val="2880"/>
              </a:lnSpc>
              <a:spcBef>
                <a:spcPct val="0"/>
              </a:spcBef>
            </a:pPr>
            <a:r>
              <a:rPr lang="en-US" sz="2400" b="1" dirty="0">
                <a:solidFill>
                  <a:srgbClr val="39A9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	PROCESOS DE PRODUCCION HARINA</a:t>
            </a:r>
          </a:p>
          <a:p>
            <a:pPr algn="just">
              <a:lnSpc>
                <a:spcPts val="2880"/>
              </a:lnSpc>
              <a:spcBef>
                <a:spcPct val="0"/>
              </a:spcBef>
            </a:pPr>
            <a:r>
              <a:rPr lang="en-US" sz="2400" b="1" dirty="0">
                <a:solidFill>
                  <a:srgbClr val="39A9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	PROCESO DE TOSTADO</a:t>
            </a:r>
          </a:p>
          <a:p>
            <a:pPr algn="just">
              <a:lnSpc>
                <a:spcPts val="2880"/>
              </a:lnSpc>
              <a:spcBef>
                <a:spcPct val="0"/>
              </a:spcBef>
            </a:pPr>
            <a:r>
              <a:rPr lang="en-US" sz="2400" b="1" dirty="0">
                <a:solidFill>
                  <a:srgbClr val="39A9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	AFICHES</a:t>
            </a:r>
          </a:p>
          <a:p>
            <a:pPr algn="just">
              <a:lnSpc>
                <a:spcPts val="2880"/>
              </a:lnSpc>
              <a:spcBef>
                <a:spcPct val="0"/>
              </a:spcBef>
            </a:pPr>
            <a:r>
              <a:rPr lang="en-US" sz="2400" b="1" dirty="0">
                <a:solidFill>
                  <a:srgbClr val="39A9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	TARJETAS, EMPAQUES, PENDONES, FLAYERS</a:t>
            </a:r>
          </a:p>
          <a:p>
            <a:pPr algn="just">
              <a:lnSpc>
                <a:spcPts val="2880"/>
              </a:lnSpc>
              <a:spcBef>
                <a:spcPct val="0"/>
              </a:spcBef>
            </a:pPr>
            <a:r>
              <a:rPr lang="en-US" sz="2400" b="1" dirty="0">
                <a:solidFill>
                  <a:srgbClr val="39A9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	CARTILLAS CON MEMORIAS DE PLANOS</a:t>
            </a:r>
          </a:p>
          <a:p>
            <a:pPr algn="just">
              <a:lnSpc>
                <a:spcPts val="2880"/>
              </a:lnSpc>
              <a:spcBef>
                <a:spcPct val="0"/>
              </a:spcBef>
            </a:pPr>
            <a:endParaRPr lang="en-US" sz="2400" b="1" dirty="0">
              <a:solidFill>
                <a:srgbClr val="39A900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  <a:p>
            <a:pPr algn="just">
              <a:lnSpc>
                <a:spcPts val="2880"/>
              </a:lnSpc>
              <a:spcBef>
                <a:spcPct val="0"/>
              </a:spcBef>
            </a:pPr>
            <a:endParaRPr lang="en-US" sz="2400" b="1" dirty="0">
              <a:solidFill>
                <a:srgbClr val="39A900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  <a:p>
            <a:pPr algn="just">
              <a:lnSpc>
                <a:spcPts val="2880"/>
              </a:lnSpc>
              <a:spcBef>
                <a:spcPct val="0"/>
              </a:spcBef>
            </a:pPr>
            <a:r>
              <a:rPr lang="en-US" sz="2400" b="1" dirty="0">
                <a:solidFill>
                  <a:srgbClr val="39A9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endParaRPr lang="en-US" sz="2400" dirty="0">
              <a:solidFill>
                <a:srgbClr val="00304D"/>
              </a:solidFill>
              <a:latin typeface="Calibri (MS)"/>
              <a:ea typeface="Calibri (MS)"/>
              <a:cs typeface="Calibri (MS)"/>
              <a:sym typeface="Calibri (MS)"/>
            </a:endParaRPr>
          </a:p>
        </p:txBody>
      </p:sp>
      <p:sp>
        <p:nvSpPr>
          <p:cNvPr id="22" name="AutoShape 22"/>
          <p:cNvSpPr/>
          <p:nvPr/>
        </p:nvSpPr>
        <p:spPr>
          <a:xfrm>
            <a:off x="9267824" y="3220888"/>
            <a:ext cx="0" cy="474395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s-419"/>
          </a:p>
        </p:txBody>
      </p:sp>
      <p:sp>
        <p:nvSpPr>
          <p:cNvPr id="24" name="TextBox 24"/>
          <p:cNvSpPr txBox="1"/>
          <p:nvPr/>
        </p:nvSpPr>
        <p:spPr>
          <a:xfrm>
            <a:off x="10006516" y="4617281"/>
            <a:ext cx="7862937" cy="15720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117"/>
              </a:lnSpc>
            </a:pPr>
            <a:r>
              <a:rPr lang="en-US" sz="2399" b="1" spc="33" dirty="0">
                <a:solidFill>
                  <a:srgbClr val="38AA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PERSONAL  273.5 – </a:t>
            </a:r>
            <a:r>
              <a:rPr lang="en-US" sz="2399" b="1" spc="33" dirty="0" err="1">
                <a:latin typeface="Calibri (MS) Bold"/>
                <a:ea typeface="Calibri (MS) Bold"/>
                <a:cs typeface="Calibri (MS) Bold"/>
                <a:sym typeface="Calibri (MS) Bold"/>
              </a:rPr>
              <a:t>Comprometido</a:t>
            </a:r>
            <a:r>
              <a:rPr lang="en-US" sz="2399" b="1" spc="33" dirty="0">
                <a:solidFill>
                  <a:srgbClr val="38AA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endParaRPr lang="en-US" sz="2399" b="1" spc="33" dirty="0">
              <a:solidFill>
                <a:srgbClr val="38AA00"/>
              </a:solidFill>
              <a:latin typeface="Calibri (MS) Bold"/>
              <a:ea typeface="Calibri (MS)"/>
              <a:cs typeface="Calibri (MS) Bold"/>
              <a:sym typeface="Calibri (MS) Bold"/>
            </a:endParaRPr>
          </a:p>
          <a:p>
            <a:pPr>
              <a:lnSpc>
                <a:spcPts val="3117"/>
              </a:lnSpc>
            </a:pPr>
            <a:r>
              <a:rPr lang="en-US" sz="2400" b="1" dirty="0">
                <a:solidFill>
                  <a:srgbClr val="39A9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GASTOS DE VIAJE: 68 -  </a:t>
            </a:r>
            <a:r>
              <a:rPr lang="en-US" sz="2400" b="1" dirty="0">
                <a:latin typeface="Calibri (MS) Bold"/>
                <a:ea typeface="Calibri (MS) Bold"/>
                <a:cs typeface="Calibri (MS) Bold"/>
                <a:sym typeface="Calibri (MS) Bold"/>
              </a:rPr>
              <a:t>22% </a:t>
            </a:r>
            <a:r>
              <a:rPr lang="en-US" sz="2400" b="1" dirty="0" err="1">
                <a:latin typeface="Calibri (MS) Bold"/>
                <a:ea typeface="Calibri (MS) Bold"/>
                <a:cs typeface="Calibri (MS) Bold"/>
                <a:sym typeface="Calibri (MS) Bold"/>
              </a:rPr>
              <a:t>Ejecutado</a:t>
            </a:r>
            <a:endParaRPr lang="en-US" sz="2400" dirty="0">
              <a:latin typeface="Calibri (MS)"/>
              <a:ea typeface="Calibri (MS)"/>
              <a:cs typeface="Calibri (MS)"/>
              <a:sym typeface="Calibri (MS)"/>
            </a:endParaRPr>
          </a:p>
          <a:p>
            <a:pPr algn="l">
              <a:lnSpc>
                <a:spcPts val="3117"/>
              </a:lnSpc>
            </a:pPr>
            <a:endParaRPr lang="en-US" sz="2399" b="1" spc="33" dirty="0">
              <a:solidFill>
                <a:srgbClr val="38AA00"/>
              </a:solidFill>
              <a:latin typeface="Calibri (MS) Bold"/>
              <a:ea typeface="Calibri (MS)"/>
              <a:cs typeface="Calibri (MS) Bold"/>
              <a:sym typeface="Calibri (MS) Bold"/>
            </a:endParaRPr>
          </a:p>
          <a:p>
            <a:pPr algn="l">
              <a:lnSpc>
                <a:spcPts val="3117"/>
              </a:lnSpc>
            </a:pPr>
            <a:endParaRPr lang="en-US" sz="2399" spc="35" dirty="0">
              <a:solidFill>
                <a:srgbClr val="00304D"/>
              </a:solidFill>
              <a:latin typeface="Calibri (MS)"/>
              <a:ea typeface="Calibri (MS)"/>
              <a:cs typeface="Calibri (MS)"/>
              <a:sym typeface="Calibri (MS)"/>
            </a:endParaRPr>
          </a:p>
        </p:txBody>
      </p:sp>
    </p:spTree>
    <p:extLst>
      <p:ext uri="{BB962C8B-B14F-4D97-AF65-F5344CB8AC3E}">
        <p14:creationId xmlns:p14="http://schemas.microsoft.com/office/powerpoint/2010/main" val="36212086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>
            <a:extLst>
              <a:ext uri="{FF2B5EF4-FFF2-40B4-BE49-F238E27FC236}">
                <a16:creationId xmlns:a16="http://schemas.microsoft.com/office/drawing/2014/main" id="{D8705CCA-3ADB-4D6C-BD60-7820AA3227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543" y="3015543"/>
            <a:ext cx="10842913" cy="6076069"/>
          </a:xfrm>
          <a:prstGeom prst="rect">
            <a:avLst/>
          </a:prstGeom>
        </p:spPr>
      </p:pic>
      <p:sp>
        <p:nvSpPr>
          <p:cNvPr id="12" name="TextBox 19">
            <a:extLst>
              <a:ext uri="{FF2B5EF4-FFF2-40B4-BE49-F238E27FC236}">
                <a16:creationId xmlns:a16="http://schemas.microsoft.com/office/drawing/2014/main" id="{447CC9CA-9CD2-4CA0-A96B-1745C934E3C5}"/>
              </a:ext>
            </a:extLst>
          </p:cNvPr>
          <p:cNvSpPr txBox="1"/>
          <p:nvPr/>
        </p:nvSpPr>
        <p:spPr>
          <a:xfrm>
            <a:off x="70360" y="1181100"/>
            <a:ext cx="5797040" cy="1293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052"/>
              </a:lnSpc>
            </a:pPr>
            <a:r>
              <a:rPr lang="en-US" sz="8502" spc="127" dirty="0">
                <a:solidFill>
                  <a:srgbClr val="00304D"/>
                </a:solidFill>
                <a:latin typeface="Impact"/>
                <a:ea typeface="Impact"/>
                <a:cs typeface="Impact"/>
                <a:sym typeface="Impact"/>
              </a:rPr>
              <a:t>GRACIAS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9050" y="2"/>
            <a:ext cx="18287998" cy="10286998"/>
            <a:chOff x="0" y="0"/>
            <a:chExt cx="24383998" cy="1371599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 l="-4479" r="-4479"/>
              </a:stretch>
            </a:blip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-802" y="-62658"/>
            <a:ext cx="18399395" cy="10349660"/>
            <a:chOff x="0" y="0"/>
            <a:chExt cx="24532526" cy="1379954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532462" cy="13799565"/>
            </a:xfrm>
            <a:custGeom>
              <a:avLst/>
              <a:gdLst/>
              <a:ahLst/>
              <a:cxnLst/>
              <a:rect l="l" t="t" r="r" b="b"/>
              <a:pathLst>
                <a:path w="24532462" h="13799565">
                  <a:moveTo>
                    <a:pt x="0" y="0"/>
                  </a:moveTo>
                  <a:lnTo>
                    <a:pt x="24532462" y="0"/>
                  </a:lnTo>
                  <a:lnTo>
                    <a:pt x="24532462" y="13799565"/>
                  </a:lnTo>
                  <a:lnTo>
                    <a:pt x="0" y="1379956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-19050" y="-62658"/>
            <a:ext cx="18440398" cy="10502058"/>
            <a:chOff x="0" y="0"/>
            <a:chExt cx="24587198" cy="1400274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4587200" cy="14002745"/>
            </a:xfrm>
            <a:custGeom>
              <a:avLst/>
              <a:gdLst/>
              <a:ahLst/>
              <a:cxnLst/>
              <a:rect l="l" t="t" r="r" b="b"/>
              <a:pathLst>
                <a:path w="24587200" h="14002745">
                  <a:moveTo>
                    <a:pt x="0" y="0"/>
                  </a:moveTo>
                  <a:lnTo>
                    <a:pt x="24587200" y="0"/>
                  </a:lnTo>
                  <a:lnTo>
                    <a:pt x="24587200" y="14002745"/>
                  </a:lnTo>
                  <a:lnTo>
                    <a:pt x="0" y="1400274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-5158" r="-5158"/>
              </a:stretch>
            </a:blip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7090649" y="454302"/>
            <a:ext cx="276701" cy="277177"/>
            <a:chOff x="0" y="0"/>
            <a:chExt cx="368935" cy="36957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68935" cy="369570"/>
            </a:xfrm>
            <a:custGeom>
              <a:avLst/>
              <a:gdLst/>
              <a:ahLst/>
              <a:cxnLst/>
              <a:rect l="l" t="t" r="r" b="b"/>
              <a:pathLst>
                <a:path w="368935" h="369570">
                  <a:moveTo>
                    <a:pt x="0" y="0"/>
                  </a:moveTo>
                  <a:lnTo>
                    <a:pt x="368935" y="0"/>
                  </a:lnTo>
                  <a:lnTo>
                    <a:pt x="368935" y="369570"/>
                  </a:lnTo>
                  <a:lnTo>
                    <a:pt x="0" y="3695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1517" r="-1517"/>
              </a:stretch>
            </a:blipFill>
          </p:spPr>
          <p:txBody>
            <a:bodyPr/>
            <a:lstStyle/>
            <a:p>
              <a:endParaRPr lang="es-419"/>
            </a:p>
          </p:txBody>
        </p:sp>
      </p:grpSp>
      <p:sp>
        <p:nvSpPr>
          <p:cNvPr id="10" name="Freeform 10"/>
          <p:cNvSpPr/>
          <p:nvPr/>
        </p:nvSpPr>
        <p:spPr>
          <a:xfrm>
            <a:off x="16582626" y="775526"/>
            <a:ext cx="1286827" cy="930593"/>
          </a:xfrm>
          <a:custGeom>
            <a:avLst/>
            <a:gdLst/>
            <a:ahLst/>
            <a:cxnLst/>
            <a:rect l="l" t="t" r="r" b="b"/>
            <a:pathLst>
              <a:path w="1286827" h="930593">
                <a:moveTo>
                  <a:pt x="0" y="0"/>
                </a:moveTo>
                <a:lnTo>
                  <a:pt x="1286827" y="0"/>
                </a:lnTo>
                <a:lnTo>
                  <a:pt x="1286827" y="930592"/>
                </a:lnTo>
                <a:lnTo>
                  <a:pt x="0" y="93059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-179" r="-179"/>
            </a:stretch>
          </a:blipFill>
        </p:spPr>
        <p:txBody>
          <a:bodyPr/>
          <a:lstStyle/>
          <a:p>
            <a:endParaRPr lang="es-419"/>
          </a:p>
        </p:txBody>
      </p:sp>
      <p:grpSp>
        <p:nvGrpSpPr>
          <p:cNvPr id="11" name="Group 11"/>
          <p:cNvGrpSpPr/>
          <p:nvPr/>
        </p:nvGrpSpPr>
        <p:grpSpPr>
          <a:xfrm>
            <a:off x="3231" y="1225088"/>
            <a:ext cx="3921919" cy="144494"/>
            <a:chOff x="0" y="0"/>
            <a:chExt cx="5229225" cy="192659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5229225" cy="192659"/>
            </a:xfrm>
            <a:custGeom>
              <a:avLst/>
              <a:gdLst/>
              <a:ahLst/>
              <a:cxnLst/>
              <a:rect l="l" t="t" r="r" b="b"/>
              <a:pathLst>
                <a:path w="5229225" h="192659">
                  <a:moveTo>
                    <a:pt x="5229225" y="0"/>
                  </a:moveTo>
                  <a:lnTo>
                    <a:pt x="0" y="0"/>
                  </a:lnTo>
                  <a:lnTo>
                    <a:pt x="0" y="192659"/>
                  </a:lnTo>
                  <a:lnTo>
                    <a:pt x="5229225" y="192659"/>
                  </a:lnTo>
                  <a:lnTo>
                    <a:pt x="5229225" y="0"/>
                  </a:lnTo>
                  <a:close/>
                </a:path>
              </a:pathLst>
            </a:custGeom>
            <a:solidFill>
              <a:srgbClr val="38AA00"/>
            </a:solid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4025265" y="1225088"/>
            <a:ext cx="242316" cy="141351"/>
            <a:chOff x="0" y="0"/>
            <a:chExt cx="323088" cy="188468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323088" cy="188468"/>
            </a:xfrm>
            <a:custGeom>
              <a:avLst/>
              <a:gdLst/>
              <a:ahLst/>
              <a:cxnLst/>
              <a:rect l="l" t="t" r="r" b="b"/>
              <a:pathLst>
                <a:path w="323088" h="188468">
                  <a:moveTo>
                    <a:pt x="323088" y="0"/>
                  </a:moveTo>
                  <a:lnTo>
                    <a:pt x="0" y="0"/>
                  </a:lnTo>
                  <a:lnTo>
                    <a:pt x="0" y="188468"/>
                  </a:lnTo>
                  <a:lnTo>
                    <a:pt x="323088" y="188468"/>
                  </a:lnTo>
                  <a:lnTo>
                    <a:pt x="323088" y="0"/>
                  </a:lnTo>
                  <a:close/>
                </a:path>
              </a:pathLst>
            </a:custGeom>
            <a:solidFill>
              <a:srgbClr val="38AA00"/>
            </a:solid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4364472" y="1225088"/>
            <a:ext cx="242316" cy="141351"/>
            <a:chOff x="0" y="0"/>
            <a:chExt cx="323088" cy="188468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323088" cy="188468"/>
            </a:xfrm>
            <a:custGeom>
              <a:avLst/>
              <a:gdLst/>
              <a:ahLst/>
              <a:cxnLst/>
              <a:rect l="l" t="t" r="r" b="b"/>
              <a:pathLst>
                <a:path w="323088" h="188468">
                  <a:moveTo>
                    <a:pt x="323088" y="0"/>
                  </a:moveTo>
                  <a:lnTo>
                    <a:pt x="0" y="0"/>
                  </a:lnTo>
                  <a:lnTo>
                    <a:pt x="0" y="188468"/>
                  </a:lnTo>
                  <a:lnTo>
                    <a:pt x="323088" y="188468"/>
                  </a:lnTo>
                  <a:lnTo>
                    <a:pt x="323088" y="0"/>
                  </a:lnTo>
                  <a:close/>
                </a:path>
              </a:pathLst>
            </a:custGeom>
            <a:solidFill>
              <a:srgbClr val="38AA00"/>
            </a:solid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4706913" y="1225088"/>
            <a:ext cx="242316" cy="141351"/>
            <a:chOff x="0" y="0"/>
            <a:chExt cx="323088" cy="188468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323088" cy="188468"/>
            </a:xfrm>
            <a:custGeom>
              <a:avLst/>
              <a:gdLst/>
              <a:ahLst/>
              <a:cxnLst/>
              <a:rect l="l" t="t" r="r" b="b"/>
              <a:pathLst>
                <a:path w="323088" h="188468">
                  <a:moveTo>
                    <a:pt x="323088" y="0"/>
                  </a:moveTo>
                  <a:lnTo>
                    <a:pt x="0" y="0"/>
                  </a:lnTo>
                  <a:lnTo>
                    <a:pt x="0" y="188468"/>
                  </a:lnTo>
                  <a:lnTo>
                    <a:pt x="323088" y="188468"/>
                  </a:lnTo>
                  <a:lnTo>
                    <a:pt x="323088" y="0"/>
                  </a:lnTo>
                  <a:close/>
                </a:path>
              </a:pathLst>
            </a:custGeom>
            <a:solidFill>
              <a:srgbClr val="38AA00"/>
            </a:solidFill>
          </p:spPr>
          <p:txBody>
            <a:bodyPr/>
            <a:lstStyle/>
            <a:p>
              <a:endParaRPr lang="es-419"/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6872620" y="527876"/>
            <a:ext cx="5797040" cy="1293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052"/>
              </a:lnSpc>
            </a:pPr>
            <a:r>
              <a:rPr lang="en-US" sz="8502" spc="127" dirty="0">
                <a:solidFill>
                  <a:srgbClr val="00304D"/>
                </a:solidFill>
                <a:latin typeface="Impact"/>
                <a:ea typeface="Impact"/>
                <a:cs typeface="Impact"/>
                <a:sym typeface="Impact"/>
              </a:rPr>
              <a:t>RESUMEN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6319425" y="8364512"/>
            <a:ext cx="5797040" cy="1293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052"/>
              </a:lnSpc>
            </a:pPr>
            <a:r>
              <a:rPr lang="en-US" sz="8502" spc="127" dirty="0">
                <a:solidFill>
                  <a:srgbClr val="00304D"/>
                </a:solidFill>
                <a:latin typeface="Impact"/>
                <a:ea typeface="Impact"/>
                <a:cs typeface="Impact"/>
                <a:sym typeface="Impact"/>
              </a:rPr>
              <a:t>2026</a:t>
            </a:r>
          </a:p>
        </p:txBody>
      </p:sp>
      <p:sp>
        <p:nvSpPr>
          <p:cNvPr id="21" name="AutoShape 21"/>
          <p:cNvSpPr/>
          <p:nvPr/>
        </p:nvSpPr>
        <p:spPr>
          <a:xfrm>
            <a:off x="9201149" y="2067801"/>
            <a:ext cx="0" cy="5897037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s-419"/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4F9E1413-38A9-4D6B-B1CA-14E935D11999}"/>
              </a:ext>
            </a:extLst>
          </p:cNvPr>
          <p:cNvSpPr txBox="1"/>
          <p:nvPr/>
        </p:nvSpPr>
        <p:spPr>
          <a:xfrm>
            <a:off x="853922" y="2259523"/>
            <a:ext cx="7696195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4800" dirty="0">
                <a:latin typeface="+mj-lt"/>
              </a:rPr>
              <a:t>Este proyecto consolida </a:t>
            </a:r>
            <a:r>
              <a:rPr lang="es-CO" sz="4800" b="1" dirty="0">
                <a:latin typeface="+mj-lt"/>
              </a:rPr>
              <a:t>los usos valorativos de la hoja de coca</a:t>
            </a:r>
            <a:r>
              <a:rPr lang="es-CO" sz="4800" dirty="0">
                <a:latin typeface="+mj-lt"/>
              </a:rPr>
              <a:t> mediante la </a:t>
            </a:r>
            <a:r>
              <a:rPr lang="es-CO" sz="4800" b="1" dirty="0">
                <a:latin typeface="+mj-lt"/>
              </a:rPr>
              <a:t>implementación</a:t>
            </a:r>
            <a:r>
              <a:rPr lang="es-CO" sz="4800" dirty="0">
                <a:latin typeface="+mj-lt"/>
              </a:rPr>
              <a:t> en territorio de </a:t>
            </a:r>
            <a:r>
              <a:rPr lang="es-CO" sz="4800" b="1" dirty="0">
                <a:latin typeface="+mj-lt"/>
              </a:rPr>
              <a:t>iniciativas comunitarias </a:t>
            </a:r>
            <a:r>
              <a:rPr lang="es-CO" sz="4800" dirty="0">
                <a:latin typeface="+mj-lt"/>
              </a:rPr>
              <a:t>de </a:t>
            </a:r>
            <a:r>
              <a:rPr lang="es-CO" sz="4800" b="1" dirty="0">
                <a:latin typeface="+mj-lt"/>
              </a:rPr>
              <a:t>comercialización de productos y abonos</a:t>
            </a:r>
            <a:r>
              <a:rPr lang="es-CO" sz="4800" dirty="0">
                <a:latin typeface="+mj-lt"/>
              </a:rPr>
              <a:t> a base de hoja de Coca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8300104B-D331-459F-AA16-E2E245151187}"/>
              </a:ext>
            </a:extLst>
          </p:cNvPr>
          <p:cNvSpPr txBox="1"/>
          <p:nvPr/>
        </p:nvSpPr>
        <p:spPr>
          <a:xfrm>
            <a:off x="9692254" y="2029835"/>
            <a:ext cx="805980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000" dirty="0"/>
              <a:t>Aliados Locales</a:t>
            </a:r>
          </a:p>
          <a:p>
            <a:pPr algn="ctr"/>
            <a:endParaRPr lang="es-MX" sz="4000" dirty="0"/>
          </a:p>
          <a:p>
            <a:pPr algn="ctr"/>
            <a:r>
              <a:rPr lang="es-MX" sz="4000" dirty="0"/>
              <a:t>ALCALDIA Toribío – PROYECTO NASA – CECIDIC</a:t>
            </a:r>
          </a:p>
          <a:p>
            <a:pPr algn="ctr"/>
            <a:endParaRPr lang="es-MX" sz="4000" dirty="0"/>
          </a:p>
          <a:p>
            <a:pPr algn="ctr"/>
            <a:r>
              <a:rPr lang="es-MX" sz="4000" dirty="0"/>
              <a:t>Aliados nacionales: </a:t>
            </a:r>
          </a:p>
          <a:p>
            <a:pPr algn="ctr"/>
            <a:endParaRPr lang="es-MX" sz="4000" dirty="0"/>
          </a:p>
          <a:p>
            <a:pPr algn="ctr"/>
            <a:r>
              <a:rPr lang="es-MX" sz="4000" dirty="0"/>
              <a:t>ELEMENTA – CORPORACION GASTRONÓMICA DE POPAYAN</a:t>
            </a:r>
            <a:endParaRPr lang="es-CO" sz="4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9050" y="2"/>
            <a:ext cx="18287998" cy="10286998"/>
            <a:chOff x="0" y="0"/>
            <a:chExt cx="24383998" cy="1371599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 l="-4479" r="-4479"/>
              </a:stretch>
            </a:blip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-802" y="-62658"/>
            <a:ext cx="18399395" cy="10349660"/>
            <a:chOff x="0" y="0"/>
            <a:chExt cx="24532526" cy="1379954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532462" cy="13799565"/>
            </a:xfrm>
            <a:custGeom>
              <a:avLst/>
              <a:gdLst/>
              <a:ahLst/>
              <a:cxnLst/>
              <a:rect l="l" t="t" r="r" b="b"/>
              <a:pathLst>
                <a:path w="24532462" h="13799565">
                  <a:moveTo>
                    <a:pt x="0" y="0"/>
                  </a:moveTo>
                  <a:lnTo>
                    <a:pt x="24532462" y="0"/>
                  </a:lnTo>
                  <a:lnTo>
                    <a:pt x="24532462" y="13799565"/>
                  </a:lnTo>
                  <a:lnTo>
                    <a:pt x="0" y="1379956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52388" y="-138850"/>
            <a:ext cx="18440398" cy="10502058"/>
            <a:chOff x="0" y="0"/>
            <a:chExt cx="24587198" cy="1400274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4587200" cy="14002745"/>
            </a:xfrm>
            <a:custGeom>
              <a:avLst/>
              <a:gdLst/>
              <a:ahLst/>
              <a:cxnLst/>
              <a:rect l="l" t="t" r="r" b="b"/>
              <a:pathLst>
                <a:path w="24587200" h="14002745">
                  <a:moveTo>
                    <a:pt x="0" y="0"/>
                  </a:moveTo>
                  <a:lnTo>
                    <a:pt x="24587200" y="0"/>
                  </a:lnTo>
                  <a:lnTo>
                    <a:pt x="24587200" y="14002745"/>
                  </a:lnTo>
                  <a:lnTo>
                    <a:pt x="0" y="1400274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-5158" r="-5158"/>
              </a:stretch>
            </a:blip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7090649" y="454302"/>
            <a:ext cx="276701" cy="277177"/>
            <a:chOff x="0" y="0"/>
            <a:chExt cx="368935" cy="36957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68935" cy="369570"/>
            </a:xfrm>
            <a:custGeom>
              <a:avLst/>
              <a:gdLst/>
              <a:ahLst/>
              <a:cxnLst/>
              <a:rect l="l" t="t" r="r" b="b"/>
              <a:pathLst>
                <a:path w="368935" h="369570">
                  <a:moveTo>
                    <a:pt x="0" y="0"/>
                  </a:moveTo>
                  <a:lnTo>
                    <a:pt x="368935" y="0"/>
                  </a:lnTo>
                  <a:lnTo>
                    <a:pt x="368935" y="369570"/>
                  </a:lnTo>
                  <a:lnTo>
                    <a:pt x="0" y="3695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1517" r="-1517"/>
              </a:stretch>
            </a:blipFill>
          </p:spPr>
          <p:txBody>
            <a:bodyPr/>
            <a:lstStyle/>
            <a:p>
              <a:endParaRPr lang="es-419"/>
            </a:p>
          </p:txBody>
        </p:sp>
      </p:grpSp>
      <p:sp>
        <p:nvSpPr>
          <p:cNvPr id="10" name="Freeform 10"/>
          <p:cNvSpPr/>
          <p:nvPr/>
        </p:nvSpPr>
        <p:spPr>
          <a:xfrm>
            <a:off x="16582626" y="775526"/>
            <a:ext cx="1286827" cy="930593"/>
          </a:xfrm>
          <a:custGeom>
            <a:avLst/>
            <a:gdLst/>
            <a:ahLst/>
            <a:cxnLst/>
            <a:rect l="l" t="t" r="r" b="b"/>
            <a:pathLst>
              <a:path w="1286827" h="930593">
                <a:moveTo>
                  <a:pt x="0" y="0"/>
                </a:moveTo>
                <a:lnTo>
                  <a:pt x="1286827" y="0"/>
                </a:lnTo>
                <a:lnTo>
                  <a:pt x="1286827" y="930592"/>
                </a:lnTo>
                <a:lnTo>
                  <a:pt x="0" y="93059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-179" r="-179"/>
            </a:stretch>
          </a:blipFill>
        </p:spPr>
        <p:txBody>
          <a:bodyPr/>
          <a:lstStyle/>
          <a:p>
            <a:endParaRPr lang="es-419"/>
          </a:p>
        </p:txBody>
      </p:sp>
      <p:grpSp>
        <p:nvGrpSpPr>
          <p:cNvPr id="11" name="Group 11"/>
          <p:cNvGrpSpPr/>
          <p:nvPr/>
        </p:nvGrpSpPr>
        <p:grpSpPr>
          <a:xfrm>
            <a:off x="3231" y="1225088"/>
            <a:ext cx="3921919" cy="144494"/>
            <a:chOff x="0" y="0"/>
            <a:chExt cx="5229225" cy="192659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5229225" cy="192659"/>
            </a:xfrm>
            <a:custGeom>
              <a:avLst/>
              <a:gdLst/>
              <a:ahLst/>
              <a:cxnLst/>
              <a:rect l="l" t="t" r="r" b="b"/>
              <a:pathLst>
                <a:path w="5229225" h="192659">
                  <a:moveTo>
                    <a:pt x="5229225" y="0"/>
                  </a:moveTo>
                  <a:lnTo>
                    <a:pt x="0" y="0"/>
                  </a:lnTo>
                  <a:lnTo>
                    <a:pt x="0" y="192659"/>
                  </a:lnTo>
                  <a:lnTo>
                    <a:pt x="5229225" y="192659"/>
                  </a:lnTo>
                  <a:lnTo>
                    <a:pt x="5229225" y="0"/>
                  </a:lnTo>
                  <a:close/>
                </a:path>
              </a:pathLst>
            </a:custGeom>
            <a:solidFill>
              <a:srgbClr val="38AA00"/>
            </a:solid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4025265" y="1225088"/>
            <a:ext cx="242316" cy="141351"/>
            <a:chOff x="0" y="0"/>
            <a:chExt cx="323088" cy="188468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323088" cy="188468"/>
            </a:xfrm>
            <a:custGeom>
              <a:avLst/>
              <a:gdLst/>
              <a:ahLst/>
              <a:cxnLst/>
              <a:rect l="l" t="t" r="r" b="b"/>
              <a:pathLst>
                <a:path w="323088" h="188468">
                  <a:moveTo>
                    <a:pt x="323088" y="0"/>
                  </a:moveTo>
                  <a:lnTo>
                    <a:pt x="0" y="0"/>
                  </a:lnTo>
                  <a:lnTo>
                    <a:pt x="0" y="188468"/>
                  </a:lnTo>
                  <a:lnTo>
                    <a:pt x="323088" y="188468"/>
                  </a:lnTo>
                  <a:lnTo>
                    <a:pt x="323088" y="0"/>
                  </a:lnTo>
                  <a:close/>
                </a:path>
              </a:pathLst>
            </a:custGeom>
            <a:solidFill>
              <a:srgbClr val="38AA00"/>
            </a:solid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4364472" y="1225088"/>
            <a:ext cx="242316" cy="141351"/>
            <a:chOff x="0" y="0"/>
            <a:chExt cx="323088" cy="188468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323088" cy="188468"/>
            </a:xfrm>
            <a:custGeom>
              <a:avLst/>
              <a:gdLst/>
              <a:ahLst/>
              <a:cxnLst/>
              <a:rect l="l" t="t" r="r" b="b"/>
              <a:pathLst>
                <a:path w="323088" h="188468">
                  <a:moveTo>
                    <a:pt x="323088" y="0"/>
                  </a:moveTo>
                  <a:lnTo>
                    <a:pt x="0" y="0"/>
                  </a:lnTo>
                  <a:lnTo>
                    <a:pt x="0" y="188468"/>
                  </a:lnTo>
                  <a:lnTo>
                    <a:pt x="323088" y="188468"/>
                  </a:lnTo>
                  <a:lnTo>
                    <a:pt x="323088" y="0"/>
                  </a:lnTo>
                  <a:close/>
                </a:path>
              </a:pathLst>
            </a:custGeom>
            <a:solidFill>
              <a:srgbClr val="38AA00"/>
            </a:solid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4706913" y="1225088"/>
            <a:ext cx="242316" cy="141351"/>
            <a:chOff x="0" y="0"/>
            <a:chExt cx="323088" cy="188468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323088" cy="188468"/>
            </a:xfrm>
            <a:custGeom>
              <a:avLst/>
              <a:gdLst/>
              <a:ahLst/>
              <a:cxnLst/>
              <a:rect l="l" t="t" r="r" b="b"/>
              <a:pathLst>
                <a:path w="323088" h="188468">
                  <a:moveTo>
                    <a:pt x="323088" y="0"/>
                  </a:moveTo>
                  <a:lnTo>
                    <a:pt x="0" y="0"/>
                  </a:lnTo>
                  <a:lnTo>
                    <a:pt x="0" y="188468"/>
                  </a:lnTo>
                  <a:lnTo>
                    <a:pt x="323088" y="188468"/>
                  </a:lnTo>
                  <a:lnTo>
                    <a:pt x="323088" y="0"/>
                  </a:lnTo>
                  <a:close/>
                </a:path>
              </a:pathLst>
            </a:custGeom>
            <a:solidFill>
              <a:srgbClr val="38AA00"/>
            </a:solidFill>
          </p:spPr>
          <p:txBody>
            <a:bodyPr/>
            <a:lstStyle/>
            <a:p>
              <a:endParaRPr lang="es-419"/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6872620" y="527876"/>
            <a:ext cx="5797040" cy="1293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052"/>
              </a:lnSpc>
            </a:pPr>
            <a:r>
              <a:rPr lang="en-US" sz="8502" spc="127" dirty="0" err="1">
                <a:solidFill>
                  <a:srgbClr val="00304D"/>
                </a:solidFill>
                <a:latin typeface="Impact"/>
                <a:ea typeface="Impact"/>
                <a:cs typeface="Impact"/>
                <a:sym typeface="Impact"/>
              </a:rPr>
              <a:t>Objetivos</a:t>
            </a:r>
            <a:endParaRPr lang="en-US" sz="8502" spc="127" dirty="0">
              <a:solidFill>
                <a:srgbClr val="00304D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6319425" y="8877300"/>
            <a:ext cx="5797040" cy="1293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052"/>
              </a:lnSpc>
            </a:pPr>
            <a:r>
              <a:rPr lang="en-US" sz="8502" spc="127" dirty="0">
                <a:solidFill>
                  <a:srgbClr val="00304D"/>
                </a:solidFill>
                <a:latin typeface="Impact"/>
                <a:ea typeface="Impact"/>
                <a:cs typeface="Impact"/>
                <a:sym typeface="Impact"/>
              </a:rPr>
              <a:t>2026</a:t>
            </a:r>
          </a:p>
        </p:txBody>
      </p:sp>
      <p:sp>
        <p:nvSpPr>
          <p:cNvPr id="21" name="AutoShape 21"/>
          <p:cNvSpPr/>
          <p:nvPr/>
        </p:nvSpPr>
        <p:spPr>
          <a:xfrm>
            <a:off x="9201149" y="2067801"/>
            <a:ext cx="15300" cy="6555641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s-419"/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91006758-82A8-4D5D-8CA2-A11E1D5ED850}"/>
              </a:ext>
            </a:extLst>
          </p:cNvPr>
          <p:cNvSpPr txBox="1"/>
          <p:nvPr/>
        </p:nvSpPr>
        <p:spPr>
          <a:xfrm>
            <a:off x="418555" y="2766634"/>
            <a:ext cx="8652998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4000" b="1" dirty="0"/>
              <a:t>  GENERAL</a:t>
            </a:r>
          </a:p>
          <a:p>
            <a:pPr algn="ctr"/>
            <a:endParaRPr lang="es-CO" sz="4000" b="1" dirty="0"/>
          </a:p>
          <a:p>
            <a:pPr algn="just"/>
            <a:r>
              <a:rPr lang="es-CO" sz="4000" dirty="0"/>
              <a:t>Revalorizar productivamente la hoja de coca mediante la </a:t>
            </a:r>
            <a:r>
              <a:rPr lang="es-CO" sz="4000" b="1" u="sng" dirty="0"/>
              <a:t>implementación de pilotos de </a:t>
            </a:r>
            <a:r>
              <a:rPr lang="es-CO" sz="4000" b="1" u="sng" dirty="0" err="1"/>
              <a:t>bioabonos</a:t>
            </a:r>
            <a:r>
              <a:rPr lang="es-CO" sz="4000" b="1" u="sng" dirty="0"/>
              <a:t> y el escalamiento de productos </a:t>
            </a:r>
            <a:r>
              <a:rPr lang="es-CO" sz="4000" dirty="0"/>
              <a:t>derivados fortaleciendo las economías populares y campesinas con transferencia de conocimiento.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D8E016FD-F6C5-47C5-B68B-78A82CFF17F2}"/>
              </a:ext>
            </a:extLst>
          </p:cNvPr>
          <p:cNvSpPr txBox="1"/>
          <p:nvPr/>
        </p:nvSpPr>
        <p:spPr>
          <a:xfrm>
            <a:off x="9411319" y="2067801"/>
            <a:ext cx="8444022" cy="65556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just" fontAlgn="ctr">
              <a:buFont typeface="+mj-lt"/>
              <a:buAutoNum type="arabicPeriod"/>
            </a:pPr>
            <a:r>
              <a:rPr lang="es-MX" sz="2800" u="none" strike="noStrike" dirty="0">
                <a:effectLst/>
              </a:rPr>
              <a:t>Implementar </a:t>
            </a:r>
            <a:r>
              <a:rPr lang="es-MX" sz="2800" b="1" u="none" strike="noStrike" dirty="0">
                <a:effectLst/>
              </a:rPr>
              <a:t>procesos de transferencia de conocimiento del abono líquido y de productos alimenticios derivados de la hoja de coca </a:t>
            </a:r>
            <a:r>
              <a:rPr lang="es-MX" sz="2800" u="none" strike="noStrike" dirty="0">
                <a:effectLst/>
              </a:rPr>
              <a:t>a través de ensayos participativos de validación con las comunidades.</a:t>
            </a:r>
          </a:p>
          <a:p>
            <a:pPr marL="514350" indent="-514350" algn="just" fontAlgn="ctr">
              <a:buFont typeface="+mj-lt"/>
              <a:buAutoNum type="arabicPeriod"/>
            </a:pPr>
            <a:endParaRPr lang="es-MX" sz="2800" b="0" i="0" dirty="0">
              <a:solidFill>
                <a:srgbClr val="000000"/>
              </a:solidFill>
            </a:endParaRPr>
          </a:p>
          <a:p>
            <a:pPr marL="514350" indent="-514350" algn="just" fontAlgn="ctr">
              <a:buFont typeface="+mj-lt"/>
              <a:buAutoNum type="arabicPeriod"/>
            </a:pPr>
            <a:r>
              <a:rPr lang="es-MX" sz="2800" b="1" u="none" strike="noStrike" dirty="0">
                <a:effectLst/>
              </a:rPr>
              <a:t>Escalar productos locales derivados de la hoja de coca </a:t>
            </a:r>
            <a:r>
              <a:rPr lang="es-MX" sz="2800" u="none" strike="noStrike" dirty="0">
                <a:effectLst/>
              </a:rPr>
              <a:t>previamente comercializados en circuitos comunitarios, mediante su análisis productivo, organizativo y su inserción en dinámicas de economía popular y campesina</a:t>
            </a:r>
          </a:p>
          <a:p>
            <a:pPr marL="514350" indent="-514350" algn="just" fontAlgn="ctr">
              <a:buFont typeface="+mj-lt"/>
              <a:buAutoNum type="arabicPeriod"/>
            </a:pPr>
            <a:endParaRPr lang="es-MX" sz="2800" b="0" i="0" dirty="0">
              <a:solidFill>
                <a:srgbClr val="000000"/>
              </a:solidFill>
            </a:endParaRPr>
          </a:p>
          <a:p>
            <a:pPr marL="514350" indent="-514350" algn="just" fontAlgn="ctr">
              <a:buFont typeface="+mj-lt"/>
              <a:buAutoNum type="arabicPeriod"/>
            </a:pPr>
            <a:r>
              <a:rPr lang="es-MX" sz="2800" u="none" strike="noStrike" dirty="0">
                <a:effectLst/>
              </a:rPr>
              <a:t>Fomentar la </a:t>
            </a:r>
            <a:r>
              <a:rPr lang="es-MX" sz="2800" b="1" u="none" strike="noStrike" dirty="0">
                <a:effectLst/>
              </a:rPr>
              <a:t>diversificación de productos innovadores a partir de la hoja de coca </a:t>
            </a:r>
            <a:r>
              <a:rPr lang="es-MX" sz="2800" u="none" strike="noStrike" dirty="0">
                <a:effectLst/>
              </a:rPr>
              <a:t>de forma armónica con los usos tradicionales</a:t>
            </a:r>
            <a:endParaRPr lang="es-MX" sz="2800" b="0" i="0" u="none" strike="noStrike" dirty="0">
              <a:solidFill>
                <a:srgbClr val="0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5596543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9050" y="2"/>
            <a:ext cx="18287998" cy="10286998"/>
            <a:chOff x="0" y="0"/>
            <a:chExt cx="24383998" cy="1371599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 l="-4479" r="-4479"/>
              </a:stretch>
            </a:blip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-802" y="-62658"/>
            <a:ext cx="18399395" cy="10349660"/>
            <a:chOff x="0" y="0"/>
            <a:chExt cx="24532526" cy="1379954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532462" cy="13799565"/>
            </a:xfrm>
            <a:custGeom>
              <a:avLst/>
              <a:gdLst/>
              <a:ahLst/>
              <a:cxnLst/>
              <a:rect l="l" t="t" r="r" b="b"/>
              <a:pathLst>
                <a:path w="24532462" h="13799565">
                  <a:moveTo>
                    <a:pt x="0" y="0"/>
                  </a:moveTo>
                  <a:lnTo>
                    <a:pt x="24532462" y="0"/>
                  </a:lnTo>
                  <a:lnTo>
                    <a:pt x="24532462" y="13799565"/>
                  </a:lnTo>
                  <a:lnTo>
                    <a:pt x="0" y="1379956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8205" y="-293014"/>
            <a:ext cx="18440398" cy="10502058"/>
            <a:chOff x="0" y="0"/>
            <a:chExt cx="24587198" cy="1400274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4587200" cy="14002745"/>
            </a:xfrm>
            <a:custGeom>
              <a:avLst/>
              <a:gdLst/>
              <a:ahLst/>
              <a:cxnLst/>
              <a:rect l="l" t="t" r="r" b="b"/>
              <a:pathLst>
                <a:path w="24587200" h="14002745">
                  <a:moveTo>
                    <a:pt x="0" y="0"/>
                  </a:moveTo>
                  <a:lnTo>
                    <a:pt x="24587200" y="0"/>
                  </a:lnTo>
                  <a:lnTo>
                    <a:pt x="24587200" y="14002745"/>
                  </a:lnTo>
                  <a:lnTo>
                    <a:pt x="0" y="1400274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-5158" r="-5158"/>
              </a:stretch>
            </a:blip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7090649" y="454302"/>
            <a:ext cx="276701" cy="277177"/>
            <a:chOff x="0" y="0"/>
            <a:chExt cx="368935" cy="36957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68935" cy="369570"/>
            </a:xfrm>
            <a:custGeom>
              <a:avLst/>
              <a:gdLst/>
              <a:ahLst/>
              <a:cxnLst/>
              <a:rect l="l" t="t" r="r" b="b"/>
              <a:pathLst>
                <a:path w="368935" h="369570">
                  <a:moveTo>
                    <a:pt x="0" y="0"/>
                  </a:moveTo>
                  <a:lnTo>
                    <a:pt x="368935" y="0"/>
                  </a:lnTo>
                  <a:lnTo>
                    <a:pt x="368935" y="369570"/>
                  </a:lnTo>
                  <a:lnTo>
                    <a:pt x="0" y="3695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1517" r="-1517"/>
              </a:stretch>
            </a:blipFill>
          </p:spPr>
          <p:txBody>
            <a:bodyPr/>
            <a:lstStyle/>
            <a:p>
              <a:endParaRPr lang="es-419"/>
            </a:p>
          </p:txBody>
        </p:sp>
      </p:grpSp>
      <p:sp>
        <p:nvSpPr>
          <p:cNvPr id="10" name="Freeform 10"/>
          <p:cNvSpPr/>
          <p:nvPr/>
        </p:nvSpPr>
        <p:spPr>
          <a:xfrm>
            <a:off x="16582626" y="775526"/>
            <a:ext cx="1286827" cy="930593"/>
          </a:xfrm>
          <a:custGeom>
            <a:avLst/>
            <a:gdLst/>
            <a:ahLst/>
            <a:cxnLst/>
            <a:rect l="l" t="t" r="r" b="b"/>
            <a:pathLst>
              <a:path w="1286827" h="930593">
                <a:moveTo>
                  <a:pt x="0" y="0"/>
                </a:moveTo>
                <a:lnTo>
                  <a:pt x="1286827" y="0"/>
                </a:lnTo>
                <a:lnTo>
                  <a:pt x="1286827" y="930592"/>
                </a:lnTo>
                <a:lnTo>
                  <a:pt x="0" y="93059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-179" r="-179"/>
            </a:stretch>
          </a:blipFill>
        </p:spPr>
        <p:txBody>
          <a:bodyPr/>
          <a:lstStyle/>
          <a:p>
            <a:endParaRPr lang="es-419"/>
          </a:p>
        </p:txBody>
      </p:sp>
      <p:grpSp>
        <p:nvGrpSpPr>
          <p:cNvPr id="11" name="Group 11"/>
          <p:cNvGrpSpPr/>
          <p:nvPr/>
        </p:nvGrpSpPr>
        <p:grpSpPr>
          <a:xfrm>
            <a:off x="3231" y="1225088"/>
            <a:ext cx="3921919" cy="144494"/>
            <a:chOff x="0" y="0"/>
            <a:chExt cx="5229225" cy="192659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5229225" cy="192659"/>
            </a:xfrm>
            <a:custGeom>
              <a:avLst/>
              <a:gdLst/>
              <a:ahLst/>
              <a:cxnLst/>
              <a:rect l="l" t="t" r="r" b="b"/>
              <a:pathLst>
                <a:path w="5229225" h="192659">
                  <a:moveTo>
                    <a:pt x="5229225" y="0"/>
                  </a:moveTo>
                  <a:lnTo>
                    <a:pt x="0" y="0"/>
                  </a:lnTo>
                  <a:lnTo>
                    <a:pt x="0" y="192659"/>
                  </a:lnTo>
                  <a:lnTo>
                    <a:pt x="5229225" y="192659"/>
                  </a:lnTo>
                  <a:lnTo>
                    <a:pt x="5229225" y="0"/>
                  </a:lnTo>
                  <a:close/>
                </a:path>
              </a:pathLst>
            </a:custGeom>
            <a:solidFill>
              <a:srgbClr val="38AA00"/>
            </a:solid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4025265" y="1225088"/>
            <a:ext cx="242316" cy="141351"/>
            <a:chOff x="0" y="0"/>
            <a:chExt cx="323088" cy="188468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323088" cy="188468"/>
            </a:xfrm>
            <a:custGeom>
              <a:avLst/>
              <a:gdLst/>
              <a:ahLst/>
              <a:cxnLst/>
              <a:rect l="l" t="t" r="r" b="b"/>
              <a:pathLst>
                <a:path w="323088" h="188468">
                  <a:moveTo>
                    <a:pt x="323088" y="0"/>
                  </a:moveTo>
                  <a:lnTo>
                    <a:pt x="0" y="0"/>
                  </a:lnTo>
                  <a:lnTo>
                    <a:pt x="0" y="188468"/>
                  </a:lnTo>
                  <a:lnTo>
                    <a:pt x="323088" y="188468"/>
                  </a:lnTo>
                  <a:lnTo>
                    <a:pt x="323088" y="0"/>
                  </a:lnTo>
                  <a:close/>
                </a:path>
              </a:pathLst>
            </a:custGeom>
            <a:solidFill>
              <a:srgbClr val="38AA00"/>
            </a:solid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4364472" y="1225088"/>
            <a:ext cx="242316" cy="141351"/>
            <a:chOff x="0" y="0"/>
            <a:chExt cx="323088" cy="188468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323088" cy="188468"/>
            </a:xfrm>
            <a:custGeom>
              <a:avLst/>
              <a:gdLst/>
              <a:ahLst/>
              <a:cxnLst/>
              <a:rect l="l" t="t" r="r" b="b"/>
              <a:pathLst>
                <a:path w="323088" h="188468">
                  <a:moveTo>
                    <a:pt x="323088" y="0"/>
                  </a:moveTo>
                  <a:lnTo>
                    <a:pt x="0" y="0"/>
                  </a:lnTo>
                  <a:lnTo>
                    <a:pt x="0" y="188468"/>
                  </a:lnTo>
                  <a:lnTo>
                    <a:pt x="323088" y="188468"/>
                  </a:lnTo>
                  <a:lnTo>
                    <a:pt x="323088" y="0"/>
                  </a:lnTo>
                  <a:close/>
                </a:path>
              </a:pathLst>
            </a:custGeom>
            <a:solidFill>
              <a:srgbClr val="38AA00"/>
            </a:solid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4706913" y="1225088"/>
            <a:ext cx="242316" cy="141351"/>
            <a:chOff x="0" y="0"/>
            <a:chExt cx="323088" cy="188468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323088" cy="188468"/>
            </a:xfrm>
            <a:custGeom>
              <a:avLst/>
              <a:gdLst/>
              <a:ahLst/>
              <a:cxnLst/>
              <a:rect l="l" t="t" r="r" b="b"/>
              <a:pathLst>
                <a:path w="323088" h="188468">
                  <a:moveTo>
                    <a:pt x="323088" y="0"/>
                  </a:moveTo>
                  <a:lnTo>
                    <a:pt x="0" y="0"/>
                  </a:lnTo>
                  <a:lnTo>
                    <a:pt x="0" y="188468"/>
                  </a:lnTo>
                  <a:lnTo>
                    <a:pt x="323088" y="188468"/>
                  </a:lnTo>
                  <a:lnTo>
                    <a:pt x="323088" y="0"/>
                  </a:lnTo>
                  <a:close/>
                </a:path>
              </a:pathLst>
            </a:custGeom>
            <a:solidFill>
              <a:srgbClr val="38AA00"/>
            </a:solidFill>
          </p:spPr>
          <p:txBody>
            <a:bodyPr/>
            <a:lstStyle/>
            <a:p>
              <a:endParaRPr lang="es-419"/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6100617" y="433861"/>
            <a:ext cx="9580410" cy="12938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052"/>
              </a:lnSpc>
            </a:pPr>
            <a:r>
              <a:rPr lang="en-US" sz="8502" spc="127" dirty="0" err="1">
                <a:solidFill>
                  <a:srgbClr val="00304D"/>
                </a:solidFill>
                <a:latin typeface="Impact"/>
                <a:ea typeface="Impact"/>
                <a:cs typeface="Impact"/>
                <a:sym typeface="Impact"/>
              </a:rPr>
              <a:t>Avances</a:t>
            </a:r>
            <a:r>
              <a:rPr lang="en-US" sz="8502" spc="127" dirty="0">
                <a:solidFill>
                  <a:srgbClr val="00304D"/>
                </a:solidFill>
                <a:latin typeface="Impact"/>
                <a:ea typeface="Impact"/>
                <a:cs typeface="Impact"/>
                <a:sym typeface="Impact"/>
              </a:rPr>
              <a:t> OE 1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6300351" y="8915164"/>
            <a:ext cx="5797040" cy="1293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052"/>
              </a:lnSpc>
            </a:pPr>
            <a:r>
              <a:rPr lang="en-US" sz="8502" spc="127" dirty="0">
                <a:solidFill>
                  <a:srgbClr val="00304D"/>
                </a:solidFill>
                <a:latin typeface="Impact"/>
                <a:ea typeface="Impact"/>
                <a:cs typeface="Impact"/>
                <a:sym typeface="Impact"/>
              </a:rPr>
              <a:t>2026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D8E016FD-F6C5-47C5-B68B-78A82CFF17F2}"/>
              </a:ext>
            </a:extLst>
          </p:cNvPr>
          <p:cNvSpPr txBox="1"/>
          <p:nvPr/>
        </p:nvSpPr>
        <p:spPr>
          <a:xfrm>
            <a:off x="9525000" y="2316396"/>
            <a:ext cx="83444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ctr"/>
            <a:r>
              <a:rPr lang="es-MX" sz="2400" u="none" strike="noStrike" dirty="0">
                <a:effectLst/>
              </a:rPr>
              <a:t> </a:t>
            </a:r>
            <a:endParaRPr lang="es-MX" sz="2400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57CBD845-B252-49A9-AD34-AAFCBF30348F}"/>
              </a:ext>
            </a:extLst>
          </p:cNvPr>
          <p:cNvSpPr txBox="1"/>
          <p:nvPr/>
        </p:nvSpPr>
        <p:spPr>
          <a:xfrm>
            <a:off x="418554" y="2029497"/>
            <a:ext cx="1745089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2800" dirty="0"/>
              <a:t>Objetivo específico 1: Implementar </a:t>
            </a:r>
            <a:r>
              <a:rPr lang="es-ES" sz="2800" b="1" dirty="0"/>
              <a:t>procesos de transferencia de conocimiento del abono líquido y de productos alimenticios derivados de la hoja de coca </a:t>
            </a:r>
            <a:r>
              <a:rPr lang="es-ES" sz="2800" dirty="0"/>
              <a:t>a través de ensayos participativos de validación con las comunidades</a:t>
            </a:r>
            <a:endParaRPr lang="es-CO" sz="2800" dirty="0"/>
          </a:p>
        </p:txBody>
      </p:sp>
      <p:graphicFrame>
        <p:nvGraphicFramePr>
          <p:cNvPr id="25" name="Tabla 24">
            <a:extLst>
              <a:ext uri="{FF2B5EF4-FFF2-40B4-BE49-F238E27FC236}">
                <a16:creationId xmlns:a16="http://schemas.microsoft.com/office/drawing/2014/main" id="{2F29402B-750A-4C11-8253-872353D7AC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0754961"/>
              </p:ext>
            </p:extLst>
          </p:nvPr>
        </p:nvGraphicFramePr>
        <p:xfrm>
          <a:off x="1462983" y="4104022"/>
          <a:ext cx="15119643" cy="385598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715820">
                  <a:extLst>
                    <a:ext uri="{9D8B030D-6E8A-4147-A177-3AD203B41FA5}">
                      <a16:colId xmlns:a16="http://schemas.microsoft.com/office/drawing/2014/main" val="3268332256"/>
                    </a:ext>
                  </a:extLst>
                </a:gridCol>
                <a:gridCol w="3805727">
                  <a:extLst>
                    <a:ext uri="{9D8B030D-6E8A-4147-A177-3AD203B41FA5}">
                      <a16:colId xmlns:a16="http://schemas.microsoft.com/office/drawing/2014/main" val="3254894219"/>
                    </a:ext>
                  </a:extLst>
                </a:gridCol>
                <a:gridCol w="5598096">
                  <a:extLst>
                    <a:ext uri="{9D8B030D-6E8A-4147-A177-3AD203B41FA5}">
                      <a16:colId xmlns:a16="http://schemas.microsoft.com/office/drawing/2014/main" val="664843059"/>
                    </a:ext>
                  </a:extLst>
                </a:gridCol>
              </a:tblGrid>
              <a:tr h="162834">
                <a:tc>
                  <a:txBody>
                    <a:bodyPr/>
                    <a:lstStyle/>
                    <a:p>
                      <a:pPr algn="ctr" fontAlgn="t"/>
                      <a:r>
                        <a:rPr lang="es-CO" sz="2800" b="1" u="none" strike="noStrike" dirty="0">
                          <a:effectLst/>
                        </a:rPr>
                        <a:t>Actividad</a:t>
                      </a:r>
                      <a:endParaRPr lang="es-CO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786" marR="7754" marT="77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2800" b="1" u="none" strike="noStrike" dirty="0">
                          <a:effectLst/>
                        </a:rPr>
                        <a:t>Indicador</a:t>
                      </a:r>
                      <a:endParaRPr lang="es-CO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786" marR="7754" marT="77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2800" b="1" u="none" strike="noStrike" dirty="0">
                          <a:effectLst/>
                        </a:rPr>
                        <a:t>Avance</a:t>
                      </a:r>
                      <a:endParaRPr lang="es-CO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786" marR="7754" marT="77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4471370"/>
                  </a:ext>
                </a:extLst>
              </a:tr>
              <a:tr h="317915">
                <a:tc>
                  <a:txBody>
                    <a:bodyPr/>
                    <a:lstStyle/>
                    <a:p>
                      <a:pPr marL="0" indent="0" algn="just" fontAlgn="t">
                        <a:buFont typeface="+mj-lt"/>
                        <a:buNone/>
                      </a:pPr>
                      <a:r>
                        <a:rPr lang="es-ES" sz="2800" u="none" strike="noStrike" dirty="0">
                          <a:effectLst/>
                        </a:rPr>
                        <a:t>Instalar </a:t>
                      </a:r>
                      <a:r>
                        <a:rPr lang="es-ES" sz="2800" u="none" strike="noStrike" dirty="0" err="1">
                          <a:effectLst/>
                        </a:rPr>
                        <a:t>biofábricas</a:t>
                      </a:r>
                      <a:r>
                        <a:rPr lang="es-ES" sz="2800" u="none" strike="noStrike" dirty="0">
                          <a:effectLst/>
                        </a:rPr>
                        <a:t> con sus respectivos kits para la producción local del abono.</a:t>
                      </a:r>
                      <a:endParaRPr lang="es-E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786" marR="7754" marT="775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2800" u="none" strike="noStrike" dirty="0">
                          <a:effectLst/>
                        </a:rPr>
                        <a:t>5</a:t>
                      </a:r>
                      <a:endParaRPr lang="es-CO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786" marR="7754" marT="775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s-ES" sz="2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Finalizaci</a:t>
                      </a:r>
                      <a:r>
                        <a:rPr lang="es-419" sz="2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ón</a:t>
                      </a:r>
                      <a:r>
                        <a:rPr lang="es-419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de planos arquitectónicos, estructurales, hidrosanitarios y eléctricos</a:t>
                      </a:r>
                    </a:p>
                    <a:p>
                      <a:pPr algn="just" fontAlgn="t"/>
                      <a:endParaRPr lang="es-419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s-419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Proceso de compra de materiales para implementación del piloto de las </a:t>
                      </a:r>
                      <a:r>
                        <a:rPr lang="es-419" sz="2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biofábricas</a:t>
                      </a:r>
                      <a:r>
                        <a:rPr lang="es-419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publicado en Tienda Virtual</a:t>
                      </a:r>
                      <a:endParaRPr lang="es-E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786" marR="7754" marT="775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0295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66646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9050" y="2"/>
            <a:ext cx="18287998" cy="10286998"/>
            <a:chOff x="0" y="0"/>
            <a:chExt cx="24383998" cy="1371599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 l="-4479" r="-4479"/>
              </a:stretch>
            </a:blip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-802" y="-62658"/>
            <a:ext cx="18399395" cy="10349660"/>
            <a:chOff x="0" y="0"/>
            <a:chExt cx="24532526" cy="1379954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532462" cy="13799565"/>
            </a:xfrm>
            <a:custGeom>
              <a:avLst/>
              <a:gdLst/>
              <a:ahLst/>
              <a:cxnLst/>
              <a:rect l="l" t="t" r="r" b="b"/>
              <a:pathLst>
                <a:path w="24532462" h="13799565">
                  <a:moveTo>
                    <a:pt x="0" y="0"/>
                  </a:moveTo>
                  <a:lnTo>
                    <a:pt x="24532462" y="0"/>
                  </a:lnTo>
                  <a:lnTo>
                    <a:pt x="24532462" y="13799565"/>
                  </a:lnTo>
                  <a:lnTo>
                    <a:pt x="0" y="1379956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52388" y="-138850"/>
            <a:ext cx="18440398" cy="10502058"/>
            <a:chOff x="0" y="0"/>
            <a:chExt cx="24587198" cy="1400274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4587200" cy="14002745"/>
            </a:xfrm>
            <a:custGeom>
              <a:avLst/>
              <a:gdLst/>
              <a:ahLst/>
              <a:cxnLst/>
              <a:rect l="l" t="t" r="r" b="b"/>
              <a:pathLst>
                <a:path w="24587200" h="14002745">
                  <a:moveTo>
                    <a:pt x="0" y="0"/>
                  </a:moveTo>
                  <a:lnTo>
                    <a:pt x="24587200" y="0"/>
                  </a:lnTo>
                  <a:lnTo>
                    <a:pt x="24587200" y="14002745"/>
                  </a:lnTo>
                  <a:lnTo>
                    <a:pt x="0" y="1400274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-5158" r="-5158"/>
              </a:stretch>
            </a:blip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7090649" y="454302"/>
            <a:ext cx="276701" cy="277177"/>
            <a:chOff x="0" y="0"/>
            <a:chExt cx="368935" cy="36957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68935" cy="369570"/>
            </a:xfrm>
            <a:custGeom>
              <a:avLst/>
              <a:gdLst/>
              <a:ahLst/>
              <a:cxnLst/>
              <a:rect l="l" t="t" r="r" b="b"/>
              <a:pathLst>
                <a:path w="368935" h="369570">
                  <a:moveTo>
                    <a:pt x="0" y="0"/>
                  </a:moveTo>
                  <a:lnTo>
                    <a:pt x="368935" y="0"/>
                  </a:lnTo>
                  <a:lnTo>
                    <a:pt x="368935" y="369570"/>
                  </a:lnTo>
                  <a:lnTo>
                    <a:pt x="0" y="3695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1517" r="-1517"/>
              </a:stretch>
            </a:blipFill>
          </p:spPr>
          <p:txBody>
            <a:bodyPr/>
            <a:lstStyle/>
            <a:p>
              <a:endParaRPr lang="es-419"/>
            </a:p>
          </p:txBody>
        </p:sp>
      </p:grpSp>
      <p:sp>
        <p:nvSpPr>
          <p:cNvPr id="10" name="Freeform 10"/>
          <p:cNvSpPr/>
          <p:nvPr/>
        </p:nvSpPr>
        <p:spPr>
          <a:xfrm>
            <a:off x="16582626" y="775526"/>
            <a:ext cx="1286827" cy="930593"/>
          </a:xfrm>
          <a:custGeom>
            <a:avLst/>
            <a:gdLst/>
            <a:ahLst/>
            <a:cxnLst/>
            <a:rect l="l" t="t" r="r" b="b"/>
            <a:pathLst>
              <a:path w="1286827" h="930593">
                <a:moveTo>
                  <a:pt x="0" y="0"/>
                </a:moveTo>
                <a:lnTo>
                  <a:pt x="1286827" y="0"/>
                </a:lnTo>
                <a:lnTo>
                  <a:pt x="1286827" y="930592"/>
                </a:lnTo>
                <a:lnTo>
                  <a:pt x="0" y="93059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-179" r="-179"/>
            </a:stretch>
          </a:blipFill>
        </p:spPr>
        <p:txBody>
          <a:bodyPr/>
          <a:lstStyle/>
          <a:p>
            <a:endParaRPr lang="es-419"/>
          </a:p>
        </p:txBody>
      </p:sp>
      <p:grpSp>
        <p:nvGrpSpPr>
          <p:cNvPr id="11" name="Group 11"/>
          <p:cNvGrpSpPr/>
          <p:nvPr/>
        </p:nvGrpSpPr>
        <p:grpSpPr>
          <a:xfrm>
            <a:off x="3231" y="1225088"/>
            <a:ext cx="3921919" cy="144494"/>
            <a:chOff x="0" y="0"/>
            <a:chExt cx="5229225" cy="192659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5229225" cy="192659"/>
            </a:xfrm>
            <a:custGeom>
              <a:avLst/>
              <a:gdLst/>
              <a:ahLst/>
              <a:cxnLst/>
              <a:rect l="l" t="t" r="r" b="b"/>
              <a:pathLst>
                <a:path w="5229225" h="192659">
                  <a:moveTo>
                    <a:pt x="5229225" y="0"/>
                  </a:moveTo>
                  <a:lnTo>
                    <a:pt x="0" y="0"/>
                  </a:lnTo>
                  <a:lnTo>
                    <a:pt x="0" y="192659"/>
                  </a:lnTo>
                  <a:lnTo>
                    <a:pt x="5229225" y="192659"/>
                  </a:lnTo>
                  <a:lnTo>
                    <a:pt x="5229225" y="0"/>
                  </a:lnTo>
                  <a:close/>
                </a:path>
              </a:pathLst>
            </a:custGeom>
            <a:solidFill>
              <a:srgbClr val="38AA00"/>
            </a:solid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4025265" y="1225088"/>
            <a:ext cx="242316" cy="141351"/>
            <a:chOff x="0" y="0"/>
            <a:chExt cx="323088" cy="188468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323088" cy="188468"/>
            </a:xfrm>
            <a:custGeom>
              <a:avLst/>
              <a:gdLst/>
              <a:ahLst/>
              <a:cxnLst/>
              <a:rect l="l" t="t" r="r" b="b"/>
              <a:pathLst>
                <a:path w="323088" h="188468">
                  <a:moveTo>
                    <a:pt x="323088" y="0"/>
                  </a:moveTo>
                  <a:lnTo>
                    <a:pt x="0" y="0"/>
                  </a:lnTo>
                  <a:lnTo>
                    <a:pt x="0" y="188468"/>
                  </a:lnTo>
                  <a:lnTo>
                    <a:pt x="323088" y="188468"/>
                  </a:lnTo>
                  <a:lnTo>
                    <a:pt x="323088" y="0"/>
                  </a:lnTo>
                  <a:close/>
                </a:path>
              </a:pathLst>
            </a:custGeom>
            <a:solidFill>
              <a:srgbClr val="38AA00"/>
            </a:solid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4364472" y="1225088"/>
            <a:ext cx="242316" cy="141351"/>
            <a:chOff x="0" y="0"/>
            <a:chExt cx="323088" cy="188468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323088" cy="188468"/>
            </a:xfrm>
            <a:custGeom>
              <a:avLst/>
              <a:gdLst/>
              <a:ahLst/>
              <a:cxnLst/>
              <a:rect l="l" t="t" r="r" b="b"/>
              <a:pathLst>
                <a:path w="323088" h="188468">
                  <a:moveTo>
                    <a:pt x="323088" y="0"/>
                  </a:moveTo>
                  <a:lnTo>
                    <a:pt x="0" y="0"/>
                  </a:lnTo>
                  <a:lnTo>
                    <a:pt x="0" y="188468"/>
                  </a:lnTo>
                  <a:lnTo>
                    <a:pt x="323088" y="188468"/>
                  </a:lnTo>
                  <a:lnTo>
                    <a:pt x="323088" y="0"/>
                  </a:lnTo>
                  <a:close/>
                </a:path>
              </a:pathLst>
            </a:custGeom>
            <a:solidFill>
              <a:srgbClr val="38AA00"/>
            </a:solid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4706913" y="1225088"/>
            <a:ext cx="242316" cy="141351"/>
            <a:chOff x="0" y="0"/>
            <a:chExt cx="323088" cy="188468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323088" cy="188468"/>
            </a:xfrm>
            <a:custGeom>
              <a:avLst/>
              <a:gdLst/>
              <a:ahLst/>
              <a:cxnLst/>
              <a:rect l="l" t="t" r="r" b="b"/>
              <a:pathLst>
                <a:path w="323088" h="188468">
                  <a:moveTo>
                    <a:pt x="323088" y="0"/>
                  </a:moveTo>
                  <a:lnTo>
                    <a:pt x="0" y="0"/>
                  </a:lnTo>
                  <a:lnTo>
                    <a:pt x="0" y="188468"/>
                  </a:lnTo>
                  <a:lnTo>
                    <a:pt x="323088" y="188468"/>
                  </a:lnTo>
                  <a:lnTo>
                    <a:pt x="323088" y="0"/>
                  </a:lnTo>
                  <a:close/>
                </a:path>
              </a:pathLst>
            </a:custGeom>
            <a:solidFill>
              <a:srgbClr val="38AA00"/>
            </a:solidFill>
          </p:spPr>
          <p:txBody>
            <a:bodyPr/>
            <a:lstStyle/>
            <a:p>
              <a:endParaRPr lang="es-419"/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6100617" y="433861"/>
            <a:ext cx="9580410" cy="12938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052"/>
              </a:lnSpc>
            </a:pPr>
            <a:r>
              <a:rPr lang="en-US" sz="8502" spc="127" dirty="0" err="1">
                <a:solidFill>
                  <a:srgbClr val="00304D"/>
                </a:solidFill>
                <a:latin typeface="Impact"/>
                <a:ea typeface="Impact"/>
                <a:cs typeface="Impact"/>
                <a:sym typeface="Impact"/>
              </a:rPr>
              <a:t>Biofábrica</a:t>
            </a:r>
            <a:endParaRPr lang="en-US" sz="8502" spc="127" dirty="0">
              <a:solidFill>
                <a:srgbClr val="00304D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D8E016FD-F6C5-47C5-B68B-78A82CFF17F2}"/>
              </a:ext>
            </a:extLst>
          </p:cNvPr>
          <p:cNvSpPr txBox="1"/>
          <p:nvPr/>
        </p:nvSpPr>
        <p:spPr>
          <a:xfrm>
            <a:off x="9525000" y="2316396"/>
            <a:ext cx="83444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ctr"/>
            <a:r>
              <a:rPr lang="es-MX" sz="2400" u="none" strike="noStrike" dirty="0">
                <a:effectLst/>
              </a:rPr>
              <a:t> </a:t>
            </a:r>
            <a:endParaRPr lang="es-MX" sz="2400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  <p:pic>
        <p:nvPicPr>
          <p:cNvPr id="21" name="Imagen 20">
            <a:extLst>
              <a:ext uri="{FF2B5EF4-FFF2-40B4-BE49-F238E27FC236}">
                <a16:creationId xmlns:a16="http://schemas.microsoft.com/office/drawing/2014/main" id="{029F33CC-3A51-41C1-9795-58A3E064779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1790700"/>
            <a:ext cx="12344400" cy="822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1920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9050" y="2"/>
            <a:ext cx="18287998" cy="10286998"/>
            <a:chOff x="0" y="0"/>
            <a:chExt cx="24383998" cy="1371599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 l="-4479" r="-4479"/>
              </a:stretch>
            </a:blip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-802" y="-62658"/>
            <a:ext cx="18399395" cy="10349660"/>
            <a:chOff x="0" y="0"/>
            <a:chExt cx="24532526" cy="1379954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532462" cy="13799565"/>
            </a:xfrm>
            <a:custGeom>
              <a:avLst/>
              <a:gdLst/>
              <a:ahLst/>
              <a:cxnLst/>
              <a:rect l="l" t="t" r="r" b="b"/>
              <a:pathLst>
                <a:path w="24532462" h="13799565">
                  <a:moveTo>
                    <a:pt x="0" y="0"/>
                  </a:moveTo>
                  <a:lnTo>
                    <a:pt x="24532462" y="0"/>
                  </a:lnTo>
                  <a:lnTo>
                    <a:pt x="24532462" y="13799565"/>
                  </a:lnTo>
                  <a:lnTo>
                    <a:pt x="0" y="1379956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52388" y="-138850"/>
            <a:ext cx="18440398" cy="10502058"/>
            <a:chOff x="0" y="0"/>
            <a:chExt cx="24587198" cy="1400274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4587200" cy="14002745"/>
            </a:xfrm>
            <a:custGeom>
              <a:avLst/>
              <a:gdLst/>
              <a:ahLst/>
              <a:cxnLst/>
              <a:rect l="l" t="t" r="r" b="b"/>
              <a:pathLst>
                <a:path w="24587200" h="14002745">
                  <a:moveTo>
                    <a:pt x="0" y="0"/>
                  </a:moveTo>
                  <a:lnTo>
                    <a:pt x="24587200" y="0"/>
                  </a:lnTo>
                  <a:lnTo>
                    <a:pt x="24587200" y="14002745"/>
                  </a:lnTo>
                  <a:lnTo>
                    <a:pt x="0" y="1400274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-5158" r="-5158"/>
              </a:stretch>
            </a:blip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7090649" y="454302"/>
            <a:ext cx="276701" cy="277177"/>
            <a:chOff x="0" y="0"/>
            <a:chExt cx="368935" cy="36957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68935" cy="369570"/>
            </a:xfrm>
            <a:custGeom>
              <a:avLst/>
              <a:gdLst/>
              <a:ahLst/>
              <a:cxnLst/>
              <a:rect l="l" t="t" r="r" b="b"/>
              <a:pathLst>
                <a:path w="368935" h="369570">
                  <a:moveTo>
                    <a:pt x="0" y="0"/>
                  </a:moveTo>
                  <a:lnTo>
                    <a:pt x="368935" y="0"/>
                  </a:lnTo>
                  <a:lnTo>
                    <a:pt x="368935" y="369570"/>
                  </a:lnTo>
                  <a:lnTo>
                    <a:pt x="0" y="3695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1517" r="-1517"/>
              </a:stretch>
            </a:blipFill>
          </p:spPr>
          <p:txBody>
            <a:bodyPr/>
            <a:lstStyle/>
            <a:p>
              <a:endParaRPr lang="es-419"/>
            </a:p>
          </p:txBody>
        </p:sp>
      </p:grpSp>
      <p:sp>
        <p:nvSpPr>
          <p:cNvPr id="10" name="Freeform 10"/>
          <p:cNvSpPr/>
          <p:nvPr/>
        </p:nvSpPr>
        <p:spPr>
          <a:xfrm>
            <a:off x="16582626" y="775526"/>
            <a:ext cx="1286827" cy="930593"/>
          </a:xfrm>
          <a:custGeom>
            <a:avLst/>
            <a:gdLst/>
            <a:ahLst/>
            <a:cxnLst/>
            <a:rect l="l" t="t" r="r" b="b"/>
            <a:pathLst>
              <a:path w="1286827" h="930593">
                <a:moveTo>
                  <a:pt x="0" y="0"/>
                </a:moveTo>
                <a:lnTo>
                  <a:pt x="1286827" y="0"/>
                </a:lnTo>
                <a:lnTo>
                  <a:pt x="1286827" y="930592"/>
                </a:lnTo>
                <a:lnTo>
                  <a:pt x="0" y="93059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-179" r="-179"/>
            </a:stretch>
          </a:blipFill>
        </p:spPr>
        <p:txBody>
          <a:bodyPr/>
          <a:lstStyle/>
          <a:p>
            <a:endParaRPr lang="es-419"/>
          </a:p>
        </p:txBody>
      </p:sp>
      <p:grpSp>
        <p:nvGrpSpPr>
          <p:cNvPr id="11" name="Group 11"/>
          <p:cNvGrpSpPr/>
          <p:nvPr/>
        </p:nvGrpSpPr>
        <p:grpSpPr>
          <a:xfrm>
            <a:off x="3231" y="1225088"/>
            <a:ext cx="3921919" cy="144494"/>
            <a:chOff x="0" y="0"/>
            <a:chExt cx="5229225" cy="192659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5229225" cy="192659"/>
            </a:xfrm>
            <a:custGeom>
              <a:avLst/>
              <a:gdLst/>
              <a:ahLst/>
              <a:cxnLst/>
              <a:rect l="l" t="t" r="r" b="b"/>
              <a:pathLst>
                <a:path w="5229225" h="192659">
                  <a:moveTo>
                    <a:pt x="5229225" y="0"/>
                  </a:moveTo>
                  <a:lnTo>
                    <a:pt x="0" y="0"/>
                  </a:lnTo>
                  <a:lnTo>
                    <a:pt x="0" y="192659"/>
                  </a:lnTo>
                  <a:lnTo>
                    <a:pt x="5229225" y="192659"/>
                  </a:lnTo>
                  <a:lnTo>
                    <a:pt x="5229225" y="0"/>
                  </a:lnTo>
                  <a:close/>
                </a:path>
              </a:pathLst>
            </a:custGeom>
            <a:solidFill>
              <a:srgbClr val="38AA00"/>
            </a:solid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4025265" y="1225088"/>
            <a:ext cx="242316" cy="141351"/>
            <a:chOff x="0" y="0"/>
            <a:chExt cx="323088" cy="188468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323088" cy="188468"/>
            </a:xfrm>
            <a:custGeom>
              <a:avLst/>
              <a:gdLst/>
              <a:ahLst/>
              <a:cxnLst/>
              <a:rect l="l" t="t" r="r" b="b"/>
              <a:pathLst>
                <a:path w="323088" h="188468">
                  <a:moveTo>
                    <a:pt x="323088" y="0"/>
                  </a:moveTo>
                  <a:lnTo>
                    <a:pt x="0" y="0"/>
                  </a:lnTo>
                  <a:lnTo>
                    <a:pt x="0" y="188468"/>
                  </a:lnTo>
                  <a:lnTo>
                    <a:pt x="323088" y="188468"/>
                  </a:lnTo>
                  <a:lnTo>
                    <a:pt x="323088" y="0"/>
                  </a:lnTo>
                  <a:close/>
                </a:path>
              </a:pathLst>
            </a:custGeom>
            <a:solidFill>
              <a:srgbClr val="38AA00"/>
            </a:solid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4364472" y="1225088"/>
            <a:ext cx="242316" cy="141351"/>
            <a:chOff x="0" y="0"/>
            <a:chExt cx="323088" cy="188468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323088" cy="188468"/>
            </a:xfrm>
            <a:custGeom>
              <a:avLst/>
              <a:gdLst/>
              <a:ahLst/>
              <a:cxnLst/>
              <a:rect l="l" t="t" r="r" b="b"/>
              <a:pathLst>
                <a:path w="323088" h="188468">
                  <a:moveTo>
                    <a:pt x="323088" y="0"/>
                  </a:moveTo>
                  <a:lnTo>
                    <a:pt x="0" y="0"/>
                  </a:lnTo>
                  <a:lnTo>
                    <a:pt x="0" y="188468"/>
                  </a:lnTo>
                  <a:lnTo>
                    <a:pt x="323088" y="188468"/>
                  </a:lnTo>
                  <a:lnTo>
                    <a:pt x="323088" y="0"/>
                  </a:lnTo>
                  <a:close/>
                </a:path>
              </a:pathLst>
            </a:custGeom>
            <a:solidFill>
              <a:srgbClr val="38AA00"/>
            </a:solid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4706913" y="1225088"/>
            <a:ext cx="242316" cy="141351"/>
            <a:chOff x="0" y="0"/>
            <a:chExt cx="323088" cy="188468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323088" cy="188468"/>
            </a:xfrm>
            <a:custGeom>
              <a:avLst/>
              <a:gdLst/>
              <a:ahLst/>
              <a:cxnLst/>
              <a:rect l="l" t="t" r="r" b="b"/>
              <a:pathLst>
                <a:path w="323088" h="188468">
                  <a:moveTo>
                    <a:pt x="323088" y="0"/>
                  </a:moveTo>
                  <a:lnTo>
                    <a:pt x="0" y="0"/>
                  </a:lnTo>
                  <a:lnTo>
                    <a:pt x="0" y="188468"/>
                  </a:lnTo>
                  <a:lnTo>
                    <a:pt x="323088" y="188468"/>
                  </a:lnTo>
                  <a:lnTo>
                    <a:pt x="323088" y="0"/>
                  </a:lnTo>
                  <a:close/>
                </a:path>
              </a:pathLst>
            </a:custGeom>
            <a:solidFill>
              <a:srgbClr val="38AA00"/>
            </a:solidFill>
          </p:spPr>
          <p:txBody>
            <a:bodyPr/>
            <a:lstStyle/>
            <a:p>
              <a:endParaRPr lang="es-419"/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6100617" y="433861"/>
            <a:ext cx="9580410" cy="12938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052"/>
              </a:lnSpc>
            </a:pPr>
            <a:r>
              <a:rPr lang="en-US" sz="8502" spc="127" dirty="0" err="1">
                <a:solidFill>
                  <a:srgbClr val="00304D"/>
                </a:solidFill>
                <a:latin typeface="Impact"/>
                <a:ea typeface="Impact"/>
                <a:cs typeface="Impact"/>
                <a:sym typeface="Impact"/>
              </a:rPr>
              <a:t>Avance</a:t>
            </a:r>
            <a:r>
              <a:rPr lang="en-US" sz="8502" spc="127" dirty="0">
                <a:solidFill>
                  <a:srgbClr val="00304D"/>
                </a:solidFill>
                <a:latin typeface="Impact"/>
                <a:ea typeface="Impact"/>
                <a:cs typeface="Impact"/>
                <a:sym typeface="Impact"/>
              </a:rPr>
              <a:t> del OE 2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6300351" y="8915164"/>
            <a:ext cx="5797040" cy="1293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052"/>
              </a:lnSpc>
            </a:pPr>
            <a:r>
              <a:rPr lang="en-US" sz="8502" spc="127" dirty="0">
                <a:solidFill>
                  <a:srgbClr val="00304D"/>
                </a:solidFill>
                <a:latin typeface="Impact"/>
                <a:ea typeface="Impact"/>
                <a:cs typeface="Impact"/>
                <a:sym typeface="Impact"/>
              </a:rPr>
              <a:t>2026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D8E016FD-F6C5-47C5-B68B-78A82CFF17F2}"/>
              </a:ext>
            </a:extLst>
          </p:cNvPr>
          <p:cNvSpPr txBox="1"/>
          <p:nvPr/>
        </p:nvSpPr>
        <p:spPr>
          <a:xfrm>
            <a:off x="9525000" y="2316396"/>
            <a:ext cx="83444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ctr"/>
            <a:r>
              <a:rPr lang="es-MX" sz="2400" u="none" strike="noStrike" dirty="0">
                <a:effectLst/>
              </a:rPr>
              <a:t> </a:t>
            </a:r>
            <a:endParaRPr lang="es-MX" sz="2400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57CBD845-B252-49A9-AD34-AAFCBF30348F}"/>
              </a:ext>
            </a:extLst>
          </p:cNvPr>
          <p:cNvSpPr txBox="1"/>
          <p:nvPr/>
        </p:nvSpPr>
        <p:spPr>
          <a:xfrm>
            <a:off x="440856" y="2182041"/>
            <a:ext cx="1745089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2800" dirty="0"/>
              <a:t>Objetivo específico 2: </a:t>
            </a:r>
            <a:r>
              <a:rPr lang="es-ES" sz="2800" b="1" dirty="0"/>
              <a:t>Escalar productos locales derivados de la hoja de coca </a:t>
            </a:r>
            <a:r>
              <a:rPr lang="es-ES" sz="2800" dirty="0"/>
              <a:t>previamente comercializados en circuitos comunitarios, mediante su análisis productivo, organizativo y su inserción en dinámicas de economía popular y campesina</a:t>
            </a:r>
            <a:endParaRPr lang="es-CO" sz="2800" dirty="0"/>
          </a:p>
        </p:txBody>
      </p:sp>
      <p:graphicFrame>
        <p:nvGraphicFramePr>
          <p:cNvPr id="25" name="Tabla 24">
            <a:extLst>
              <a:ext uri="{FF2B5EF4-FFF2-40B4-BE49-F238E27FC236}">
                <a16:creationId xmlns:a16="http://schemas.microsoft.com/office/drawing/2014/main" id="{2F29402B-750A-4C11-8253-872353D7AC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8757231"/>
              </p:ext>
            </p:extLst>
          </p:nvPr>
        </p:nvGraphicFramePr>
        <p:xfrm>
          <a:off x="455144" y="3567036"/>
          <a:ext cx="17147056" cy="478919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938640">
                  <a:extLst>
                    <a:ext uri="{9D8B030D-6E8A-4147-A177-3AD203B41FA5}">
                      <a16:colId xmlns:a16="http://schemas.microsoft.com/office/drawing/2014/main" val="3268332256"/>
                    </a:ext>
                  </a:extLst>
                </a:gridCol>
                <a:gridCol w="1859664">
                  <a:extLst>
                    <a:ext uri="{9D8B030D-6E8A-4147-A177-3AD203B41FA5}">
                      <a16:colId xmlns:a16="http://schemas.microsoft.com/office/drawing/2014/main" val="3254894219"/>
                    </a:ext>
                  </a:extLst>
                </a:gridCol>
                <a:gridCol w="6348752">
                  <a:extLst>
                    <a:ext uri="{9D8B030D-6E8A-4147-A177-3AD203B41FA5}">
                      <a16:colId xmlns:a16="http://schemas.microsoft.com/office/drawing/2014/main" val="664843059"/>
                    </a:ext>
                  </a:extLst>
                </a:gridCol>
              </a:tblGrid>
              <a:tr h="1365909">
                <a:tc>
                  <a:txBody>
                    <a:bodyPr/>
                    <a:lstStyle/>
                    <a:p>
                      <a:pPr algn="ctr" fontAlgn="t"/>
                      <a:r>
                        <a:rPr lang="es-CO" sz="2800" b="1" u="none" strike="noStrike" dirty="0">
                          <a:effectLst/>
                        </a:rPr>
                        <a:t>Actividad</a:t>
                      </a:r>
                      <a:endParaRPr lang="es-CO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786" marR="7754" marT="77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2800" b="1" u="none" strike="noStrike" dirty="0">
                          <a:effectLst/>
                        </a:rPr>
                        <a:t>Indicador</a:t>
                      </a:r>
                      <a:endParaRPr lang="es-CO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786" marR="7754" marT="77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2800" b="1" u="none" strike="noStrike" dirty="0">
                          <a:effectLst/>
                        </a:rPr>
                        <a:t>Avance</a:t>
                      </a:r>
                      <a:endParaRPr lang="es-CO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786" marR="7754" marT="77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4471370"/>
                  </a:ext>
                </a:extLst>
              </a:tr>
              <a:tr h="1290219">
                <a:tc>
                  <a:txBody>
                    <a:bodyPr/>
                    <a:lstStyle/>
                    <a:p>
                      <a:pPr algn="just" fontAlgn="t"/>
                      <a:r>
                        <a:rPr lang="es-E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Desarrollar procesos de transferencia tecnológica para la producción, uso y control de calidad de productos elaborados con hoja de coca (Alimenticios y afines)</a:t>
                      </a:r>
                    </a:p>
                  </a:txBody>
                  <a:tcPr marL="857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  <a:p>
                      <a:pPr algn="ctr" fontAlgn="t"/>
                      <a:endParaRPr lang="es-CO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endParaRPr lang="es-CO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s-CO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857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s-E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Protocolos de elaboración de los productos priorizados: Hoja de coca seca, Harina de Coca y Tizana de Coca</a:t>
                      </a:r>
                    </a:p>
                    <a:p>
                      <a:pPr algn="just" fontAlgn="t"/>
                      <a:r>
                        <a:rPr lang="es-E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Diseño concertado de secaderos de hoja en cumplimiento de las normas de manipulación de alimentos y manejo de plantas medicinales. </a:t>
                      </a:r>
                    </a:p>
                  </a:txBody>
                  <a:tcPr marL="857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3211702"/>
                  </a:ext>
                </a:extLst>
              </a:tr>
              <a:tr h="1219200">
                <a:tc>
                  <a:txBody>
                    <a:bodyPr/>
                    <a:lstStyle/>
                    <a:p>
                      <a:pPr algn="just" fontAlgn="t"/>
                      <a:r>
                        <a:rPr lang="es-E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Registro de instalación y funcionamiento de las cinco unidades pilotos de comercialización de productos elaborados con hoja de coca (Alimenticios y afines)</a:t>
                      </a:r>
                    </a:p>
                  </a:txBody>
                  <a:tcPr marL="857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857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s-CO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Finalización del modelo de las unidades pilotos de comercialización</a:t>
                      </a:r>
                    </a:p>
                    <a:p>
                      <a:pPr algn="just" fontAlgn="t"/>
                      <a:endParaRPr lang="es-CO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0295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29433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9050" y="2"/>
            <a:ext cx="18287998" cy="10286998"/>
            <a:chOff x="0" y="0"/>
            <a:chExt cx="24383998" cy="1371599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 l="-4479" r="-4479"/>
              </a:stretch>
            </a:blip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-802" y="-62658"/>
            <a:ext cx="18399395" cy="10349660"/>
            <a:chOff x="0" y="0"/>
            <a:chExt cx="24532526" cy="1379954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532462" cy="13799565"/>
            </a:xfrm>
            <a:custGeom>
              <a:avLst/>
              <a:gdLst/>
              <a:ahLst/>
              <a:cxnLst/>
              <a:rect l="l" t="t" r="r" b="b"/>
              <a:pathLst>
                <a:path w="24532462" h="13799565">
                  <a:moveTo>
                    <a:pt x="0" y="0"/>
                  </a:moveTo>
                  <a:lnTo>
                    <a:pt x="24532462" y="0"/>
                  </a:lnTo>
                  <a:lnTo>
                    <a:pt x="24532462" y="13799565"/>
                  </a:lnTo>
                  <a:lnTo>
                    <a:pt x="0" y="1379956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52388" y="-138850"/>
            <a:ext cx="18440398" cy="10502058"/>
            <a:chOff x="0" y="0"/>
            <a:chExt cx="24587198" cy="1400274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4587200" cy="14002745"/>
            </a:xfrm>
            <a:custGeom>
              <a:avLst/>
              <a:gdLst/>
              <a:ahLst/>
              <a:cxnLst/>
              <a:rect l="l" t="t" r="r" b="b"/>
              <a:pathLst>
                <a:path w="24587200" h="14002745">
                  <a:moveTo>
                    <a:pt x="0" y="0"/>
                  </a:moveTo>
                  <a:lnTo>
                    <a:pt x="24587200" y="0"/>
                  </a:lnTo>
                  <a:lnTo>
                    <a:pt x="24587200" y="14002745"/>
                  </a:lnTo>
                  <a:lnTo>
                    <a:pt x="0" y="1400274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-5158" r="-5158"/>
              </a:stretch>
            </a:blip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7090649" y="454302"/>
            <a:ext cx="276701" cy="277177"/>
            <a:chOff x="0" y="0"/>
            <a:chExt cx="368935" cy="36957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68935" cy="369570"/>
            </a:xfrm>
            <a:custGeom>
              <a:avLst/>
              <a:gdLst/>
              <a:ahLst/>
              <a:cxnLst/>
              <a:rect l="l" t="t" r="r" b="b"/>
              <a:pathLst>
                <a:path w="368935" h="369570">
                  <a:moveTo>
                    <a:pt x="0" y="0"/>
                  </a:moveTo>
                  <a:lnTo>
                    <a:pt x="368935" y="0"/>
                  </a:lnTo>
                  <a:lnTo>
                    <a:pt x="368935" y="369570"/>
                  </a:lnTo>
                  <a:lnTo>
                    <a:pt x="0" y="3695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1517" r="-1517"/>
              </a:stretch>
            </a:blipFill>
          </p:spPr>
          <p:txBody>
            <a:bodyPr/>
            <a:lstStyle/>
            <a:p>
              <a:endParaRPr lang="es-419"/>
            </a:p>
          </p:txBody>
        </p:sp>
      </p:grpSp>
      <p:sp>
        <p:nvSpPr>
          <p:cNvPr id="10" name="Freeform 10"/>
          <p:cNvSpPr/>
          <p:nvPr/>
        </p:nvSpPr>
        <p:spPr>
          <a:xfrm>
            <a:off x="16582626" y="775526"/>
            <a:ext cx="1286827" cy="930593"/>
          </a:xfrm>
          <a:custGeom>
            <a:avLst/>
            <a:gdLst/>
            <a:ahLst/>
            <a:cxnLst/>
            <a:rect l="l" t="t" r="r" b="b"/>
            <a:pathLst>
              <a:path w="1286827" h="930593">
                <a:moveTo>
                  <a:pt x="0" y="0"/>
                </a:moveTo>
                <a:lnTo>
                  <a:pt x="1286827" y="0"/>
                </a:lnTo>
                <a:lnTo>
                  <a:pt x="1286827" y="930592"/>
                </a:lnTo>
                <a:lnTo>
                  <a:pt x="0" y="93059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-179" r="-179"/>
            </a:stretch>
          </a:blipFill>
        </p:spPr>
        <p:txBody>
          <a:bodyPr/>
          <a:lstStyle/>
          <a:p>
            <a:endParaRPr lang="es-419"/>
          </a:p>
        </p:txBody>
      </p:sp>
      <p:grpSp>
        <p:nvGrpSpPr>
          <p:cNvPr id="11" name="Group 11"/>
          <p:cNvGrpSpPr/>
          <p:nvPr/>
        </p:nvGrpSpPr>
        <p:grpSpPr>
          <a:xfrm>
            <a:off x="3231" y="1225088"/>
            <a:ext cx="3921919" cy="144494"/>
            <a:chOff x="0" y="0"/>
            <a:chExt cx="5229225" cy="192659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5229225" cy="192659"/>
            </a:xfrm>
            <a:custGeom>
              <a:avLst/>
              <a:gdLst/>
              <a:ahLst/>
              <a:cxnLst/>
              <a:rect l="l" t="t" r="r" b="b"/>
              <a:pathLst>
                <a:path w="5229225" h="192659">
                  <a:moveTo>
                    <a:pt x="5229225" y="0"/>
                  </a:moveTo>
                  <a:lnTo>
                    <a:pt x="0" y="0"/>
                  </a:lnTo>
                  <a:lnTo>
                    <a:pt x="0" y="192659"/>
                  </a:lnTo>
                  <a:lnTo>
                    <a:pt x="5229225" y="192659"/>
                  </a:lnTo>
                  <a:lnTo>
                    <a:pt x="5229225" y="0"/>
                  </a:lnTo>
                  <a:close/>
                </a:path>
              </a:pathLst>
            </a:custGeom>
            <a:solidFill>
              <a:srgbClr val="38AA00"/>
            </a:solid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4025265" y="1225088"/>
            <a:ext cx="242316" cy="141351"/>
            <a:chOff x="0" y="0"/>
            <a:chExt cx="323088" cy="188468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323088" cy="188468"/>
            </a:xfrm>
            <a:custGeom>
              <a:avLst/>
              <a:gdLst/>
              <a:ahLst/>
              <a:cxnLst/>
              <a:rect l="l" t="t" r="r" b="b"/>
              <a:pathLst>
                <a:path w="323088" h="188468">
                  <a:moveTo>
                    <a:pt x="323088" y="0"/>
                  </a:moveTo>
                  <a:lnTo>
                    <a:pt x="0" y="0"/>
                  </a:lnTo>
                  <a:lnTo>
                    <a:pt x="0" y="188468"/>
                  </a:lnTo>
                  <a:lnTo>
                    <a:pt x="323088" y="188468"/>
                  </a:lnTo>
                  <a:lnTo>
                    <a:pt x="323088" y="0"/>
                  </a:lnTo>
                  <a:close/>
                </a:path>
              </a:pathLst>
            </a:custGeom>
            <a:solidFill>
              <a:srgbClr val="38AA00"/>
            </a:solid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4364472" y="1225088"/>
            <a:ext cx="242316" cy="141351"/>
            <a:chOff x="0" y="0"/>
            <a:chExt cx="323088" cy="188468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323088" cy="188468"/>
            </a:xfrm>
            <a:custGeom>
              <a:avLst/>
              <a:gdLst/>
              <a:ahLst/>
              <a:cxnLst/>
              <a:rect l="l" t="t" r="r" b="b"/>
              <a:pathLst>
                <a:path w="323088" h="188468">
                  <a:moveTo>
                    <a:pt x="323088" y="0"/>
                  </a:moveTo>
                  <a:lnTo>
                    <a:pt x="0" y="0"/>
                  </a:lnTo>
                  <a:lnTo>
                    <a:pt x="0" y="188468"/>
                  </a:lnTo>
                  <a:lnTo>
                    <a:pt x="323088" y="188468"/>
                  </a:lnTo>
                  <a:lnTo>
                    <a:pt x="323088" y="0"/>
                  </a:lnTo>
                  <a:close/>
                </a:path>
              </a:pathLst>
            </a:custGeom>
            <a:solidFill>
              <a:srgbClr val="38AA00"/>
            </a:solid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4706913" y="1225088"/>
            <a:ext cx="242316" cy="141351"/>
            <a:chOff x="0" y="0"/>
            <a:chExt cx="323088" cy="188468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323088" cy="188468"/>
            </a:xfrm>
            <a:custGeom>
              <a:avLst/>
              <a:gdLst/>
              <a:ahLst/>
              <a:cxnLst/>
              <a:rect l="l" t="t" r="r" b="b"/>
              <a:pathLst>
                <a:path w="323088" h="188468">
                  <a:moveTo>
                    <a:pt x="323088" y="0"/>
                  </a:moveTo>
                  <a:lnTo>
                    <a:pt x="0" y="0"/>
                  </a:lnTo>
                  <a:lnTo>
                    <a:pt x="0" y="188468"/>
                  </a:lnTo>
                  <a:lnTo>
                    <a:pt x="323088" y="188468"/>
                  </a:lnTo>
                  <a:lnTo>
                    <a:pt x="323088" y="0"/>
                  </a:lnTo>
                  <a:close/>
                </a:path>
              </a:pathLst>
            </a:custGeom>
            <a:solidFill>
              <a:srgbClr val="38AA00"/>
            </a:solidFill>
          </p:spPr>
          <p:txBody>
            <a:bodyPr/>
            <a:lstStyle/>
            <a:p>
              <a:endParaRPr lang="es-419"/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6100617" y="433861"/>
            <a:ext cx="9580410" cy="12938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052"/>
              </a:lnSpc>
            </a:pPr>
            <a:r>
              <a:rPr lang="en-US" sz="8502" spc="127" dirty="0" err="1">
                <a:solidFill>
                  <a:srgbClr val="00304D"/>
                </a:solidFill>
                <a:latin typeface="Impact"/>
                <a:ea typeface="Impact"/>
                <a:cs typeface="Impact"/>
                <a:sym typeface="Impact"/>
              </a:rPr>
              <a:t>Secadero</a:t>
            </a:r>
            <a:endParaRPr lang="en-US" sz="8502" spc="127" dirty="0">
              <a:solidFill>
                <a:srgbClr val="00304D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D8E016FD-F6C5-47C5-B68B-78A82CFF17F2}"/>
              </a:ext>
            </a:extLst>
          </p:cNvPr>
          <p:cNvSpPr txBox="1"/>
          <p:nvPr/>
        </p:nvSpPr>
        <p:spPr>
          <a:xfrm>
            <a:off x="9525000" y="2316396"/>
            <a:ext cx="83444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ctr"/>
            <a:r>
              <a:rPr lang="es-MX" sz="2400" u="none" strike="noStrike" dirty="0">
                <a:effectLst/>
              </a:rPr>
              <a:t> </a:t>
            </a:r>
            <a:endParaRPr lang="es-MX" sz="2400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  <p:pic>
        <p:nvPicPr>
          <p:cNvPr id="21" name="Imagen 20">
            <a:extLst>
              <a:ext uri="{FF2B5EF4-FFF2-40B4-BE49-F238E27FC236}">
                <a16:creationId xmlns:a16="http://schemas.microsoft.com/office/drawing/2014/main" id="{EF69CFE4-66CA-46FF-B16B-FEC89E30B4D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2591525"/>
            <a:ext cx="15240000" cy="857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5067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9050" y="2"/>
            <a:ext cx="18287998" cy="10286998"/>
            <a:chOff x="0" y="0"/>
            <a:chExt cx="24383998" cy="1371599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 l="-4479" r="-4479"/>
              </a:stretch>
            </a:blip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-802" y="-62658"/>
            <a:ext cx="18399395" cy="10349660"/>
            <a:chOff x="0" y="0"/>
            <a:chExt cx="24532526" cy="1379954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532462" cy="13799565"/>
            </a:xfrm>
            <a:custGeom>
              <a:avLst/>
              <a:gdLst/>
              <a:ahLst/>
              <a:cxnLst/>
              <a:rect l="l" t="t" r="r" b="b"/>
              <a:pathLst>
                <a:path w="24532462" h="13799565">
                  <a:moveTo>
                    <a:pt x="0" y="0"/>
                  </a:moveTo>
                  <a:lnTo>
                    <a:pt x="24532462" y="0"/>
                  </a:lnTo>
                  <a:lnTo>
                    <a:pt x="24532462" y="13799565"/>
                  </a:lnTo>
                  <a:lnTo>
                    <a:pt x="0" y="1379956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52388" y="-138850"/>
            <a:ext cx="18440398" cy="10502058"/>
            <a:chOff x="0" y="0"/>
            <a:chExt cx="24587198" cy="1400274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4587200" cy="14002745"/>
            </a:xfrm>
            <a:custGeom>
              <a:avLst/>
              <a:gdLst/>
              <a:ahLst/>
              <a:cxnLst/>
              <a:rect l="l" t="t" r="r" b="b"/>
              <a:pathLst>
                <a:path w="24587200" h="14002745">
                  <a:moveTo>
                    <a:pt x="0" y="0"/>
                  </a:moveTo>
                  <a:lnTo>
                    <a:pt x="24587200" y="0"/>
                  </a:lnTo>
                  <a:lnTo>
                    <a:pt x="24587200" y="14002745"/>
                  </a:lnTo>
                  <a:lnTo>
                    <a:pt x="0" y="1400274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-5158" r="-5158"/>
              </a:stretch>
            </a:blip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7090649" y="454302"/>
            <a:ext cx="276701" cy="277177"/>
            <a:chOff x="0" y="0"/>
            <a:chExt cx="368935" cy="36957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68935" cy="369570"/>
            </a:xfrm>
            <a:custGeom>
              <a:avLst/>
              <a:gdLst/>
              <a:ahLst/>
              <a:cxnLst/>
              <a:rect l="l" t="t" r="r" b="b"/>
              <a:pathLst>
                <a:path w="368935" h="369570">
                  <a:moveTo>
                    <a:pt x="0" y="0"/>
                  </a:moveTo>
                  <a:lnTo>
                    <a:pt x="368935" y="0"/>
                  </a:lnTo>
                  <a:lnTo>
                    <a:pt x="368935" y="369570"/>
                  </a:lnTo>
                  <a:lnTo>
                    <a:pt x="0" y="3695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1517" r="-1517"/>
              </a:stretch>
            </a:blipFill>
          </p:spPr>
          <p:txBody>
            <a:bodyPr/>
            <a:lstStyle/>
            <a:p>
              <a:endParaRPr lang="es-419"/>
            </a:p>
          </p:txBody>
        </p:sp>
      </p:grpSp>
      <p:sp>
        <p:nvSpPr>
          <p:cNvPr id="10" name="Freeform 10"/>
          <p:cNvSpPr/>
          <p:nvPr/>
        </p:nvSpPr>
        <p:spPr>
          <a:xfrm>
            <a:off x="16582626" y="775526"/>
            <a:ext cx="1286827" cy="930593"/>
          </a:xfrm>
          <a:custGeom>
            <a:avLst/>
            <a:gdLst/>
            <a:ahLst/>
            <a:cxnLst/>
            <a:rect l="l" t="t" r="r" b="b"/>
            <a:pathLst>
              <a:path w="1286827" h="930593">
                <a:moveTo>
                  <a:pt x="0" y="0"/>
                </a:moveTo>
                <a:lnTo>
                  <a:pt x="1286827" y="0"/>
                </a:lnTo>
                <a:lnTo>
                  <a:pt x="1286827" y="930592"/>
                </a:lnTo>
                <a:lnTo>
                  <a:pt x="0" y="93059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-179" r="-179"/>
            </a:stretch>
          </a:blipFill>
        </p:spPr>
        <p:txBody>
          <a:bodyPr/>
          <a:lstStyle/>
          <a:p>
            <a:endParaRPr lang="es-419"/>
          </a:p>
        </p:txBody>
      </p:sp>
      <p:grpSp>
        <p:nvGrpSpPr>
          <p:cNvPr id="11" name="Group 11"/>
          <p:cNvGrpSpPr/>
          <p:nvPr/>
        </p:nvGrpSpPr>
        <p:grpSpPr>
          <a:xfrm>
            <a:off x="3231" y="1225088"/>
            <a:ext cx="3921919" cy="144494"/>
            <a:chOff x="0" y="0"/>
            <a:chExt cx="5229225" cy="192659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5229225" cy="192659"/>
            </a:xfrm>
            <a:custGeom>
              <a:avLst/>
              <a:gdLst/>
              <a:ahLst/>
              <a:cxnLst/>
              <a:rect l="l" t="t" r="r" b="b"/>
              <a:pathLst>
                <a:path w="5229225" h="192659">
                  <a:moveTo>
                    <a:pt x="5229225" y="0"/>
                  </a:moveTo>
                  <a:lnTo>
                    <a:pt x="0" y="0"/>
                  </a:lnTo>
                  <a:lnTo>
                    <a:pt x="0" y="192659"/>
                  </a:lnTo>
                  <a:lnTo>
                    <a:pt x="5229225" y="192659"/>
                  </a:lnTo>
                  <a:lnTo>
                    <a:pt x="5229225" y="0"/>
                  </a:lnTo>
                  <a:close/>
                </a:path>
              </a:pathLst>
            </a:custGeom>
            <a:solidFill>
              <a:srgbClr val="38AA00"/>
            </a:solid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4025265" y="1225088"/>
            <a:ext cx="242316" cy="141351"/>
            <a:chOff x="0" y="0"/>
            <a:chExt cx="323088" cy="188468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323088" cy="188468"/>
            </a:xfrm>
            <a:custGeom>
              <a:avLst/>
              <a:gdLst/>
              <a:ahLst/>
              <a:cxnLst/>
              <a:rect l="l" t="t" r="r" b="b"/>
              <a:pathLst>
                <a:path w="323088" h="188468">
                  <a:moveTo>
                    <a:pt x="323088" y="0"/>
                  </a:moveTo>
                  <a:lnTo>
                    <a:pt x="0" y="0"/>
                  </a:lnTo>
                  <a:lnTo>
                    <a:pt x="0" y="188468"/>
                  </a:lnTo>
                  <a:lnTo>
                    <a:pt x="323088" y="188468"/>
                  </a:lnTo>
                  <a:lnTo>
                    <a:pt x="323088" y="0"/>
                  </a:lnTo>
                  <a:close/>
                </a:path>
              </a:pathLst>
            </a:custGeom>
            <a:solidFill>
              <a:srgbClr val="38AA00"/>
            </a:solid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4364472" y="1225088"/>
            <a:ext cx="242316" cy="141351"/>
            <a:chOff x="0" y="0"/>
            <a:chExt cx="323088" cy="188468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323088" cy="188468"/>
            </a:xfrm>
            <a:custGeom>
              <a:avLst/>
              <a:gdLst/>
              <a:ahLst/>
              <a:cxnLst/>
              <a:rect l="l" t="t" r="r" b="b"/>
              <a:pathLst>
                <a:path w="323088" h="188468">
                  <a:moveTo>
                    <a:pt x="323088" y="0"/>
                  </a:moveTo>
                  <a:lnTo>
                    <a:pt x="0" y="0"/>
                  </a:lnTo>
                  <a:lnTo>
                    <a:pt x="0" y="188468"/>
                  </a:lnTo>
                  <a:lnTo>
                    <a:pt x="323088" y="188468"/>
                  </a:lnTo>
                  <a:lnTo>
                    <a:pt x="323088" y="0"/>
                  </a:lnTo>
                  <a:close/>
                </a:path>
              </a:pathLst>
            </a:custGeom>
            <a:solidFill>
              <a:srgbClr val="38AA00"/>
            </a:solid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4706913" y="1225088"/>
            <a:ext cx="242316" cy="141351"/>
            <a:chOff x="0" y="0"/>
            <a:chExt cx="323088" cy="188468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323088" cy="188468"/>
            </a:xfrm>
            <a:custGeom>
              <a:avLst/>
              <a:gdLst/>
              <a:ahLst/>
              <a:cxnLst/>
              <a:rect l="l" t="t" r="r" b="b"/>
              <a:pathLst>
                <a:path w="323088" h="188468">
                  <a:moveTo>
                    <a:pt x="323088" y="0"/>
                  </a:moveTo>
                  <a:lnTo>
                    <a:pt x="0" y="0"/>
                  </a:lnTo>
                  <a:lnTo>
                    <a:pt x="0" y="188468"/>
                  </a:lnTo>
                  <a:lnTo>
                    <a:pt x="323088" y="188468"/>
                  </a:lnTo>
                  <a:lnTo>
                    <a:pt x="323088" y="0"/>
                  </a:lnTo>
                  <a:close/>
                </a:path>
              </a:pathLst>
            </a:custGeom>
            <a:solidFill>
              <a:srgbClr val="38AA00"/>
            </a:solidFill>
          </p:spPr>
          <p:txBody>
            <a:bodyPr/>
            <a:lstStyle/>
            <a:p>
              <a:endParaRPr lang="es-419"/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5020667" y="433861"/>
            <a:ext cx="10660360" cy="12592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052"/>
              </a:lnSpc>
            </a:pPr>
            <a:r>
              <a:rPr lang="en-US" sz="7200" spc="127" dirty="0" err="1">
                <a:solidFill>
                  <a:srgbClr val="00304D"/>
                </a:solidFill>
                <a:latin typeface="Impact"/>
                <a:ea typeface="Impact"/>
                <a:cs typeface="Impact"/>
                <a:sym typeface="Impact"/>
              </a:rPr>
              <a:t>Piloto</a:t>
            </a:r>
            <a:r>
              <a:rPr lang="en-US" sz="7200" spc="127" dirty="0">
                <a:solidFill>
                  <a:srgbClr val="00304D"/>
                </a:solidFill>
                <a:latin typeface="Impact"/>
                <a:ea typeface="Impact"/>
                <a:cs typeface="Impact"/>
                <a:sym typeface="Impact"/>
              </a:rPr>
              <a:t> de </a:t>
            </a:r>
            <a:r>
              <a:rPr lang="en-US" sz="7200" spc="127" dirty="0" err="1">
                <a:solidFill>
                  <a:srgbClr val="00304D"/>
                </a:solidFill>
                <a:latin typeface="Impact"/>
                <a:ea typeface="Impact"/>
                <a:cs typeface="Impact"/>
                <a:sym typeface="Impact"/>
              </a:rPr>
              <a:t>comercialización</a:t>
            </a:r>
            <a:endParaRPr lang="en-US" sz="7200" spc="127" dirty="0">
              <a:solidFill>
                <a:srgbClr val="00304D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D8E016FD-F6C5-47C5-B68B-78A82CFF17F2}"/>
              </a:ext>
            </a:extLst>
          </p:cNvPr>
          <p:cNvSpPr txBox="1"/>
          <p:nvPr/>
        </p:nvSpPr>
        <p:spPr>
          <a:xfrm>
            <a:off x="9525000" y="2316396"/>
            <a:ext cx="83444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ctr"/>
            <a:r>
              <a:rPr lang="es-MX" sz="2400" u="none" strike="noStrike" dirty="0">
                <a:effectLst/>
              </a:rPr>
              <a:t> </a:t>
            </a:r>
            <a:endParaRPr lang="es-MX" sz="2400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98296395-C04B-4F18-B474-2BE0CA7547B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221" y="2547228"/>
            <a:ext cx="12344399" cy="754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9247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9050" y="2"/>
            <a:ext cx="18287998" cy="10286998"/>
            <a:chOff x="0" y="0"/>
            <a:chExt cx="24383998" cy="1371599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 l="-4479" r="-4479"/>
              </a:stretch>
            </a:blip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-802" y="-62658"/>
            <a:ext cx="18399395" cy="10349660"/>
            <a:chOff x="0" y="0"/>
            <a:chExt cx="24532526" cy="1379954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532462" cy="13799565"/>
            </a:xfrm>
            <a:custGeom>
              <a:avLst/>
              <a:gdLst/>
              <a:ahLst/>
              <a:cxnLst/>
              <a:rect l="l" t="t" r="r" b="b"/>
              <a:pathLst>
                <a:path w="24532462" h="13799565">
                  <a:moveTo>
                    <a:pt x="0" y="0"/>
                  </a:moveTo>
                  <a:lnTo>
                    <a:pt x="24532462" y="0"/>
                  </a:lnTo>
                  <a:lnTo>
                    <a:pt x="24532462" y="13799565"/>
                  </a:lnTo>
                  <a:lnTo>
                    <a:pt x="0" y="1379956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52388" y="-138850"/>
            <a:ext cx="18440398" cy="10502058"/>
            <a:chOff x="0" y="0"/>
            <a:chExt cx="24587198" cy="1400274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4587200" cy="14002745"/>
            </a:xfrm>
            <a:custGeom>
              <a:avLst/>
              <a:gdLst/>
              <a:ahLst/>
              <a:cxnLst/>
              <a:rect l="l" t="t" r="r" b="b"/>
              <a:pathLst>
                <a:path w="24587200" h="14002745">
                  <a:moveTo>
                    <a:pt x="0" y="0"/>
                  </a:moveTo>
                  <a:lnTo>
                    <a:pt x="24587200" y="0"/>
                  </a:lnTo>
                  <a:lnTo>
                    <a:pt x="24587200" y="14002745"/>
                  </a:lnTo>
                  <a:lnTo>
                    <a:pt x="0" y="1400274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-5158" r="-5158"/>
              </a:stretch>
            </a:blip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7090649" y="454302"/>
            <a:ext cx="276701" cy="277177"/>
            <a:chOff x="0" y="0"/>
            <a:chExt cx="368935" cy="36957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68935" cy="369570"/>
            </a:xfrm>
            <a:custGeom>
              <a:avLst/>
              <a:gdLst/>
              <a:ahLst/>
              <a:cxnLst/>
              <a:rect l="l" t="t" r="r" b="b"/>
              <a:pathLst>
                <a:path w="368935" h="369570">
                  <a:moveTo>
                    <a:pt x="0" y="0"/>
                  </a:moveTo>
                  <a:lnTo>
                    <a:pt x="368935" y="0"/>
                  </a:lnTo>
                  <a:lnTo>
                    <a:pt x="368935" y="369570"/>
                  </a:lnTo>
                  <a:lnTo>
                    <a:pt x="0" y="3695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1517" r="-1517"/>
              </a:stretch>
            </a:blipFill>
          </p:spPr>
          <p:txBody>
            <a:bodyPr/>
            <a:lstStyle/>
            <a:p>
              <a:endParaRPr lang="es-419"/>
            </a:p>
          </p:txBody>
        </p:sp>
      </p:grpSp>
      <p:sp>
        <p:nvSpPr>
          <p:cNvPr id="10" name="Freeform 10"/>
          <p:cNvSpPr/>
          <p:nvPr/>
        </p:nvSpPr>
        <p:spPr>
          <a:xfrm>
            <a:off x="16582626" y="775526"/>
            <a:ext cx="1286827" cy="930593"/>
          </a:xfrm>
          <a:custGeom>
            <a:avLst/>
            <a:gdLst/>
            <a:ahLst/>
            <a:cxnLst/>
            <a:rect l="l" t="t" r="r" b="b"/>
            <a:pathLst>
              <a:path w="1286827" h="930593">
                <a:moveTo>
                  <a:pt x="0" y="0"/>
                </a:moveTo>
                <a:lnTo>
                  <a:pt x="1286827" y="0"/>
                </a:lnTo>
                <a:lnTo>
                  <a:pt x="1286827" y="930592"/>
                </a:lnTo>
                <a:lnTo>
                  <a:pt x="0" y="93059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-179" r="-179"/>
            </a:stretch>
          </a:blipFill>
        </p:spPr>
        <p:txBody>
          <a:bodyPr/>
          <a:lstStyle/>
          <a:p>
            <a:endParaRPr lang="es-419"/>
          </a:p>
        </p:txBody>
      </p:sp>
      <p:grpSp>
        <p:nvGrpSpPr>
          <p:cNvPr id="11" name="Group 11"/>
          <p:cNvGrpSpPr/>
          <p:nvPr/>
        </p:nvGrpSpPr>
        <p:grpSpPr>
          <a:xfrm>
            <a:off x="3231" y="1225088"/>
            <a:ext cx="3921919" cy="144494"/>
            <a:chOff x="0" y="0"/>
            <a:chExt cx="5229225" cy="192659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5229225" cy="192659"/>
            </a:xfrm>
            <a:custGeom>
              <a:avLst/>
              <a:gdLst/>
              <a:ahLst/>
              <a:cxnLst/>
              <a:rect l="l" t="t" r="r" b="b"/>
              <a:pathLst>
                <a:path w="5229225" h="192659">
                  <a:moveTo>
                    <a:pt x="5229225" y="0"/>
                  </a:moveTo>
                  <a:lnTo>
                    <a:pt x="0" y="0"/>
                  </a:lnTo>
                  <a:lnTo>
                    <a:pt x="0" y="192659"/>
                  </a:lnTo>
                  <a:lnTo>
                    <a:pt x="5229225" y="192659"/>
                  </a:lnTo>
                  <a:lnTo>
                    <a:pt x="5229225" y="0"/>
                  </a:lnTo>
                  <a:close/>
                </a:path>
              </a:pathLst>
            </a:custGeom>
            <a:solidFill>
              <a:srgbClr val="38AA00"/>
            </a:solid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4025265" y="1225088"/>
            <a:ext cx="242316" cy="141351"/>
            <a:chOff x="0" y="0"/>
            <a:chExt cx="323088" cy="188468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323088" cy="188468"/>
            </a:xfrm>
            <a:custGeom>
              <a:avLst/>
              <a:gdLst/>
              <a:ahLst/>
              <a:cxnLst/>
              <a:rect l="l" t="t" r="r" b="b"/>
              <a:pathLst>
                <a:path w="323088" h="188468">
                  <a:moveTo>
                    <a:pt x="323088" y="0"/>
                  </a:moveTo>
                  <a:lnTo>
                    <a:pt x="0" y="0"/>
                  </a:lnTo>
                  <a:lnTo>
                    <a:pt x="0" y="188468"/>
                  </a:lnTo>
                  <a:lnTo>
                    <a:pt x="323088" y="188468"/>
                  </a:lnTo>
                  <a:lnTo>
                    <a:pt x="323088" y="0"/>
                  </a:lnTo>
                  <a:close/>
                </a:path>
              </a:pathLst>
            </a:custGeom>
            <a:solidFill>
              <a:srgbClr val="38AA00"/>
            </a:solid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4364472" y="1225088"/>
            <a:ext cx="242316" cy="141351"/>
            <a:chOff x="0" y="0"/>
            <a:chExt cx="323088" cy="188468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323088" cy="188468"/>
            </a:xfrm>
            <a:custGeom>
              <a:avLst/>
              <a:gdLst/>
              <a:ahLst/>
              <a:cxnLst/>
              <a:rect l="l" t="t" r="r" b="b"/>
              <a:pathLst>
                <a:path w="323088" h="188468">
                  <a:moveTo>
                    <a:pt x="323088" y="0"/>
                  </a:moveTo>
                  <a:lnTo>
                    <a:pt x="0" y="0"/>
                  </a:lnTo>
                  <a:lnTo>
                    <a:pt x="0" y="188468"/>
                  </a:lnTo>
                  <a:lnTo>
                    <a:pt x="323088" y="188468"/>
                  </a:lnTo>
                  <a:lnTo>
                    <a:pt x="323088" y="0"/>
                  </a:lnTo>
                  <a:close/>
                </a:path>
              </a:pathLst>
            </a:custGeom>
            <a:solidFill>
              <a:srgbClr val="38AA00"/>
            </a:solidFill>
          </p:spPr>
          <p:txBody>
            <a:bodyPr/>
            <a:lstStyle/>
            <a:p>
              <a:endParaRPr lang="es-419"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4706913" y="1225088"/>
            <a:ext cx="242316" cy="141351"/>
            <a:chOff x="0" y="0"/>
            <a:chExt cx="323088" cy="188468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323088" cy="188468"/>
            </a:xfrm>
            <a:custGeom>
              <a:avLst/>
              <a:gdLst/>
              <a:ahLst/>
              <a:cxnLst/>
              <a:rect l="l" t="t" r="r" b="b"/>
              <a:pathLst>
                <a:path w="323088" h="188468">
                  <a:moveTo>
                    <a:pt x="323088" y="0"/>
                  </a:moveTo>
                  <a:lnTo>
                    <a:pt x="0" y="0"/>
                  </a:lnTo>
                  <a:lnTo>
                    <a:pt x="0" y="188468"/>
                  </a:lnTo>
                  <a:lnTo>
                    <a:pt x="323088" y="188468"/>
                  </a:lnTo>
                  <a:lnTo>
                    <a:pt x="323088" y="0"/>
                  </a:lnTo>
                  <a:close/>
                </a:path>
              </a:pathLst>
            </a:custGeom>
            <a:solidFill>
              <a:srgbClr val="38AA00"/>
            </a:solidFill>
          </p:spPr>
          <p:txBody>
            <a:bodyPr/>
            <a:lstStyle/>
            <a:p>
              <a:endParaRPr lang="es-419"/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6100617" y="433861"/>
            <a:ext cx="9580410" cy="12938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052"/>
              </a:lnSpc>
            </a:pPr>
            <a:r>
              <a:rPr lang="en-US" sz="8502" spc="127" dirty="0" err="1">
                <a:solidFill>
                  <a:srgbClr val="00304D"/>
                </a:solidFill>
                <a:latin typeface="Impact"/>
                <a:ea typeface="Impact"/>
                <a:cs typeface="Impact"/>
                <a:sym typeface="Impact"/>
              </a:rPr>
              <a:t>Avance</a:t>
            </a:r>
            <a:r>
              <a:rPr lang="en-US" sz="8502" spc="127" dirty="0">
                <a:solidFill>
                  <a:srgbClr val="00304D"/>
                </a:solidFill>
                <a:latin typeface="Impact"/>
                <a:ea typeface="Impact"/>
                <a:cs typeface="Impact"/>
                <a:sym typeface="Impact"/>
              </a:rPr>
              <a:t> OE 3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6300351" y="8915164"/>
            <a:ext cx="5797040" cy="1293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052"/>
              </a:lnSpc>
            </a:pPr>
            <a:r>
              <a:rPr lang="en-US" sz="8502" spc="127" dirty="0">
                <a:solidFill>
                  <a:srgbClr val="00304D"/>
                </a:solidFill>
                <a:latin typeface="Impact"/>
                <a:ea typeface="Impact"/>
                <a:cs typeface="Impact"/>
                <a:sym typeface="Impact"/>
              </a:rPr>
              <a:t>2026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D8E016FD-F6C5-47C5-B68B-78A82CFF17F2}"/>
              </a:ext>
            </a:extLst>
          </p:cNvPr>
          <p:cNvSpPr txBox="1"/>
          <p:nvPr/>
        </p:nvSpPr>
        <p:spPr>
          <a:xfrm>
            <a:off x="9525000" y="2316396"/>
            <a:ext cx="83444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ctr"/>
            <a:r>
              <a:rPr lang="es-MX" sz="2400" u="none" strike="noStrike" dirty="0">
                <a:effectLst/>
              </a:rPr>
              <a:t> </a:t>
            </a:r>
            <a:endParaRPr lang="es-MX" sz="2400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57CBD845-B252-49A9-AD34-AAFCBF30348F}"/>
              </a:ext>
            </a:extLst>
          </p:cNvPr>
          <p:cNvSpPr txBox="1"/>
          <p:nvPr/>
        </p:nvSpPr>
        <p:spPr>
          <a:xfrm>
            <a:off x="440856" y="2182041"/>
            <a:ext cx="1745089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2800" dirty="0"/>
              <a:t>Objetivo específico 3: Fomentar la </a:t>
            </a:r>
            <a:r>
              <a:rPr lang="es-ES" sz="2800" b="1" dirty="0"/>
              <a:t>diversificación de productos innovadores a partir de la hoja de coca </a:t>
            </a:r>
            <a:r>
              <a:rPr lang="es-ES" sz="2800" dirty="0"/>
              <a:t>de forma armónica con los usos tradicionales</a:t>
            </a:r>
            <a:endParaRPr lang="es-CO" sz="2800" dirty="0"/>
          </a:p>
        </p:txBody>
      </p:sp>
      <p:graphicFrame>
        <p:nvGraphicFramePr>
          <p:cNvPr id="25" name="Tabla 24">
            <a:extLst>
              <a:ext uri="{FF2B5EF4-FFF2-40B4-BE49-F238E27FC236}">
                <a16:creationId xmlns:a16="http://schemas.microsoft.com/office/drawing/2014/main" id="{2F29402B-750A-4C11-8253-872353D7AC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7924550"/>
              </p:ext>
            </p:extLst>
          </p:nvPr>
        </p:nvGraphicFramePr>
        <p:xfrm>
          <a:off x="838200" y="3423358"/>
          <a:ext cx="15744427" cy="555839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737902">
                  <a:extLst>
                    <a:ext uri="{9D8B030D-6E8A-4147-A177-3AD203B41FA5}">
                      <a16:colId xmlns:a16="http://schemas.microsoft.com/office/drawing/2014/main" val="3268332256"/>
                    </a:ext>
                  </a:extLst>
                </a:gridCol>
                <a:gridCol w="1835042">
                  <a:extLst>
                    <a:ext uri="{9D8B030D-6E8A-4147-A177-3AD203B41FA5}">
                      <a16:colId xmlns:a16="http://schemas.microsoft.com/office/drawing/2014/main" val="3254894219"/>
                    </a:ext>
                  </a:extLst>
                </a:gridCol>
                <a:gridCol w="5171483">
                  <a:extLst>
                    <a:ext uri="{9D8B030D-6E8A-4147-A177-3AD203B41FA5}">
                      <a16:colId xmlns:a16="http://schemas.microsoft.com/office/drawing/2014/main" val="664843059"/>
                    </a:ext>
                  </a:extLst>
                </a:gridCol>
              </a:tblGrid>
              <a:tr h="784353">
                <a:tc>
                  <a:txBody>
                    <a:bodyPr/>
                    <a:lstStyle/>
                    <a:p>
                      <a:pPr algn="ctr" fontAlgn="t"/>
                      <a:r>
                        <a:rPr lang="es-CO" sz="2800" b="1" u="none" strike="noStrike" dirty="0">
                          <a:effectLst/>
                        </a:rPr>
                        <a:t>Actividad</a:t>
                      </a:r>
                      <a:endParaRPr lang="es-CO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786" marR="7754" marT="77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2800" b="1" u="none" strike="noStrike" dirty="0">
                          <a:effectLst/>
                        </a:rPr>
                        <a:t>Indicador</a:t>
                      </a:r>
                      <a:endParaRPr lang="es-CO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786" marR="7754" marT="77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2800" b="1" u="none" strike="noStrike" dirty="0">
                          <a:effectLst/>
                        </a:rPr>
                        <a:t>Avance</a:t>
                      </a:r>
                      <a:endParaRPr lang="es-CO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786" marR="7754" marT="77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4471370"/>
                  </a:ext>
                </a:extLst>
              </a:tr>
              <a:tr h="1543165">
                <a:tc>
                  <a:txBody>
                    <a:bodyPr/>
                    <a:lstStyle/>
                    <a:p>
                      <a:pPr algn="just" fontAlgn="t"/>
                      <a:r>
                        <a:rPr lang="es-ES" sz="2400" dirty="0">
                          <a:effectLst/>
                          <a:latin typeface="+mn-lt"/>
                        </a:rPr>
                        <a:t>Desarrollar talleres de </a:t>
                      </a:r>
                      <a:r>
                        <a:rPr lang="es-ES" sz="2400" dirty="0" err="1">
                          <a:effectLst/>
                          <a:latin typeface="+mn-lt"/>
                        </a:rPr>
                        <a:t>coaprendizaje</a:t>
                      </a:r>
                      <a:r>
                        <a:rPr lang="es-ES" sz="2400" dirty="0">
                          <a:effectLst/>
                          <a:latin typeface="+mn-lt"/>
                        </a:rPr>
                        <a:t> e intercambio de saberes con técnicos, sabedores locales y campesinos promotores para implementar la estrategia y avanzar en la generación de marcas para la harina y abono de hoja de coca.</a:t>
                      </a:r>
                    </a:p>
                  </a:txBody>
                  <a:tcPr marL="95250" marR="95250" marT="76200" marB="762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2400" dirty="0">
                          <a:effectLst/>
                          <a:latin typeface="+mn-lt"/>
                        </a:rPr>
                        <a:t>8 talleres</a:t>
                      </a:r>
                    </a:p>
                  </a:txBody>
                  <a:tcPr marL="95250" marR="95250" marT="76200" marB="762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s-CO" sz="2400" dirty="0">
                          <a:effectLst/>
                          <a:latin typeface="+mn-lt"/>
                        </a:rPr>
                        <a:t>Acercamiento con las comunidades para definición de una marca sombrilla del proyecto Nasa.</a:t>
                      </a:r>
                    </a:p>
                  </a:txBody>
                  <a:tcPr marL="95250" marR="95250" marT="76200" marB="762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3211702"/>
                  </a:ext>
                </a:extLst>
              </a:tr>
              <a:tr h="1543165">
                <a:tc>
                  <a:txBody>
                    <a:bodyPr/>
                    <a:lstStyle/>
                    <a:p>
                      <a:pPr algn="just" fontAlgn="t"/>
                      <a:r>
                        <a:rPr lang="es-ES" sz="2400" dirty="0">
                          <a:effectLst/>
                          <a:latin typeface="+mn-lt"/>
                        </a:rPr>
                        <a:t>Realizar la revisión, adaptación y aplicación de instrumentos de legislación propia asociados a la harina y abono de hoja de coca para su inserción en mercados de economía solidaria.</a:t>
                      </a:r>
                    </a:p>
                  </a:txBody>
                  <a:tcPr marL="95250" marR="95250" marT="76200" marB="762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2400" dirty="0">
                          <a:effectLst/>
                          <a:latin typeface="+mn-lt"/>
                        </a:rPr>
                        <a:t>1 documento</a:t>
                      </a:r>
                    </a:p>
                  </a:txBody>
                  <a:tcPr marL="95250" marR="95250" marT="76200" marB="762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s-ES" sz="2400" dirty="0">
                          <a:effectLst/>
                          <a:latin typeface="+mn-lt"/>
                        </a:rPr>
                        <a:t>Finalización de la propuesta de resolución para la legislación propia asociada al abono y harina de hoja de coca. </a:t>
                      </a:r>
                    </a:p>
                  </a:txBody>
                  <a:tcPr marL="95250" marR="95250" marT="76200" marB="762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029593"/>
                  </a:ext>
                </a:extLst>
              </a:tr>
              <a:tr h="1543165">
                <a:tc>
                  <a:txBody>
                    <a:bodyPr/>
                    <a:lstStyle/>
                    <a:p>
                      <a:pPr algn="just" fontAlgn="t"/>
                      <a:r>
                        <a:rPr lang="es-ES" sz="2400" dirty="0">
                          <a:effectLst/>
                          <a:latin typeface="+mn-lt"/>
                        </a:rPr>
                        <a:t>Desarrollar/ Implementar la estrategia comercial y normativa para la harina y abono de hoja de coca en el contexto comunitario</a:t>
                      </a:r>
                    </a:p>
                  </a:txBody>
                  <a:tcPr marL="95250" marR="95250" marT="76200" marB="762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2400" dirty="0">
                          <a:effectLst/>
                          <a:latin typeface="+mn-lt"/>
                        </a:rPr>
                        <a:t>1 documento</a:t>
                      </a:r>
                      <a:endParaRPr lang="es-CO" sz="2400" dirty="0">
                        <a:effectLst/>
                        <a:latin typeface="+mn-lt"/>
                      </a:endParaRPr>
                    </a:p>
                  </a:txBody>
                  <a:tcPr marL="95250" marR="95250" marT="76200" marB="762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s-ES" sz="2400" dirty="0">
                          <a:effectLst/>
                          <a:latin typeface="+mn-lt"/>
                        </a:rPr>
                        <a:t>Articulación con grupo de investigación de comercio y ventas del </a:t>
                      </a:r>
                      <a:r>
                        <a:rPr lang="es-ES" sz="2400" dirty="0" err="1">
                          <a:effectLst/>
                          <a:latin typeface="+mn-lt"/>
                        </a:rPr>
                        <a:t>CCyS</a:t>
                      </a:r>
                      <a:endParaRPr lang="es-ES" sz="2400" dirty="0">
                        <a:effectLst/>
                        <a:latin typeface="+mn-lt"/>
                      </a:endParaRPr>
                    </a:p>
                    <a:p>
                      <a:pPr algn="just" fontAlgn="t"/>
                      <a:endParaRPr lang="es-ES" sz="2400" dirty="0">
                        <a:effectLst/>
                        <a:latin typeface="+mn-lt"/>
                      </a:endParaRPr>
                    </a:p>
                  </a:txBody>
                  <a:tcPr marL="95250" marR="95250" marT="76200" marB="762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31406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20046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730</Words>
  <Application>Microsoft Office PowerPoint</Application>
  <PresentationFormat>Personalizado</PresentationFormat>
  <Paragraphs>107</Paragraphs>
  <Slides>11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8" baseType="lpstr">
      <vt:lpstr>Calibri (MS)</vt:lpstr>
      <vt:lpstr>Arial</vt:lpstr>
      <vt:lpstr>Impact</vt:lpstr>
      <vt:lpstr>Calibri</vt:lpstr>
      <vt:lpstr>Segoe UI</vt:lpstr>
      <vt:lpstr>Calibri (MS) Bold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NORMALIZAR EL PROCESO DE ELABORACIÓN DEL ABONO LÍQUIDO ORGÁNICO MINERALIZADO FERMENTADO AERÓBICAMENTE ENRIQUECIDO CON HARINA DE COCA (COCALOFA).</dc:title>
  <dc:creator>USUARIO</dc:creator>
  <cp:lastModifiedBy>USUARIO</cp:lastModifiedBy>
  <cp:revision>26</cp:revision>
  <dcterms:created xsi:type="dcterms:W3CDTF">2006-08-16T00:00:00Z</dcterms:created>
  <dcterms:modified xsi:type="dcterms:W3CDTF">2026-05-02T05:34:23Z</dcterms:modified>
  <dc:identifier>DAGzMhUfv6c</dc:identifier>
</cp:coreProperties>
</file>