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1" r:id="rId2"/>
  </p:sldMasterIdLst>
  <p:notesMasterIdLst>
    <p:notesMasterId r:id="rId15"/>
  </p:notesMasterIdLst>
  <p:handoutMasterIdLst>
    <p:handoutMasterId r:id="rId16"/>
  </p:handoutMasterIdLst>
  <p:sldIdLst>
    <p:sldId id="520" r:id="rId3"/>
    <p:sldId id="554" r:id="rId4"/>
    <p:sldId id="552" r:id="rId5"/>
    <p:sldId id="553" r:id="rId6"/>
    <p:sldId id="560" r:id="rId7"/>
    <p:sldId id="558" r:id="rId8"/>
    <p:sldId id="534" r:id="rId9"/>
    <p:sldId id="551" r:id="rId10"/>
    <p:sldId id="559" r:id="rId11"/>
    <p:sldId id="555" r:id="rId12"/>
    <p:sldId id="556" r:id="rId13"/>
    <p:sldId id="264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766363"/>
    <a:srgbClr val="FFF5EA"/>
    <a:srgbClr val="00324D"/>
    <a:srgbClr val="F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2" autoAdjust="0"/>
    <p:restoredTop sz="86369"/>
  </p:normalViewPr>
  <p:slideViewPr>
    <p:cSldViewPr snapToGrid="0">
      <p:cViewPr varScale="1">
        <p:scale>
          <a:sx n="99" d="100"/>
          <a:sy n="99" d="100"/>
        </p:scale>
        <p:origin x="90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6C58E-460D-4A4B-B0C2-1191B9D14FCB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755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996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049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5830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9956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763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3701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9931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2633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9547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3526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3285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7075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5933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8987D83F-23BF-6E1C-F821-A9C5E95EB4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8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18/02/2026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499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3" r:id="rId11"/>
    <p:sldLayoutId id="2147483705" r:id="rId12"/>
    <p:sldLayoutId id="214748370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BA78CD7A-9E86-4BA3-8C23-539E15944821}"/>
              </a:ext>
            </a:extLst>
          </p:cNvPr>
          <p:cNvSpPr/>
          <p:nvPr/>
        </p:nvSpPr>
        <p:spPr>
          <a:xfrm>
            <a:off x="1926288" y="4005968"/>
            <a:ext cx="9860450" cy="991785"/>
          </a:xfrm>
          <a:prstGeom prst="rect">
            <a:avLst/>
          </a:prstGeom>
          <a:solidFill>
            <a:schemeClr val="bg1">
              <a:lumMod val="9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s-CO" sz="2000" b="1" dirty="0">
                <a:solidFill>
                  <a:schemeClr val="tx1"/>
                </a:solidFill>
              </a:rPr>
              <a:t>Centro Nacional de Asistencia Técnica a la Industria – ASTIN</a:t>
            </a:r>
          </a:p>
          <a:p>
            <a:pPr lvl="0"/>
            <a:r>
              <a:rPr lang="es-CO" sz="2000" b="1" dirty="0">
                <a:solidFill>
                  <a:schemeClr val="tx1"/>
                </a:solidFill>
              </a:rPr>
              <a:t>Programa de formación: 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C67D00-057E-43D2-B897-3FA5E41D4D02}"/>
              </a:ext>
            </a:extLst>
          </p:cNvPr>
          <p:cNvSpPr txBox="1"/>
          <p:nvPr/>
        </p:nvSpPr>
        <p:spPr>
          <a:xfrm>
            <a:off x="1158845" y="1983326"/>
            <a:ext cx="101549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ES" sz="2000" b="1" dirty="0">
                <a:ea typeface="Calibri"/>
                <a:cs typeface="Calibri"/>
                <a:sym typeface="Calibri"/>
              </a:rPr>
              <a:t>Título de la idea de proyecto de I+D+i</a:t>
            </a:r>
            <a:r>
              <a:rPr lang="en-US" sz="2000" b="1" dirty="0">
                <a:ea typeface="Calibri"/>
                <a:cs typeface="Calibri"/>
                <a:sym typeface="Calibri"/>
              </a:rPr>
              <a:t>:</a:t>
            </a:r>
          </a:p>
          <a:p>
            <a:pPr lvl="0" algn="ctr"/>
            <a:endParaRPr lang="en-US" sz="2000" b="1" dirty="0">
              <a:ea typeface="Calibri"/>
              <a:cs typeface="Calibri"/>
              <a:sym typeface="Calibri"/>
            </a:endParaRPr>
          </a:p>
          <a:p>
            <a:pPr lvl="0" algn="ctr"/>
            <a:r>
              <a:rPr lang="es-ES" sz="2000" dirty="0"/>
              <a:t>Alfabetización Digital Escolar: Integración de Herramientas Ofimáticas y Web para la Innovación Educativa</a:t>
            </a:r>
            <a:r>
              <a:rPr lang="en-US" sz="2000" b="1" dirty="0">
                <a:ea typeface="Calibri"/>
                <a:cs typeface="Calibri"/>
                <a:sym typeface="Calibri"/>
              </a:rPr>
              <a:t>  </a:t>
            </a:r>
            <a:endParaRPr lang="es-CO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4266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E6283-270E-3B6F-2D6E-9467B81C8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99BE7BEB-D238-4D63-5F0C-9B2448366119}"/>
              </a:ext>
            </a:extLst>
          </p:cNvPr>
          <p:cNvSpPr/>
          <p:nvPr/>
        </p:nvSpPr>
        <p:spPr>
          <a:xfrm>
            <a:off x="1053774" y="232720"/>
            <a:ext cx="93965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es-ES" sz="2800" b="1" dirty="0">
                <a:solidFill>
                  <a:schemeClr val="bg1"/>
                </a:solidFill>
                <a:cs typeface="Calibri"/>
              </a:rPr>
              <a:t>Componente innovador, diferenciador o grado de novedad del proyecto I+D+I (frente a La competencia)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022644-3CF1-5D5D-E93F-4C66301E1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774" y="2027765"/>
            <a:ext cx="939651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Integración progresiva de herramientas digitales según nivel escolar.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Aplicación de metodologías activas (aprendizaje basado en proyectos).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Uso de tecnologías web modernas para visibilizar la producción estudiantil.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Creación de prototipos funcionales que beneficien directamente a la institución.</a:t>
            </a:r>
          </a:p>
        </p:txBody>
      </p:sp>
    </p:spTree>
    <p:extLst>
      <p:ext uri="{BB962C8B-B14F-4D97-AF65-F5344CB8AC3E}">
        <p14:creationId xmlns:p14="http://schemas.microsoft.com/office/powerpoint/2010/main" val="2751543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8D396-5E2C-74F4-D875-7E3AAB85B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8F99BAA-53E0-17AB-800A-3BC55AA9E74B}"/>
              </a:ext>
            </a:extLst>
          </p:cNvPr>
          <p:cNvSpPr txBox="1"/>
          <p:nvPr/>
        </p:nvSpPr>
        <p:spPr>
          <a:xfrm>
            <a:off x="2264909" y="359229"/>
            <a:ext cx="705870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lvl="0" algn="ctr" defTabSz="457200">
              <a:defRPr sz="2800" b="1">
                <a:solidFill>
                  <a:schemeClr val="bg1"/>
                </a:solidFill>
                <a:cs typeface="Calibri"/>
              </a:defRPr>
            </a:lvl1pPr>
          </a:lstStyle>
          <a:p>
            <a:pPr algn="l"/>
            <a:r>
              <a:rPr lang="es-ES" dirty="0"/>
              <a:t> Personas involucradas en el proyecto </a:t>
            </a:r>
            <a:endParaRPr lang="es-CO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CA4D4B6-F1A8-06E0-7050-8FCF09EC1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14911"/>
              </p:ext>
            </p:extLst>
          </p:nvPr>
        </p:nvGraphicFramePr>
        <p:xfrm>
          <a:off x="544153" y="1639290"/>
          <a:ext cx="11044662" cy="4359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618">
                  <a:extLst>
                    <a:ext uri="{9D8B030D-6E8A-4147-A177-3AD203B41FA5}">
                      <a16:colId xmlns:a16="http://schemas.microsoft.com/office/drawing/2014/main" val="4073496672"/>
                    </a:ext>
                  </a:extLst>
                </a:gridCol>
                <a:gridCol w="1424538">
                  <a:extLst>
                    <a:ext uri="{9D8B030D-6E8A-4147-A177-3AD203B41FA5}">
                      <a16:colId xmlns:a16="http://schemas.microsoft.com/office/drawing/2014/main" val="2042457550"/>
                    </a:ext>
                  </a:extLst>
                </a:gridCol>
                <a:gridCol w="1328287">
                  <a:extLst>
                    <a:ext uri="{9D8B030D-6E8A-4147-A177-3AD203B41FA5}">
                      <a16:colId xmlns:a16="http://schemas.microsoft.com/office/drawing/2014/main" val="2472593544"/>
                    </a:ext>
                  </a:extLst>
                </a:gridCol>
                <a:gridCol w="1578543">
                  <a:extLst>
                    <a:ext uri="{9D8B030D-6E8A-4147-A177-3AD203B41FA5}">
                      <a16:colId xmlns:a16="http://schemas.microsoft.com/office/drawing/2014/main" val="217537510"/>
                    </a:ext>
                  </a:extLst>
                </a:gridCol>
                <a:gridCol w="1020278">
                  <a:extLst>
                    <a:ext uri="{9D8B030D-6E8A-4147-A177-3AD203B41FA5}">
                      <a16:colId xmlns:a16="http://schemas.microsoft.com/office/drawing/2014/main" val="2214123110"/>
                    </a:ext>
                  </a:extLst>
                </a:gridCol>
                <a:gridCol w="1790299">
                  <a:extLst>
                    <a:ext uri="{9D8B030D-6E8A-4147-A177-3AD203B41FA5}">
                      <a16:colId xmlns:a16="http://schemas.microsoft.com/office/drawing/2014/main" val="3034629934"/>
                    </a:ext>
                  </a:extLst>
                </a:gridCol>
                <a:gridCol w="1510131">
                  <a:extLst>
                    <a:ext uri="{9D8B030D-6E8A-4147-A177-3AD203B41FA5}">
                      <a16:colId xmlns:a16="http://schemas.microsoft.com/office/drawing/2014/main" val="2156028015"/>
                    </a:ext>
                  </a:extLst>
                </a:gridCol>
                <a:gridCol w="1252319">
                  <a:extLst>
                    <a:ext uri="{9D8B030D-6E8A-4147-A177-3AD203B41FA5}">
                      <a16:colId xmlns:a16="http://schemas.microsoft.com/office/drawing/2014/main" val="3064876113"/>
                    </a:ext>
                  </a:extLst>
                </a:gridCol>
                <a:gridCol w="933649">
                  <a:extLst>
                    <a:ext uri="{9D8B030D-6E8A-4147-A177-3AD203B41FA5}">
                      <a16:colId xmlns:a16="http://schemas.microsoft.com/office/drawing/2014/main" val="4101142654"/>
                    </a:ext>
                  </a:extLst>
                </a:gridCol>
              </a:tblGrid>
              <a:tr h="2955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 err="1">
                          <a:effectLst/>
                        </a:rPr>
                        <a:t>Nº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Nombre del involucrado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Rol / Cargo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Organización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Tipo de involucrado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Expectativas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Posible impacto en el proyecto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Estrategia de comunicación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Responsable de la relación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2762233824"/>
                  </a:ext>
                </a:extLst>
              </a:tr>
              <a:tr h="7235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1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Eduin Kammerer Kammerer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Desarrollador / Líder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Institución Educativa San Joaquín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Interno SENA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Transferir conocimientos del tecnólogo y guiar el proceso pedagógico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Liderar la implementación y garantizar la calidad de los prototipos digitales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Reuniones periódicas, informes y talleres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Él mismo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3434945078"/>
                  </a:ext>
                </a:extLst>
              </a:tr>
              <a:tr h="7235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2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Estudiantes de grados 6° a 11°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Beneficiarios directos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Institución Educativa San Joaquín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Internos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Aprender herramientas digitales y aplicarlas en proyectos escolares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Generar productos digitales (documentos, presentaciones, bases de datos, web)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Talleres prácticos, acompañamiento en clase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Docente líder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646207776"/>
                  </a:ext>
                </a:extLst>
              </a:tr>
              <a:tr h="7235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3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Docentes de otras áreas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Colaboradores pedagógicos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Institución Educativa San Joaquín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Internos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Integrar las herramientas digitales en sus asignaturas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Favorecer proyectos interdisciplinarios y fortalecer competencias transversales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Reuniones de coordinación y proyectos conjuntos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Coordinador académico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2280382176"/>
                  </a:ext>
                </a:extLst>
              </a:tr>
              <a:tr h="7235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4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Directivos institucionales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Gestores y validadores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Institución Educativa San Joaquín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Internos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Mejorar la gestión escolar y visibilizar la innovación educativa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Apoyo institucional, validación de resultados y sostenibilidad del proyecto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Informes de avance y presentaciones institucionales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Rector / Coordinador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3444087555"/>
                  </a:ext>
                </a:extLst>
              </a:tr>
              <a:tr h="580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5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SENA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Entidad formadora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Centro Nacional ASTIN / SENA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Externo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Validar el enfoque I+D+i y acompañar la sustentación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Asegurar pertinencia, innovación y cumplimiento de estándares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Informes técnicos y sustentación formal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Instructor SENA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2459731898"/>
                  </a:ext>
                </a:extLst>
              </a:tr>
              <a:tr h="580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6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Comunidad educativa local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Beneficiarios indirectos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Padres de familia / Comunidad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Externo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Ver reflejado el impacto en la formación de los estudiantes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Mayor confianza en la institución y proyección social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>
                          <a:effectLst/>
                        </a:rPr>
                        <a:t>Socialización de resultados y eventos escolares</a:t>
                      </a:r>
                      <a:endParaRPr lang="es-CO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O" sz="900" kern="100" dirty="0">
                          <a:effectLst/>
                        </a:rPr>
                        <a:t>Comité de padres</a:t>
                      </a:r>
                      <a:endParaRPr lang="es-CO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31" marR="8331" marT="8331" marB="8331" anchor="ctr"/>
                </a:tc>
                <a:extLst>
                  <a:ext uri="{0D108BD9-81ED-4DB2-BD59-A6C34878D82A}">
                    <a16:rowId xmlns:a16="http://schemas.microsoft.com/office/drawing/2014/main" val="3272947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081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A01EB75E-8874-42DD-11A3-2D5CA1D238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2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3E452197-BCCC-4EC9-8CC3-D1C241A26301}"/>
              </a:ext>
            </a:extLst>
          </p:cNvPr>
          <p:cNvSpPr/>
          <p:nvPr/>
        </p:nvSpPr>
        <p:spPr>
          <a:xfrm>
            <a:off x="4654580" y="591948"/>
            <a:ext cx="2982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es-CO" sz="2800" b="1" dirty="0">
                <a:solidFill>
                  <a:schemeClr val="bg1"/>
                </a:solidFill>
                <a:cs typeface="Calibri"/>
              </a:rPr>
              <a:t>PRESENTADO POR:</a:t>
            </a:r>
            <a:endParaRPr lang="es-ES" sz="2800" b="1" dirty="0">
              <a:solidFill>
                <a:schemeClr val="bg1"/>
              </a:solidFill>
              <a:cs typeface="Calibri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F3E4BB0-65E1-E913-3846-D66C8CED2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1188"/>
              </p:ext>
            </p:extLst>
          </p:nvPr>
        </p:nvGraphicFramePr>
        <p:xfrm>
          <a:off x="1796145" y="2547258"/>
          <a:ext cx="8980715" cy="240030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24697">
                  <a:extLst>
                    <a:ext uri="{9D8B030D-6E8A-4147-A177-3AD203B41FA5}">
                      <a16:colId xmlns:a16="http://schemas.microsoft.com/office/drawing/2014/main" val="2199634129"/>
                    </a:ext>
                  </a:extLst>
                </a:gridCol>
                <a:gridCol w="3543212">
                  <a:extLst>
                    <a:ext uri="{9D8B030D-6E8A-4147-A177-3AD203B41FA5}">
                      <a16:colId xmlns:a16="http://schemas.microsoft.com/office/drawing/2014/main" val="1135356229"/>
                    </a:ext>
                  </a:extLst>
                </a:gridCol>
                <a:gridCol w="1812806">
                  <a:extLst>
                    <a:ext uri="{9D8B030D-6E8A-4147-A177-3AD203B41FA5}">
                      <a16:colId xmlns:a16="http://schemas.microsoft.com/office/drawing/2014/main" val="1787952421"/>
                    </a:ext>
                  </a:extLst>
                </a:gridCol>
              </a:tblGrid>
              <a:tr h="600076">
                <a:tc>
                  <a:txBody>
                    <a:bodyPr/>
                    <a:lstStyle/>
                    <a:p>
                      <a:r>
                        <a:rPr lang="es-CO" sz="2400" dirty="0"/>
                        <a:t>NOMBRE  COMPLETO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NOMBRE DEL PROGRAMA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FICHA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449254"/>
                  </a:ext>
                </a:extLst>
              </a:tr>
              <a:tr h="600076">
                <a:tc>
                  <a:txBody>
                    <a:bodyPr/>
                    <a:lstStyle/>
                    <a:p>
                      <a:r>
                        <a:rPr lang="es-ES" dirty="0"/>
                        <a:t>EDUIN KAMMERER KAMMERER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TECNÓLOGO EN DESARROLLO WEB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2977131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5674350"/>
                  </a:ext>
                </a:extLst>
              </a:tr>
              <a:tr h="600076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710965"/>
                  </a:ext>
                </a:extLst>
              </a:tr>
              <a:tr h="600076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637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009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0E235D9-376C-43DD-B55A-C8F5C96F676C}"/>
              </a:ext>
            </a:extLst>
          </p:cNvPr>
          <p:cNvSpPr/>
          <p:nvPr/>
        </p:nvSpPr>
        <p:spPr>
          <a:xfrm>
            <a:off x="3526354" y="549799"/>
            <a:ext cx="513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CO" sz="2800" b="1" dirty="0">
                <a:solidFill>
                  <a:schemeClr val="bg1"/>
                </a:solidFill>
                <a:cs typeface="Calibri"/>
              </a:rPr>
              <a:t>Enfoque del proyecto productivo 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B29345D0-6D82-732B-3193-4F013D4F4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709161"/>
              </p:ext>
            </p:extLst>
          </p:nvPr>
        </p:nvGraphicFramePr>
        <p:xfrm>
          <a:off x="1819429" y="2752634"/>
          <a:ext cx="9022743" cy="266845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007581">
                  <a:extLst>
                    <a:ext uri="{9D8B030D-6E8A-4147-A177-3AD203B41FA5}">
                      <a16:colId xmlns:a16="http://schemas.microsoft.com/office/drawing/2014/main" val="1251490722"/>
                    </a:ext>
                  </a:extLst>
                </a:gridCol>
                <a:gridCol w="3007581">
                  <a:extLst>
                    <a:ext uri="{9D8B030D-6E8A-4147-A177-3AD203B41FA5}">
                      <a16:colId xmlns:a16="http://schemas.microsoft.com/office/drawing/2014/main" val="1048315574"/>
                    </a:ext>
                  </a:extLst>
                </a:gridCol>
                <a:gridCol w="3007581">
                  <a:extLst>
                    <a:ext uri="{9D8B030D-6E8A-4147-A177-3AD203B41FA5}">
                      <a16:colId xmlns:a16="http://schemas.microsoft.com/office/drawing/2014/main" val="4092653696"/>
                    </a:ext>
                  </a:extLst>
                </a:gridCol>
              </a:tblGrid>
              <a:tr h="1689572">
                <a:tc rowSpan="2">
                  <a:txBody>
                    <a:bodyPr/>
                    <a:lstStyle/>
                    <a:p>
                      <a:pPr algn="ctr"/>
                      <a:endParaRPr lang="es-CO" sz="2800" dirty="0"/>
                    </a:p>
                    <a:p>
                      <a:pPr algn="ctr"/>
                      <a:r>
                        <a:rPr lang="es-CO" sz="2800" dirty="0"/>
                        <a:t>ENFOQUE DEL PROYECTO PRODUCTIVO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Proyecto productivo bajo enforque empresarial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Proyecto productivo bajo enfoque I+D+I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52836"/>
                  </a:ext>
                </a:extLst>
              </a:tr>
              <a:tr h="978879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2519051"/>
                  </a:ext>
                </a:extLst>
              </a:tr>
            </a:tbl>
          </a:graphicData>
        </a:graphic>
      </p:graphicFrame>
      <p:sp>
        <p:nvSpPr>
          <p:cNvPr id="3" name="Elipse 2">
            <a:extLst>
              <a:ext uri="{FF2B5EF4-FFF2-40B4-BE49-F238E27FC236}">
                <a16:creationId xmlns:a16="http://schemas.microsoft.com/office/drawing/2014/main" id="{295E3178-0125-05DF-D91A-46ED764B77F5}"/>
              </a:ext>
            </a:extLst>
          </p:cNvPr>
          <p:cNvSpPr/>
          <p:nvPr/>
        </p:nvSpPr>
        <p:spPr>
          <a:xfrm>
            <a:off x="6014964" y="4603951"/>
            <a:ext cx="631671" cy="5232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9BB23076-7F7C-4FBB-18D7-2B3CE6BF7722}"/>
              </a:ext>
            </a:extLst>
          </p:cNvPr>
          <p:cNvSpPr/>
          <p:nvPr/>
        </p:nvSpPr>
        <p:spPr>
          <a:xfrm>
            <a:off x="9285215" y="4620280"/>
            <a:ext cx="631671" cy="5232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/>
              <a:t>X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257449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650DD85-C1A8-CFEE-3E37-9CAAD14F743F}"/>
              </a:ext>
            </a:extLst>
          </p:cNvPr>
          <p:cNvSpPr txBox="1"/>
          <p:nvPr/>
        </p:nvSpPr>
        <p:spPr>
          <a:xfrm>
            <a:off x="2176229" y="333758"/>
            <a:ext cx="783954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defTabSz="457200">
              <a:defRPr sz="2800" b="1">
                <a:solidFill>
                  <a:schemeClr val="bg1"/>
                </a:solidFill>
                <a:cs typeface="Calibri"/>
              </a:defRPr>
            </a:lvl1pPr>
          </a:lstStyle>
          <a:p>
            <a:r>
              <a:rPr lang="es-ES" sz="3200" dirty="0"/>
              <a:t>Objetivo general y específicos del proyecto </a:t>
            </a:r>
            <a:endParaRPr lang="es-CO" sz="32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114822C-3DC6-C8CF-3010-F682B0990DFC}"/>
              </a:ext>
            </a:extLst>
          </p:cNvPr>
          <p:cNvSpPr txBox="1"/>
          <p:nvPr/>
        </p:nvSpPr>
        <p:spPr>
          <a:xfrm>
            <a:off x="683394" y="1762791"/>
            <a:ext cx="11040177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b="1" dirty="0">
                <a:effectLst/>
              </a:rPr>
              <a:t>Objetivo general</a:t>
            </a:r>
          </a:p>
          <a:p>
            <a:pPr algn="just"/>
            <a:r>
              <a:rPr lang="es-ES" sz="1600" dirty="0">
                <a:effectLst/>
              </a:rPr>
              <a:t>Fortalecer las competencias digitales de los estudiantes de grados 6° a 11° de la Institución Educativa San Joaquín mediante la enseñanza progresiva de herramientas ofimáticas y de desarrollo web, aplicando un enfoque I+D+i que impacte en los procesos educativos y fomente la innovación escolar.</a:t>
            </a:r>
          </a:p>
          <a:p>
            <a:pPr algn="just"/>
            <a:endParaRPr lang="es-ES" sz="1600" dirty="0">
              <a:effectLst/>
            </a:endParaRPr>
          </a:p>
          <a:p>
            <a:pPr algn="just"/>
            <a:r>
              <a:rPr lang="es-ES" b="1" dirty="0">
                <a:effectLst/>
              </a:rPr>
              <a:t>Objetivos específicos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1600" dirty="0">
                <a:effectLst/>
              </a:rPr>
              <a:t> Introducir a los estudiantes de 6° y 7° en el uso de Word para la producción de textos académicos y creativos.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1600" dirty="0">
                <a:effectLst/>
              </a:rPr>
              <a:t> Capacitar a los estudiantes de 8° en PowerPoint para la creación de presentaciones dinámicas y comunicativas.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1600" dirty="0">
                <a:effectLst/>
              </a:rPr>
              <a:t> Desarrollar en los estudiantes de 9° habilidades de análisis y organización de datos con Excel.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1600" dirty="0">
                <a:effectLst/>
              </a:rPr>
              <a:t> Formar a los estudiantes de 10° en la gestión de bases de datos mediante Access.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1600" dirty="0">
                <a:effectLst/>
              </a:rPr>
              <a:t> Guiar a los estudiantes de 11° en el diseño y publicación de páginas web, integrando HTML, CSS y gestores como WordPress.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1600" dirty="0">
                <a:effectLst/>
              </a:rPr>
              <a:t> Validar el impacto del proyecto mediante prototipos de productos digitales (documentos, presentaciones, bases de datos y sitios web) que beneficien a la institución y al sector educativo local.</a:t>
            </a:r>
          </a:p>
        </p:txBody>
      </p:sp>
    </p:spTree>
    <p:extLst>
      <p:ext uri="{BB962C8B-B14F-4D97-AF65-F5344CB8AC3E}">
        <p14:creationId xmlns:p14="http://schemas.microsoft.com/office/powerpoint/2010/main" val="2942590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8276C-C621-CD4F-7DD4-CAD879A03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C68B481-BE3C-CFC4-055F-D5AE83EF398A}"/>
              </a:ext>
            </a:extLst>
          </p:cNvPr>
          <p:cNvSpPr txBox="1"/>
          <p:nvPr/>
        </p:nvSpPr>
        <p:spPr>
          <a:xfrm>
            <a:off x="2230891" y="362634"/>
            <a:ext cx="910181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defTabSz="457200">
              <a:defRPr sz="2800" b="1">
                <a:solidFill>
                  <a:schemeClr val="bg1"/>
                </a:solidFill>
                <a:cs typeface="Calibri"/>
              </a:defRPr>
            </a:lvl1pPr>
          </a:lstStyle>
          <a:p>
            <a:r>
              <a:rPr lang="es-ES" sz="3200" dirty="0"/>
              <a:t>Descripción detallada del proyecto </a:t>
            </a:r>
            <a:endParaRPr lang="es-CO" sz="32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F8A13F9-5444-C06C-3759-787799034B4A}"/>
              </a:ext>
            </a:extLst>
          </p:cNvPr>
          <p:cNvSpPr txBox="1"/>
          <p:nvPr/>
        </p:nvSpPr>
        <p:spPr>
          <a:xfrm>
            <a:off x="259882" y="1644538"/>
            <a:ext cx="11646570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effectLst/>
              </a:rPr>
              <a:t>El proyecto </a:t>
            </a:r>
            <a:r>
              <a:rPr lang="es-ES" sz="1600" b="1" dirty="0">
                <a:effectLst/>
              </a:rPr>
              <a:t>“Alfabetización Digital Escolar: Integración de Herramientas Ofimáticas y Web para la Innovación Educativa” </a:t>
            </a:r>
            <a:r>
              <a:rPr lang="es-ES" sz="1600" dirty="0">
                <a:effectLst/>
              </a:rPr>
              <a:t>surge como una respuesta a la necesidad urgente de fortalecer las competencias digitales en los estudiantes de la </a:t>
            </a:r>
            <a:r>
              <a:rPr lang="es-ES" sz="1600" b="1" dirty="0">
                <a:effectLst/>
              </a:rPr>
              <a:t>Institución Educativa San Joaquín</a:t>
            </a:r>
            <a:r>
              <a:rPr lang="es-ES" sz="1600" dirty="0">
                <a:effectLst/>
              </a:rPr>
              <a:t>, ubicada en Valledupar, Cesar. En un contexto donde la tecnología se ha convertido en un eje fundamental para la educación, el trabajo y la vida cotidiana, este proyecto busca cerrar la brecha digital que aún persiste en comunidades urbanas, rurales e indígenas, ofreciendo a los jóvenes herramientas prácticas y significativas que les permitan desenvolverse con autonomía en el mundo académico y productivo.</a:t>
            </a:r>
          </a:p>
          <a:p>
            <a:pPr algn="just"/>
            <a:endParaRPr lang="es-ES" sz="1600" dirty="0">
              <a:effectLst/>
            </a:endParaRPr>
          </a:p>
          <a:p>
            <a:pPr algn="just"/>
            <a:r>
              <a:rPr lang="es-ES" sz="1600" dirty="0">
                <a:effectLst/>
              </a:rPr>
              <a:t>La propuesta se fundamenta en la transferencia de conocimientos adquiridos en el programa de Tecnólogo en Desarrollo Multimedia y Web del SENA, aplicados de manera progresiva y adaptada a cada nivel escolar. El enfoque pedagógico contempla que los estudiantes de 6° y 7° se familiaricen con Word, desarrollando habilidades para la redacción y presentación de textos académicos; los de 8° trabajen con PowerPoint, creando presentaciones dinámicas que fortalezcan su capacidad comunicativa; los de 9° se introduzcan en el análisis de datos mediante Excel, aprendiendo a organizar y representar información de manera lógica; los de 10° se formen en la gestión de bases de datos con Access, comprendiendo la importancia de la información estructurada; y finalmente, los estudiantes de 11° se capaciten en el diseño y publicación de páginas web, integrando conocimientos de HTML, CSS, JavaScript y gestores como WordPress.</a:t>
            </a:r>
          </a:p>
          <a:p>
            <a:pPr algn="just"/>
            <a:endParaRPr lang="es-ES" sz="1600" dirty="0">
              <a:effectLst/>
            </a:endParaRPr>
          </a:p>
          <a:p>
            <a:pPr algn="just"/>
            <a:r>
              <a:rPr lang="es-ES" sz="1600" dirty="0">
                <a:effectLst/>
              </a:rPr>
              <a:t>El enfoque I+D+i garantiza que el proyecto no se limite a la enseñanza de herramientas, sino que se convierta en un espacio de innovación educativa, donde los estudiantes experimenten, adapten y validen sus conocimientos en escenarios reales. La vigilancia tecnológica permitirá identificar tendencias y buenas prácticas, mientras que la creación de prototipos asegurará que los resultados sean tangibles y aplicables. De esta manera, el proyecto impactará directamente en los procesos de enseñanza-aprendizaje, en la gestión escolar y en la preparación de los jóvenes para enfrentar los retos del sector productivo y académico.</a:t>
            </a:r>
          </a:p>
        </p:txBody>
      </p:sp>
    </p:spTree>
    <p:extLst>
      <p:ext uri="{BB962C8B-B14F-4D97-AF65-F5344CB8AC3E}">
        <p14:creationId xmlns:p14="http://schemas.microsoft.com/office/powerpoint/2010/main" val="2303710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116C6-307A-19B4-619E-FB2A84172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3354700-164F-79DB-B9E5-8890E36A9277}"/>
              </a:ext>
            </a:extLst>
          </p:cNvPr>
          <p:cNvSpPr txBox="1"/>
          <p:nvPr/>
        </p:nvSpPr>
        <p:spPr>
          <a:xfrm>
            <a:off x="1612447" y="424543"/>
            <a:ext cx="85929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defTabSz="457200">
              <a:defRPr sz="3200" b="1">
                <a:solidFill>
                  <a:schemeClr val="bg1"/>
                </a:solidFill>
                <a:cs typeface="Calibri"/>
              </a:defRPr>
            </a:lvl1pPr>
          </a:lstStyle>
          <a:p>
            <a:r>
              <a:rPr lang="es-ES" dirty="0"/>
              <a:t>Tecnologías clave del proyecto de I+D+i propuesto</a:t>
            </a:r>
            <a:endParaRPr lang="es-CO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7F8A93B-6A65-26C1-9F79-75C784608A1C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540042" y="1754648"/>
            <a:ext cx="8338057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Microsoft Office </a:t>
            </a:r>
            <a:r>
              <a:rPr kumimoji="0" lang="es-CO" altLang="es-CO" sz="1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(Word, PowerPoint, Excel, Access)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WordPress + Elementor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(para páginas web)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HTML, CSS y JavaScript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(para personalización web)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Google Workspace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(para validación, almacenamiento y colaboración en línea)</a:t>
            </a:r>
          </a:p>
        </p:txBody>
      </p:sp>
    </p:spTree>
    <p:extLst>
      <p:ext uri="{BB962C8B-B14F-4D97-AF65-F5344CB8AC3E}">
        <p14:creationId xmlns:p14="http://schemas.microsoft.com/office/powerpoint/2010/main" val="3332423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3E452197-BCCC-4EC9-8CC3-D1C241A26301}"/>
              </a:ext>
            </a:extLst>
          </p:cNvPr>
          <p:cNvSpPr/>
          <p:nvPr/>
        </p:nvSpPr>
        <p:spPr>
          <a:xfrm>
            <a:off x="1529684" y="443176"/>
            <a:ext cx="7949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es-ES" sz="3200" b="1" dirty="0">
                <a:solidFill>
                  <a:schemeClr val="bg1"/>
                </a:solidFill>
                <a:cs typeface="Calibri"/>
              </a:rPr>
              <a:t>Necesidad que atiende o satisface el proyecto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9BE062-E4A3-D35F-E977-F8BC95CF7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9684" y="1940711"/>
            <a:ext cx="917287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Brecha digital en estudiantes urbanos, rurales e indígenas.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Falta de competencias tecnológicas aplicadas en procesos académicos.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Necesidad de preparar a los jóvenes para estudios superiores y el sector productivo.</a:t>
            </a:r>
          </a:p>
        </p:txBody>
      </p:sp>
    </p:spTree>
    <p:extLst>
      <p:ext uri="{BB962C8B-B14F-4D97-AF65-F5344CB8AC3E}">
        <p14:creationId xmlns:p14="http://schemas.microsoft.com/office/powerpoint/2010/main" val="2355256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0E235D9-376C-43DD-B55A-C8F5C96F676C}"/>
              </a:ext>
            </a:extLst>
          </p:cNvPr>
          <p:cNvSpPr/>
          <p:nvPr/>
        </p:nvSpPr>
        <p:spPr>
          <a:xfrm>
            <a:off x="919841" y="304870"/>
            <a:ext cx="96284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" sz="3200" b="1" dirty="0">
                <a:solidFill>
                  <a:schemeClr val="bg1"/>
                </a:solidFill>
                <a:cs typeface="Calibri"/>
              </a:rPr>
              <a:t>Productos y/o procesos a impactar con el proyecto de I+D+i </a:t>
            </a:r>
            <a:endParaRPr lang="es-CO" sz="3200" b="1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2C8FC4-DF77-24D1-B82A-9BF1FC7C0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534" y="1979210"/>
            <a:ext cx="935575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Productos: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Documentos académicos, presentaciones escolares, bases de datos institucionales, páginas web educativas.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Procesos: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Enseñanza-aprendizaje, gestión escolar, comunicación institucional, alfabetización digital.</a:t>
            </a:r>
          </a:p>
        </p:txBody>
      </p:sp>
    </p:spTree>
    <p:extLst>
      <p:ext uri="{BB962C8B-B14F-4D97-AF65-F5344CB8AC3E}">
        <p14:creationId xmlns:p14="http://schemas.microsoft.com/office/powerpoint/2010/main" val="2320850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2A5F4-9729-9AF2-A9CC-CCD46F6F2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8D04F43A-F611-2053-832F-9B92AACE97D4}"/>
              </a:ext>
            </a:extLst>
          </p:cNvPr>
          <p:cNvSpPr/>
          <p:nvPr/>
        </p:nvSpPr>
        <p:spPr>
          <a:xfrm>
            <a:off x="1397744" y="396006"/>
            <a:ext cx="9396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es-ES" sz="2800" b="1" dirty="0">
                <a:solidFill>
                  <a:schemeClr val="bg1"/>
                </a:solidFill>
                <a:cs typeface="Calibri"/>
              </a:rPr>
              <a:t>METODOLOGÍA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8714BD-EC53-E2F3-C746-A0E71C4F8393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760396" y="2224734"/>
            <a:ext cx="10270156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Diagnóstico inicial: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competencias digitales en cada grado.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Diseño de talleres prácticos: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por herramienta (Word, PowerPoint, Excel, Access, Web).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Implementación progresiva: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en el aula con proyectos pequeños por grado.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Creación de prototipos digitales: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(ejemplo: página web institucional, base de datos de biblioteca escolar).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Validación mediante vigilancia tecnológica: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y retroalimentación de estudiantes y docentes.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</a:pPr>
            <a:r>
              <a:rPr kumimoji="0" lang="es-CO" altLang="es-CO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Socialización de resultados:</a:t>
            </a:r>
            <a:r>
              <a:rPr kumimoji="0" lang="es-CO" altLang="es-CO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en la institución y comunidad.</a:t>
            </a:r>
          </a:p>
        </p:txBody>
      </p:sp>
    </p:spTree>
    <p:extLst>
      <p:ext uri="{BB962C8B-B14F-4D97-AF65-F5344CB8AC3E}">
        <p14:creationId xmlns:p14="http://schemas.microsoft.com/office/powerpoint/2010/main" val="37682065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</TotalTime>
  <Words>1215</Words>
  <Application>Microsoft Office PowerPoint</Application>
  <PresentationFormat>Panorámica</PresentationFormat>
  <Paragraphs>139</Paragraphs>
  <Slides>12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Tema de Office</vt:lpstr>
      <vt:lpstr>2_Tema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>ASTIN</Manager>
  <Company>ASTIN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ASTIN</dc:subject>
  <dc:creator>ASTIN</dc:creator>
  <cp:keywords>ASTIN</cp:keywords>
  <cp:lastModifiedBy>eduin kammerer</cp:lastModifiedBy>
  <cp:revision>56</cp:revision>
  <dcterms:created xsi:type="dcterms:W3CDTF">2020-10-01T23:51:28Z</dcterms:created>
  <dcterms:modified xsi:type="dcterms:W3CDTF">2026-02-18T12:35:23Z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2025-08-06T19:51:23Z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b72423d5-ad55-429e-9468-9f50a2ada615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