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9"/>
  </p:handoutMasterIdLst>
  <p:sldIdLst>
    <p:sldId id="256" r:id="rId2"/>
    <p:sldId id="257" r:id="rId3"/>
    <p:sldId id="259" r:id="rId4"/>
    <p:sldId id="262" r:id="rId5"/>
    <p:sldId id="263" r:id="rId6"/>
    <p:sldId id="268" r:id="rId7"/>
    <p:sldId id="267" r:id="rId8"/>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6437"/>
    <a:srgbClr val="93BB54"/>
    <a:srgbClr val="C49E4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52" autoAdjust="0"/>
    <p:restoredTop sz="94660"/>
  </p:normalViewPr>
  <p:slideViewPr>
    <p:cSldViewPr snapToGrid="0">
      <p:cViewPr varScale="1">
        <p:scale>
          <a:sx n="64" d="100"/>
          <a:sy n="64" d="100"/>
        </p:scale>
        <p:origin x="748" y="32"/>
      </p:cViewPr>
      <p:guideLst/>
    </p:cSldViewPr>
  </p:slideViewPr>
  <p:notesTextViewPr>
    <p:cViewPr>
      <p:scale>
        <a:sx n="1" d="1"/>
        <a:sy n="1" d="1"/>
      </p:scale>
      <p:origin x="0" y="0"/>
    </p:cViewPr>
  </p:notesTextViewPr>
  <p:notesViewPr>
    <p:cSldViewPr snapToGrid="0">
      <p:cViewPr varScale="1">
        <p:scale>
          <a:sx n="55" d="100"/>
          <a:sy n="55" d="100"/>
        </p:scale>
        <p:origin x="288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7DE8F55E-3564-59E0-6AB4-0A68F599327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a:extLst>
              <a:ext uri="{FF2B5EF4-FFF2-40B4-BE49-F238E27FC236}">
                <a16:creationId xmlns:a16="http://schemas.microsoft.com/office/drawing/2014/main" id="{F2C491CA-AD82-21DA-B6AF-104C3C64927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65CE21-4FFD-43E4-9BE1-44B69E389DE4}" type="datetimeFigureOut">
              <a:rPr lang="es-CO" smtClean="0"/>
              <a:t>31/01/2025</a:t>
            </a:fld>
            <a:endParaRPr lang="es-CO"/>
          </a:p>
        </p:txBody>
      </p:sp>
      <p:sp>
        <p:nvSpPr>
          <p:cNvPr id="4" name="Marcador de pie de página 3">
            <a:extLst>
              <a:ext uri="{FF2B5EF4-FFF2-40B4-BE49-F238E27FC236}">
                <a16:creationId xmlns:a16="http://schemas.microsoft.com/office/drawing/2014/main" id="{84018EA8-D50D-6048-06A1-98CC923A5FF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5" name="Marcador de número de diapositiva 4">
            <a:extLst>
              <a:ext uri="{FF2B5EF4-FFF2-40B4-BE49-F238E27FC236}">
                <a16:creationId xmlns:a16="http://schemas.microsoft.com/office/drawing/2014/main" id="{9F885154-3EB1-CC47-4591-C970E8A909C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55897CF-0428-44F3-9C91-0685A4FB6EB6}" type="slidenum">
              <a:rPr lang="es-CO" smtClean="0"/>
              <a:t>‹Nº›</a:t>
            </a:fld>
            <a:endParaRPr lang="es-CO"/>
          </a:p>
        </p:txBody>
      </p:sp>
    </p:spTree>
    <p:extLst>
      <p:ext uri="{BB962C8B-B14F-4D97-AF65-F5344CB8AC3E}">
        <p14:creationId xmlns:p14="http://schemas.microsoft.com/office/powerpoint/2010/main" val="89006162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3" name="Marcador de fecha 2">
            <a:extLst>
              <a:ext uri="{FF2B5EF4-FFF2-40B4-BE49-F238E27FC236}">
                <a16:creationId xmlns:a16="http://schemas.microsoft.com/office/drawing/2014/main" id="{6AD64394-963E-D625-32AA-BDFC76B6E81B}"/>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31/01/2025</a:t>
            </a:fld>
            <a:endParaRPr lang="es-CO" dirty="0"/>
          </a:p>
        </p:txBody>
      </p:sp>
      <p:sp>
        <p:nvSpPr>
          <p:cNvPr id="4" name="Marcador de pie de página 3">
            <a:extLst>
              <a:ext uri="{FF2B5EF4-FFF2-40B4-BE49-F238E27FC236}">
                <a16:creationId xmlns:a16="http://schemas.microsoft.com/office/drawing/2014/main" id="{C0F68054-34D7-9279-DFD5-715512BF4F92}"/>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5" name="Marcador de número de diapositiva 4">
            <a:extLst>
              <a:ext uri="{FF2B5EF4-FFF2-40B4-BE49-F238E27FC236}">
                <a16:creationId xmlns:a16="http://schemas.microsoft.com/office/drawing/2014/main" id="{4916C35A-4761-CBE9-49AD-2C3A4928C1E2}"/>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6" name="Imagen 5">
            <a:extLst>
              <a:ext uri="{FF2B5EF4-FFF2-40B4-BE49-F238E27FC236}">
                <a16:creationId xmlns:a16="http://schemas.microsoft.com/office/drawing/2014/main" id="{53806064-D094-DA86-6C22-C9CFC529A6B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0534" y="2139929"/>
            <a:ext cx="2210931" cy="1783009"/>
          </a:xfrm>
          <a:prstGeom prst="rect">
            <a:avLst/>
          </a:prstGeom>
        </p:spPr>
      </p:pic>
    </p:spTree>
    <p:extLst>
      <p:ext uri="{BB962C8B-B14F-4D97-AF65-F5344CB8AC3E}">
        <p14:creationId xmlns:p14="http://schemas.microsoft.com/office/powerpoint/2010/main" val="1034561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A0128F-3548-EBBF-BD29-1EB1D245720C}"/>
              </a:ext>
            </a:extLst>
          </p:cNvPr>
          <p:cNvSpPr>
            <a:spLocks noGrp="1"/>
          </p:cNvSpPr>
          <p:nvPr>
            <p:ph type="title"/>
          </p:nvPr>
        </p:nvSpPr>
        <p:spPr/>
        <p:txBody>
          <a:bodyPr/>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contenido 2">
            <a:extLst>
              <a:ext uri="{FF2B5EF4-FFF2-40B4-BE49-F238E27FC236}">
                <a16:creationId xmlns:a16="http://schemas.microsoft.com/office/drawing/2014/main" id="{2B611771-8F44-52FC-9741-53E17FE3733D}"/>
              </a:ext>
            </a:extLst>
          </p:cNvPr>
          <p:cNvSpPr>
            <a:spLocks noGrp="1"/>
          </p:cNvSpPr>
          <p:nvPr>
            <p:ph idx="1"/>
          </p:nvPr>
        </p:nvSpPr>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fecha 3">
            <a:extLst>
              <a:ext uri="{FF2B5EF4-FFF2-40B4-BE49-F238E27FC236}">
                <a16:creationId xmlns:a16="http://schemas.microsoft.com/office/drawing/2014/main" id="{CA0D0EFA-890A-CDAE-F1B6-CDA7C84A4BFA}"/>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31/01/2025</a:t>
            </a:fld>
            <a:endParaRPr lang="es-CO" dirty="0"/>
          </a:p>
        </p:txBody>
      </p:sp>
      <p:sp>
        <p:nvSpPr>
          <p:cNvPr id="5" name="Marcador de pie de página 4">
            <a:extLst>
              <a:ext uri="{FF2B5EF4-FFF2-40B4-BE49-F238E27FC236}">
                <a16:creationId xmlns:a16="http://schemas.microsoft.com/office/drawing/2014/main" id="{9903C958-22C5-59D4-D584-C88407A5F5A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D0441F80-8960-189A-2E8E-15505E6A0F98}"/>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
        <p:nvSpPr>
          <p:cNvPr id="7" name="Rectángulo 6">
            <a:extLst>
              <a:ext uri="{FF2B5EF4-FFF2-40B4-BE49-F238E27FC236}">
                <a16:creationId xmlns:a16="http://schemas.microsoft.com/office/drawing/2014/main" id="{BFA9D7E4-7BA0-40B7-FF99-DD7B5CDE5C94}"/>
              </a:ext>
            </a:extLst>
          </p:cNvPr>
          <p:cNvSpPr/>
          <p:nvPr userDrawn="1"/>
        </p:nvSpPr>
        <p:spPr>
          <a:xfrm>
            <a:off x="0" y="6733049"/>
            <a:ext cx="12192000" cy="136525"/>
          </a:xfrm>
          <a:prstGeom prst="rect">
            <a:avLst/>
          </a:prstGeom>
          <a:solidFill>
            <a:srgbClr val="2E64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20469703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31F210-8371-C703-B82E-47C593C78A20}"/>
              </a:ext>
            </a:extLst>
          </p:cNvPr>
          <p:cNvSpPr>
            <a:spLocks noGrp="1"/>
          </p:cNvSpPr>
          <p:nvPr>
            <p:ph type="title"/>
          </p:nvPr>
        </p:nvSpPr>
        <p:spPr/>
        <p:txBody>
          <a:bodyPr/>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contenido 2">
            <a:extLst>
              <a:ext uri="{FF2B5EF4-FFF2-40B4-BE49-F238E27FC236}">
                <a16:creationId xmlns:a16="http://schemas.microsoft.com/office/drawing/2014/main" id="{0B15A348-98B3-3879-5E17-CB0127E64850}"/>
              </a:ext>
            </a:extLst>
          </p:cNvPr>
          <p:cNvSpPr>
            <a:spLocks noGrp="1"/>
          </p:cNvSpPr>
          <p:nvPr>
            <p:ph sz="half" idx="1"/>
          </p:nvPr>
        </p:nvSpPr>
        <p:spPr>
          <a:xfrm>
            <a:off x="838200" y="1825625"/>
            <a:ext cx="5181600" cy="435133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contenido 3">
            <a:extLst>
              <a:ext uri="{FF2B5EF4-FFF2-40B4-BE49-F238E27FC236}">
                <a16:creationId xmlns:a16="http://schemas.microsoft.com/office/drawing/2014/main" id="{88F33D3A-1132-9B1A-B962-CD60ABDB6F59}"/>
              </a:ext>
            </a:extLst>
          </p:cNvPr>
          <p:cNvSpPr>
            <a:spLocks noGrp="1"/>
          </p:cNvSpPr>
          <p:nvPr>
            <p:ph sz="half" idx="2"/>
          </p:nvPr>
        </p:nvSpPr>
        <p:spPr>
          <a:xfrm>
            <a:off x="6172200" y="1825625"/>
            <a:ext cx="5181600" cy="435133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5" name="Marcador de fecha 4">
            <a:extLst>
              <a:ext uri="{FF2B5EF4-FFF2-40B4-BE49-F238E27FC236}">
                <a16:creationId xmlns:a16="http://schemas.microsoft.com/office/drawing/2014/main" id="{81E0D49E-7178-69A3-8F58-4D4C48A6CEFA}"/>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31/01/2025</a:t>
            </a:fld>
            <a:endParaRPr lang="es-CO" dirty="0"/>
          </a:p>
        </p:txBody>
      </p:sp>
      <p:sp>
        <p:nvSpPr>
          <p:cNvPr id="6" name="Marcador de pie de página 5">
            <a:extLst>
              <a:ext uri="{FF2B5EF4-FFF2-40B4-BE49-F238E27FC236}">
                <a16:creationId xmlns:a16="http://schemas.microsoft.com/office/drawing/2014/main" id="{2F5CC090-A935-39EC-1352-2703D7774C2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7" name="Marcador de número de diapositiva 6">
            <a:extLst>
              <a:ext uri="{FF2B5EF4-FFF2-40B4-BE49-F238E27FC236}">
                <a16:creationId xmlns:a16="http://schemas.microsoft.com/office/drawing/2014/main" id="{F9F37035-180E-0152-1228-EECA44274B02}"/>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9266938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CAB338-F339-66BE-83C6-7A3F6FECC920}"/>
              </a:ext>
            </a:extLst>
          </p:cNvPr>
          <p:cNvSpPr>
            <a:spLocks noGrp="1"/>
          </p:cNvSpPr>
          <p:nvPr>
            <p:ph type="title"/>
          </p:nvPr>
        </p:nvSpPr>
        <p:spPr>
          <a:xfrm>
            <a:off x="839788" y="365125"/>
            <a:ext cx="10515600" cy="1325563"/>
          </a:xfrm>
        </p:spPr>
        <p:txBody>
          <a:bodyPr/>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69935FC1-EFEA-9E70-C955-E0F46AFA9912}"/>
              </a:ext>
            </a:extLst>
          </p:cNvPr>
          <p:cNvSpPr>
            <a:spLocks noGrp="1"/>
          </p:cNvSpPr>
          <p:nvPr>
            <p:ph type="body" idx="1"/>
          </p:nvPr>
        </p:nvSpPr>
        <p:spPr>
          <a:xfrm>
            <a:off x="839788" y="1681163"/>
            <a:ext cx="5157787" cy="823912"/>
          </a:xfrm>
        </p:spPr>
        <p:txBody>
          <a:bodyPr anchor="b"/>
          <a:lstStyle>
            <a:lvl1pPr marL="0" indent="0">
              <a:buNone/>
              <a:defRPr sz="2400" b="1">
                <a:latin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Haga clic para modificar los estilos de texto del patrón</a:t>
            </a:r>
          </a:p>
        </p:txBody>
      </p:sp>
      <p:sp>
        <p:nvSpPr>
          <p:cNvPr id="4" name="Marcador de contenido 3">
            <a:extLst>
              <a:ext uri="{FF2B5EF4-FFF2-40B4-BE49-F238E27FC236}">
                <a16:creationId xmlns:a16="http://schemas.microsoft.com/office/drawing/2014/main" id="{B52A0A90-FD8F-D098-9E3C-8B3903C7EAD4}"/>
              </a:ext>
            </a:extLst>
          </p:cNvPr>
          <p:cNvSpPr>
            <a:spLocks noGrp="1"/>
          </p:cNvSpPr>
          <p:nvPr>
            <p:ph sz="half" idx="2"/>
          </p:nvPr>
        </p:nvSpPr>
        <p:spPr>
          <a:xfrm>
            <a:off x="839788" y="2505075"/>
            <a:ext cx="5157787" cy="368458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5" name="Marcador de texto 4">
            <a:extLst>
              <a:ext uri="{FF2B5EF4-FFF2-40B4-BE49-F238E27FC236}">
                <a16:creationId xmlns:a16="http://schemas.microsoft.com/office/drawing/2014/main" id="{A0F47486-611C-6371-6BFF-C8AADB90A803}"/>
              </a:ext>
            </a:extLst>
          </p:cNvPr>
          <p:cNvSpPr>
            <a:spLocks noGrp="1"/>
          </p:cNvSpPr>
          <p:nvPr>
            <p:ph type="body" sz="quarter" idx="3"/>
          </p:nvPr>
        </p:nvSpPr>
        <p:spPr>
          <a:xfrm>
            <a:off x="6172200" y="1681163"/>
            <a:ext cx="5183188" cy="823912"/>
          </a:xfrm>
        </p:spPr>
        <p:txBody>
          <a:bodyPr anchor="b"/>
          <a:lstStyle>
            <a:lvl1pPr marL="0" indent="0">
              <a:buNone/>
              <a:defRPr sz="2400" b="1">
                <a:latin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Haga clic para modificar los estilos de texto del patrón</a:t>
            </a:r>
          </a:p>
        </p:txBody>
      </p:sp>
      <p:sp>
        <p:nvSpPr>
          <p:cNvPr id="6" name="Marcador de contenido 5">
            <a:extLst>
              <a:ext uri="{FF2B5EF4-FFF2-40B4-BE49-F238E27FC236}">
                <a16:creationId xmlns:a16="http://schemas.microsoft.com/office/drawing/2014/main" id="{25A5BFE2-9B56-F9FE-1317-1698B3D8A8E5}"/>
              </a:ext>
            </a:extLst>
          </p:cNvPr>
          <p:cNvSpPr>
            <a:spLocks noGrp="1"/>
          </p:cNvSpPr>
          <p:nvPr>
            <p:ph sz="quarter" idx="4"/>
          </p:nvPr>
        </p:nvSpPr>
        <p:spPr>
          <a:xfrm>
            <a:off x="6172200" y="2505075"/>
            <a:ext cx="5183188" cy="368458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7" name="Marcador de fecha 6">
            <a:extLst>
              <a:ext uri="{FF2B5EF4-FFF2-40B4-BE49-F238E27FC236}">
                <a16:creationId xmlns:a16="http://schemas.microsoft.com/office/drawing/2014/main" id="{758251A3-C7BF-3DF9-1006-6349C94FA1F1}"/>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31/01/2025</a:t>
            </a:fld>
            <a:endParaRPr lang="es-CO" dirty="0"/>
          </a:p>
        </p:txBody>
      </p:sp>
      <p:sp>
        <p:nvSpPr>
          <p:cNvPr id="8" name="Marcador de pie de página 7">
            <a:extLst>
              <a:ext uri="{FF2B5EF4-FFF2-40B4-BE49-F238E27FC236}">
                <a16:creationId xmlns:a16="http://schemas.microsoft.com/office/drawing/2014/main" id="{644687DF-C287-0B90-0384-AC46566F9DE1}"/>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9" name="Marcador de número de diapositiva 8">
            <a:extLst>
              <a:ext uri="{FF2B5EF4-FFF2-40B4-BE49-F238E27FC236}">
                <a16:creationId xmlns:a16="http://schemas.microsoft.com/office/drawing/2014/main" id="{EB92D22D-0268-7F05-56E0-5963F89C291C}"/>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32573337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5FE461-F01D-222B-4C7C-57D2AA8652C0}"/>
              </a:ext>
            </a:extLst>
          </p:cNvPr>
          <p:cNvSpPr>
            <a:spLocks noGrp="1"/>
          </p:cNvSpPr>
          <p:nvPr>
            <p:ph type="title"/>
          </p:nvPr>
        </p:nvSpPr>
        <p:spPr/>
        <p:txBody>
          <a:bodyPr/>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fecha 2">
            <a:extLst>
              <a:ext uri="{FF2B5EF4-FFF2-40B4-BE49-F238E27FC236}">
                <a16:creationId xmlns:a16="http://schemas.microsoft.com/office/drawing/2014/main" id="{5CFB908D-19D2-F83C-4039-D58C06ECA823}"/>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31/01/2025</a:t>
            </a:fld>
            <a:endParaRPr lang="es-CO" dirty="0"/>
          </a:p>
        </p:txBody>
      </p:sp>
      <p:sp>
        <p:nvSpPr>
          <p:cNvPr id="4" name="Marcador de pie de página 3">
            <a:extLst>
              <a:ext uri="{FF2B5EF4-FFF2-40B4-BE49-F238E27FC236}">
                <a16:creationId xmlns:a16="http://schemas.microsoft.com/office/drawing/2014/main" id="{877D68EF-BFF2-A72E-07EE-5E72D7A4740D}"/>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5" name="Marcador de número de diapositiva 4">
            <a:extLst>
              <a:ext uri="{FF2B5EF4-FFF2-40B4-BE49-F238E27FC236}">
                <a16:creationId xmlns:a16="http://schemas.microsoft.com/office/drawing/2014/main" id="{538FE25A-BF2A-CF99-7E87-C956434B72ED}"/>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12714246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DB9DC9B7-1E4F-7D26-4BD7-745061F4E257}"/>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31/01/2025</a:t>
            </a:fld>
            <a:endParaRPr lang="es-CO" dirty="0"/>
          </a:p>
        </p:txBody>
      </p:sp>
      <p:sp>
        <p:nvSpPr>
          <p:cNvPr id="3" name="Marcador de pie de página 2">
            <a:extLst>
              <a:ext uri="{FF2B5EF4-FFF2-40B4-BE49-F238E27FC236}">
                <a16:creationId xmlns:a16="http://schemas.microsoft.com/office/drawing/2014/main" id="{9F5816B9-11D6-2A5A-0FD1-DB0FC94DB765}"/>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4" name="Marcador de número de diapositiva 3">
            <a:extLst>
              <a:ext uri="{FF2B5EF4-FFF2-40B4-BE49-F238E27FC236}">
                <a16:creationId xmlns:a16="http://schemas.microsoft.com/office/drawing/2014/main" id="{D3A788D0-F4D3-2B6C-9239-17F58235B626}"/>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16627494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4911F9C-4982-DC10-47A7-6087D7976D8D}"/>
              </a:ext>
            </a:extLst>
          </p:cNvPr>
          <p:cNvSpPr>
            <a:spLocks noGrp="1"/>
          </p:cNvSpPr>
          <p:nvPr>
            <p:ph type="title"/>
          </p:nvPr>
        </p:nvSpPr>
        <p:spPr>
          <a:xfrm>
            <a:off x="839788" y="457200"/>
            <a:ext cx="3932237" cy="1600200"/>
          </a:xfrm>
        </p:spPr>
        <p:txBody>
          <a:bodyPr anchor="b"/>
          <a:lstStyle>
            <a:lvl1pPr>
              <a:defRPr sz="3200">
                <a:latin typeface="Verdana" panose="020B0604030504040204" pitchFamily="34" charset="0"/>
              </a:defRPr>
            </a:lvl1pPr>
          </a:lstStyle>
          <a:p>
            <a:r>
              <a:rPr lang="es-ES" dirty="0"/>
              <a:t>Haga clic para modificar el estilo de título del patrón</a:t>
            </a:r>
            <a:endParaRPr lang="es-CO" dirty="0"/>
          </a:p>
        </p:txBody>
      </p:sp>
      <p:sp>
        <p:nvSpPr>
          <p:cNvPr id="3" name="Marcador de contenido 2">
            <a:extLst>
              <a:ext uri="{FF2B5EF4-FFF2-40B4-BE49-F238E27FC236}">
                <a16:creationId xmlns:a16="http://schemas.microsoft.com/office/drawing/2014/main" id="{CA2D4D84-B18F-DC4C-91BD-C2D2452F670D}"/>
              </a:ext>
            </a:extLst>
          </p:cNvPr>
          <p:cNvSpPr>
            <a:spLocks noGrp="1"/>
          </p:cNvSpPr>
          <p:nvPr>
            <p:ph idx="1"/>
          </p:nvPr>
        </p:nvSpPr>
        <p:spPr>
          <a:xfrm>
            <a:off x="5183188" y="987425"/>
            <a:ext cx="6172200" cy="4873625"/>
          </a:xfrm>
        </p:spPr>
        <p:txBody>
          <a:bodyPr/>
          <a:lstStyle>
            <a:lvl1pPr>
              <a:defRPr sz="3200">
                <a:latin typeface="Verdana" panose="020B0604030504040204" pitchFamily="34" charset="0"/>
              </a:defRPr>
            </a:lvl1pPr>
            <a:lvl2pPr>
              <a:defRPr sz="2800">
                <a:latin typeface="Verdana" panose="020B0604030504040204" pitchFamily="34" charset="0"/>
              </a:defRPr>
            </a:lvl2pPr>
            <a:lvl3pPr>
              <a:defRPr sz="2400">
                <a:latin typeface="Verdana" panose="020B0604030504040204" pitchFamily="34" charset="0"/>
              </a:defRPr>
            </a:lvl3pPr>
            <a:lvl4pPr>
              <a:defRPr sz="2000">
                <a:latin typeface="Verdana" panose="020B0604030504040204" pitchFamily="34" charset="0"/>
              </a:defRPr>
            </a:lvl4pPr>
            <a:lvl5pPr>
              <a:defRPr sz="2000">
                <a:latin typeface="Verdana" panose="020B0604030504040204" pitchFamily="34" charset="0"/>
              </a:defRPr>
            </a:lvl5pPr>
            <a:lvl6pPr>
              <a:defRPr sz="2000"/>
            </a:lvl6pPr>
            <a:lvl7pPr>
              <a:defRPr sz="2000"/>
            </a:lvl7pPr>
            <a:lvl8pPr>
              <a:defRPr sz="2000"/>
            </a:lvl8pPr>
            <a:lvl9pPr>
              <a:defRPr sz="2000"/>
            </a:lvl9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texto 3">
            <a:extLst>
              <a:ext uri="{FF2B5EF4-FFF2-40B4-BE49-F238E27FC236}">
                <a16:creationId xmlns:a16="http://schemas.microsoft.com/office/drawing/2014/main" id="{F14A5BCA-21FB-4F80-5D90-71B92FADA722}"/>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Haga clic para modificar los estilos de texto del patrón</a:t>
            </a:r>
          </a:p>
        </p:txBody>
      </p:sp>
      <p:sp>
        <p:nvSpPr>
          <p:cNvPr id="5" name="Marcador de fecha 4">
            <a:extLst>
              <a:ext uri="{FF2B5EF4-FFF2-40B4-BE49-F238E27FC236}">
                <a16:creationId xmlns:a16="http://schemas.microsoft.com/office/drawing/2014/main" id="{1DC4DC66-6DB7-E14E-1352-1E2E2ED4EDE4}"/>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31/01/2025</a:t>
            </a:fld>
            <a:endParaRPr lang="es-CO" dirty="0"/>
          </a:p>
        </p:txBody>
      </p:sp>
      <p:sp>
        <p:nvSpPr>
          <p:cNvPr id="6" name="Marcador de pie de página 5">
            <a:extLst>
              <a:ext uri="{FF2B5EF4-FFF2-40B4-BE49-F238E27FC236}">
                <a16:creationId xmlns:a16="http://schemas.microsoft.com/office/drawing/2014/main" id="{15AEA652-EF40-005F-FF90-AD253E40DB70}"/>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7" name="Marcador de número de diapositiva 6">
            <a:extLst>
              <a:ext uri="{FF2B5EF4-FFF2-40B4-BE49-F238E27FC236}">
                <a16:creationId xmlns:a16="http://schemas.microsoft.com/office/drawing/2014/main" id="{9E9AB725-99AA-BB55-8E39-F039EB14A8E6}"/>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2950964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E65C95-5503-7D88-003E-0E2E5F911302}"/>
              </a:ext>
            </a:extLst>
          </p:cNvPr>
          <p:cNvSpPr>
            <a:spLocks noGrp="1"/>
          </p:cNvSpPr>
          <p:nvPr>
            <p:ph type="title"/>
          </p:nvPr>
        </p:nvSpPr>
        <p:spPr>
          <a:xfrm>
            <a:off x="839788" y="457200"/>
            <a:ext cx="3932237" cy="1600200"/>
          </a:xfrm>
        </p:spPr>
        <p:txBody>
          <a:bodyPr anchor="b"/>
          <a:lstStyle>
            <a:lvl1pPr>
              <a:defRPr sz="3200">
                <a:latin typeface="Verdana" panose="020B0604030504040204" pitchFamily="34" charset="0"/>
              </a:defRPr>
            </a:lvl1pPr>
          </a:lstStyle>
          <a:p>
            <a:r>
              <a:rPr lang="es-ES" dirty="0"/>
              <a:t>Haga clic para modificar el estilo de título del patrón</a:t>
            </a:r>
            <a:endParaRPr lang="es-CO" dirty="0"/>
          </a:p>
        </p:txBody>
      </p:sp>
      <p:sp>
        <p:nvSpPr>
          <p:cNvPr id="3" name="Marcador de posición de imagen 2">
            <a:extLst>
              <a:ext uri="{FF2B5EF4-FFF2-40B4-BE49-F238E27FC236}">
                <a16:creationId xmlns:a16="http://schemas.microsoft.com/office/drawing/2014/main" id="{93AC4D1E-48F0-A1F3-F9C4-7B875CE887C0}"/>
              </a:ext>
            </a:extLst>
          </p:cNvPr>
          <p:cNvSpPr>
            <a:spLocks noGrp="1"/>
          </p:cNvSpPr>
          <p:nvPr>
            <p:ph type="pic" idx="1"/>
          </p:nvPr>
        </p:nvSpPr>
        <p:spPr>
          <a:xfrm>
            <a:off x="5183188" y="987425"/>
            <a:ext cx="6172200" cy="4873625"/>
          </a:xfrm>
        </p:spPr>
        <p:txBody>
          <a:bodyPr/>
          <a:lstStyle>
            <a:lvl1pPr marL="0" indent="0">
              <a:buNone/>
              <a:defRPr sz="3200">
                <a:latin typeface="Verdana" panose="020B060403050404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dirty="0"/>
          </a:p>
        </p:txBody>
      </p:sp>
      <p:sp>
        <p:nvSpPr>
          <p:cNvPr id="4" name="Marcador de texto 3">
            <a:extLst>
              <a:ext uri="{FF2B5EF4-FFF2-40B4-BE49-F238E27FC236}">
                <a16:creationId xmlns:a16="http://schemas.microsoft.com/office/drawing/2014/main" id="{31F0E517-DE99-33E7-2751-3A45597C88D9}"/>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dirty="0"/>
              <a:t>Haga clic para modificar los estilos de texto del patrón</a:t>
            </a:r>
          </a:p>
        </p:txBody>
      </p:sp>
      <p:sp>
        <p:nvSpPr>
          <p:cNvPr id="5" name="Marcador de fecha 4">
            <a:extLst>
              <a:ext uri="{FF2B5EF4-FFF2-40B4-BE49-F238E27FC236}">
                <a16:creationId xmlns:a16="http://schemas.microsoft.com/office/drawing/2014/main" id="{F9892408-C707-58E8-CE35-B1C506B77F0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31/01/2025</a:t>
            </a:fld>
            <a:endParaRPr lang="es-CO" dirty="0"/>
          </a:p>
        </p:txBody>
      </p:sp>
      <p:sp>
        <p:nvSpPr>
          <p:cNvPr id="6" name="Marcador de pie de página 5">
            <a:extLst>
              <a:ext uri="{FF2B5EF4-FFF2-40B4-BE49-F238E27FC236}">
                <a16:creationId xmlns:a16="http://schemas.microsoft.com/office/drawing/2014/main" id="{A65293AC-92C2-E7E4-0ECB-1F609042D46A}"/>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7" name="Marcador de número de diapositiva 6">
            <a:extLst>
              <a:ext uri="{FF2B5EF4-FFF2-40B4-BE49-F238E27FC236}">
                <a16:creationId xmlns:a16="http://schemas.microsoft.com/office/drawing/2014/main" id="{5AB57530-0A48-7CB0-27F9-91E065538C46}"/>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37526661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05C3E2-E170-9268-25A1-AE60BCD4A181}"/>
              </a:ext>
            </a:extLst>
          </p:cNvPr>
          <p:cNvSpPr>
            <a:spLocks noGrp="1"/>
          </p:cNvSpPr>
          <p:nvPr>
            <p:ph type="title"/>
          </p:nvPr>
        </p:nvSpPr>
        <p:spPr/>
        <p:txBody>
          <a:bodyPr/>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vertical 2">
            <a:extLst>
              <a:ext uri="{FF2B5EF4-FFF2-40B4-BE49-F238E27FC236}">
                <a16:creationId xmlns:a16="http://schemas.microsoft.com/office/drawing/2014/main" id="{6FDC4665-0C8C-E09A-7C93-4DB3CB0A64FB}"/>
              </a:ext>
            </a:extLst>
          </p:cNvPr>
          <p:cNvSpPr>
            <a:spLocks noGrp="1"/>
          </p:cNvSpPr>
          <p:nvPr>
            <p:ph type="body" orient="vert" idx="1"/>
          </p:nvPr>
        </p:nvSpPr>
        <p:spPr/>
        <p:txBody>
          <a:bodyPr vert="eaVert"/>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fecha 3">
            <a:extLst>
              <a:ext uri="{FF2B5EF4-FFF2-40B4-BE49-F238E27FC236}">
                <a16:creationId xmlns:a16="http://schemas.microsoft.com/office/drawing/2014/main" id="{3863F176-85B0-9D54-437B-996F56A1D5B9}"/>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31/01/2025</a:t>
            </a:fld>
            <a:endParaRPr lang="es-CO" dirty="0"/>
          </a:p>
        </p:txBody>
      </p:sp>
      <p:sp>
        <p:nvSpPr>
          <p:cNvPr id="5" name="Marcador de pie de página 4">
            <a:extLst>
              <a:ext uri="{FF2B5EF4-FFF2-40B4-BE49-F238E27FC236}">
                <a16:creationId xmlns:a16="http://schemas.microsoft.com/office/drawing/2014/main" id="{AD9FF4C6-8C08-CBB4-3CE2-59E6FA53D104}"/>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DD7E2D5-E6C7-D872-FB2D-BAF970486C9F}"/>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25280545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BAB6635-A1FA-05FB-BAB0-2B865D5253CF}"/>
              </a:ext>
            </a:extLst>
          </p:cNvPr>
          <p:cNvSpPr>
            <a:spLocks noGrp="1"/>
          </p:cNvSpPr>
          <p:nvPr>
            <p:ph type="title" orient="vert"/>
          </p:nvPr>
        </p:nvSpPr>
        <p:spPr>
          <a:xfrm>
            <a:off x="8724900" y="365125"/>
            <a:ext cx="2628900" cy="5811838"/>
          </a:xfrm>
        </p:spPr>
        <p:txBody>
          <a:bodyPr vert="eaVert"/>
          <a:lstStyle>
            <a:lvl1pPr>
              <a:defRPr>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vertical 2">
            <a:extLst>
              <a:ext uri="{FF2B5EF4-FFF2-40B4-BE49-F238E27FC236}">
                <a16:creationId xmlns:a16="http://schemas.microsoft.com/office/drawing/2014/main" id="{86005000-C67B-39FC-C963-1BE222E2F73B}"/>
              </a:ext>
            </a:extLst>
          </p:cNvPr>
          <p:cNvSpPr>
            <a:spLocks noGrp="1"/>
          </p:cNvSpPr>
          <p:nvPr>
            <p:ph type="body" orient="vert" idx="1"/>
          </p:nvPr>
        </p:nvSpPr>
        <p:spPr>
          <a:xfrm>
            <a:off x="838200" y="365125"/>
            <a:ext cx="7734300" cy="5811838"/>
          </a:xfrm>
        </p:spPr>
        <p:txBody>
          <a:bodyPr vert="eaVert"/>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fecha 3">
            <a:extLst>
              <a:ext uri="{FF2B5EF4-FFF2-40B4-BE49-F238E27FC236}">
                <a16:creationId xmlns:a16="http://schemas.microsoft.com/office/drawing/2014/main" id="{7277B06B-FF69-1B1F-5058-EED75F49A9FE}"/>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31/01/2025</a:t>
            </a:fld>
            <a:endParaRPr lang="es-CO" dirty="0"/>
          </a:p>
        </p:txBody>
      </p:sp>
      <p:sp>
        <p:nvSpPr>
          <p:cNvPr id="5" name="Marcador de pie de página 4">
            <a:extLst>
              <a:ext uri="{FF2B5EF4-FFF2-40B4-BE49-F238E27FC236}">
                <a16:creationId xmlns:a16="http://schemas.microsoft.com/office/drawing/2014/main" id="{9A1E3432-7CD9-B690-69AF-9AB3EC20FD42}"/>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40FBBF71-D1BB-B37A-0A5C-4B7A1432A52A}"/>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1982265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atin typeface="Verdana" panose="020B0604030504040204" pitchFamily="34" charset="0"/>
              </a:defRPr>
            </a:lvl1pPr>
          </a:lstStyle>
          <a:p>
            <a:r>
              <a:rPr lang="es-ES" dirty="0"/>
              <a:t>Haga clic para modificar el estilo de título del patrón</a:t>
            </a:r>
            <a:endParaRPr lang="es-CO" dirty="0"/>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atin typeface="Verdan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O" dirty="0"/>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31/01/2025</a:t>
            </a:fld>
            <a:endParaRPr lang="es-CO" dirty="0"/>
          </a:p>
        </p:txBody>
      </p:sp>
      <p:sp>
        <p:nvSpPr>
          <p:cNvPr id="5" name="Marcador de pie de página 4">
            <a:extLst>
              <a:ext uri="{FF2B5EF4-FFF2-40B4-BE49-F238E27FC236}">
                <a16:creationId xmlns:a16="http://schemas.microsoft.com/office/drawing/2014/main" id="{591D1DDB-6CC7-9360-8F7F-08FF87C5D7B4}"/>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
        <p:nvSpPr>
          <p:cNvPr id="8" name="Rectángulo 7">
            <a:extLst>
              <a:ext uri="{FF2B5EF4-FFF2-40B4-BE49-F238E27FC236}">
                <a16:creationId xmlns:a16="http://schemas.microsoft.com/office/drawing/2014/main" id="{49AFD091-953C-4B8E-5508-A2D6A3D77D1D}"/>
              </a:ext>
            </a:extLst>
          </p:cNvPr>
          <p:cNvSpPr/>
          <p:nvPr userDrawn="1"/>
        </p:nvSpPr>
        <p:spPr>
          <a:xfrm>
            <a:off x="0" y="819253"/>
            <a:ext cx="12192000" cy="5219493"/>
          </a:xfrm>
          <a:prstGeom prst="rect">
            <a:avLst/>
          </a:prstGeom>
          <a:solidFill>
            <a:srgbClr val="2E64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19152558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atin typeface="Verdana" panose="020B0604030504040204" pitchFamily="34" charset="0"/>
              </a:defRPr>
            </a:lvl1pPr>
          </a:lstStyle>
          <a:p>
            <a:r>
              <a:rPr lang="es-ES" dirty="0"/>
              <a:t>Haga clic para modificar el estilo de título del patrón</a:t>
            </a:r>
            <a:endParaRPr lang="es-CO" dirty="0"/>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atin typeface="Verdan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O" dirty="0"/>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31/01/2025</a:t>
            </a:fld>
            <a:endParaRPr lang="es-CO" dirty="0"/>
          </a:p>
        </p:txBody>
      </p:sp>
      <p:sp>
        <p:nvSpPr>
          <p:cNvPr id="5" name="Marcador de pie de página 4">
            <a:extLst>
              <a:ext uri="{FF2B5EF4-FFF2-40B4-BE49-F238E27FC236}">
                <a16:creationId xmlns:a16="http://schemas.microsoft.com/office/drawing/2014/main" id="{591D1DDB-6CC7-9360-8F7F-08FF87C5D7B4}"/>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sp>
        <p:nvSpPr>
          <p:cNvPr id="8" name="Rectángulo 7">
            <a:extLst>
              <a:ext uri="{FF2B5EF4-FFF2-40B4-BE49-F238E27FC236}">
                <a16:creationId xmlns:a16="http://schemas.microsoft.com/office/drawing/2014/main" id="{F663A175-52FA-6661-1F93-E14E5215D728}"/>
              </a:ext>
            </a:extLst>
          </p:cNvPr>
          <p:cNvSpPr/>
          <p:nvPr userDrawn="1"/>
        </p:nvSpPr>
        <p:spPr>
          <a:xfrm>
            <a:off x="0" y="6721474"/>
            <a:ext cx="12192000" cy="136525"/>
          </a:xfrm>
          <a:prstGeom prst="rect">
            <a:avLst/>
          </a:prstGeom>
          <a:solidFill>
            <a:srgbClr val="2E64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3572207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31/01/2025</a:t>
            </a:fld>
            <a:endParaRPr lang="es-CO" dirty="0"/>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804661" y="159440"/>
            <a:ext cx="582676" cy="469900"/>
          </a:xfrm>
          <a:prstGeom prst="rect">
            <a:avLst/>
          </a:prstGeom>
        </p:spPr>
      </p:pic>
    </p:spTree>
    <p:extLst>
      <p:ext uri="{BB962C8B-B14F-4D97-AF65-F5344CB8AC3E}">
        <p14:creationId xmlns:p14="http://schemas.microsoft.com/office/powerpoint/2010/main" val="365237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1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31/01/2025</a:t>
            </a:fld>
            <a:endParaRPr lang="es-CO" dirty="0"/>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41421" y="159440"/>
            <a:ext cx="593557" cy="469900"/>
          </a:xfrm>
          <a:prstGeom prst="rect">
            <a:avLst/>
          </a:prstGeom>
        </p:spPr>
      </p:pic>
    </p:spTree>
    <p:extLst>
      <p:ext uri="{BB962C8B-B14F-4D97-AF65-F5344CB8AC3E}">
        <p14:creationId xmlns:p14="http://schemas.microsoft.com/office/powerpoint/2010/main" val="24924725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2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31/01/2025</a:t>
            </a:fld>
            <a:endParaRPr lang="es-CO" dirty="0"/>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057021" y="159440"/>
            <a:ext cx="593557" cy="469900"/>
          </a:xfrm>
          <a:prstGeom prst="rect">
            <a:avLst/>
          </a:prstGeom>
        </p:spPr>
      </p:pic>
    </p:spTree>
    <p:extLst>
      <p:ext uri="{BB962C8B-B14F-4D97-AF65-F5344CB8AC3E}">
        <p14:creationId xmlns:p14="http://schemas.microsoft.com/office/powerpoint/2010/main" val="40775239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3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31/01/2025</a:t>
            </a:fld>
            <a:endParaRPr lang="es-CO" dirty="0"/>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799221" y="6251575"/>
            <a:ext cx="593557" cy="469900"/>
          </a:xfrm>
          <a:prstGeom prst="rect">
            <a:avLst/>
          </a:prstGeom>
        </p:spPr>
      </p:pic>
    </p:spTree>
    <p:extLst>
      <p:ext uri="{BB962C8B-B14F-4D97-AF65-F5344CB8AC3E}">
        <p14:creationId xmlns:p14="http://schemas.microsoft.com/office/powerpoint/2010/main" val="6518034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4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31/01/2025</a:t>
            </a:fld>
            <a:endParaRPr lang="es-CO" dirty="0"/>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41421" y="6251575"/>
            <a:ext cx="593557" cy="469900"/>
          </a:xfrm>
          <a:prstGeom prst="rect">
            <a:avLst/>
          </a:prstGeom>
        </p:spPr>
      </p:pic>
    </p:spTree>
    <p:extLst>
      <p:ext uri="{BB962C8B-B14F-4D97-AF65-F5344CB8AC3E}">
        <p14:creationId xmlns:p14="http://schemas.microsoft.com/office/powerpoint/2010/main" val="7161293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5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dirty="0"/>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31/01/2025</a:t>
            </a:fld>
            <a:endParaRPr lang="es-CO" dirty="0"/>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dirty="0"/>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057021" y="6251575"/>
            <a:ext cx="593557" cy="469900"/>
          </a:xfrm>
          <a:prstGeom prst="rect">
            <a:avLst/>
          </a:prstGeom>
        </p:spPr>
      </p:pic>
    </p:spTree>
    <p:extLst>
      <p:ext uri="{BB962C8B-B14F-4D97-AF65-F5344CB8AC3E}">
        <p14:creationId xmlns:p14="http://schemas.microsoft.com/office/powerpoint/2010/main" val="14948919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F842174-351A-5C35-E775-1CDC59E177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dirty="0"/>
              <a:t>Haga clic para modificar el estilo de título del patrón</a:t>
            </a:r>
            <a:endParaRPr lang="es-CO" dirty="0"/>
          </a:p>
        </p:txBody>
      </p:sp>
      <p:sp>
        <p:nvSpPr>
          <p:cNvPr id="3" name="Marcador de texto 2">
            <a:extLst>
              <a:ext uri="{FF2B5EF4-FFF2-40B4-BE49-F238E27FC236}">
                <a16:creationId xmlns:a16="http://schemas.microsoft.com/office/drawing/2014/main" id="{65D2E68F-9A0D-D89E-ED06-73EDB9E63B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sp>
        <p:nvSpPr>
          <p:cNvPr id="4" name="Marcador de fecha 3">
            <a:extLst>
              <a:ext uri="{FF2B5EF4-FFF2-40B4-BE49-F238E27FC236}">
                <a16:creationId xmlns:a16="http://schemas.microsoft.com/office/drawing/2014/main" id="{D0A95696-420C-C45E-6F3E-ED258E8D8B8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Verdana" panose="020B0604030504040204" pitchFamily="34" charset="0"/>
              </a:defRPr>
            </a:lvl1pPr>
          </a:lstStyle>
          <a:p>
            <a:fld id="{856A6FAC-9192-436B-870E-80DDE60983C7}" type="datetimeFigureOut">
              <a:rPr lang="es-CO" smtClean="0"/>
              <a:pPr/>
              <a:t>31/01/2025</a:t>
            </a:fld>
            <a:endParaRPr lang="es-CO" dirty="0"/>
          </a:p>
        </p:txBody>
      </p:sp>
      <p:sp>
        <p:nvSpPr>
          <p:cNvPr id="5" name="Marcador de pie de página 4">
            <a:extLst>
              <a:ext uri="{FF2B5EF4-FFF2-40B4-BE49-F238E27FC236}">
                <a16:creationId xmlns:a16="http://schemas.microsoft.com/office/drawing/2014/main" id="{4BEF4216-2A8E-0656-28FD-6CAD51853C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Verdana" panose="020B0604030504040204" pitchFamily="34" charset="0"/>
              </a:defRPr>
            </a:lvl1pPr>
          </a:lstStyle>
          <a:p>
            <a:endParaRPr lang="es-CO" dirty="0"/>
          </a:p>
        </p:txBody>
      </p:sp>
      <p:sp>
        <p:nvSpPr>
          <p:cNvPr id="6" name="Marcador de número de diapositiva 5">
            <a:extLst>
              <a:ext uri="{FF2B5EF4-FFF2-40B4-BE49-F238E27FC236}">
                <a16:creationId xmlns:a16="http://schemas.microsoft.com/office/drawing/2014/main" id="{26FEC2FF-6B1B-D345-F657-95FAADED47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Verdana" panose="020B0604030504040204" pitchFamily="34" charset="0"/>
              </a:defRPr>
            </a:lvl1pPr>
          </a:lstStyle>
          <a:p>
            <a:fld id="{C74CBB0B-5D0C-43FE-9043-22172208F6F8}" type="slidenum">
              <a:rPr lang="es-CO" smtClean="0"/>
              <a:pPr/>
              <a:t>‹Nº›</a:t>
            </a:fld>
            <a:endParaRPr lang="es-CO" dirty="0"/>
          </a:p>
        </p:txBody>
      </p:sp>
    </p:spTree>
    <p:extLst>
      <p:ext uri="{BB962C8B-B14F-4D97-AF65-F5344CB8AC3E}">
        <p14:creationId xmlns:p14="http://schemas.microsoft.com/office/powerpoint/2010/main" val="1326068950"/>
      </p:ext>
    </p:extLst>
  </p:cSld>
  <p:clrMap bg1="lt1" tx1="dk1" bg2="lt2" tx2="dk2" accent1="accent1" accent2="accent2" accent3="accent3" accent4="accent4" accent5="accent5" accent6="accent6" hlink="hlink" folHlink="folHlink"/>
  <p:sldLayoutIdLst>
    <p:sldLayoutId id="2147483661" r:id="rId1"/>
    <p:sldLayoutId id="2147483649" r:id="rId2"/>
    <p:sldLayoutId id="2147483660" r:id="rId3"/>
    <p:sldLayoutId id="2147483651" r:id="rId4"/>
    <p:sldLayoutId id="2147483662" r:id="rId5"/>
    <p:sldLayoutId id="2147483663" r:id="rId6"/>
    <p:sldLayoutId id="2147483664" r:id="rId7"/>
    <p:sldLayoutId id="2147483665" r:id="rId8"/>
    <p:sldLayoutId id="2147483666" r:id="rId9"/>
    <p:sldLayoutId id="2147483650" r:id="rId10"/>
    <p:sldLayoutId id="2147483652" r:id="rId11"/>
    <p:sldLayoutId id="2147483653" r:id="rId12"/>
    <p:sldLayoutId id="2147483654" r:id="rId13"/>
    <p:sldLayoutId id="2147483655" r:id="rId14"/>
    <p:sldLayoutId id="2147483656" r:id="rId15"/>
    <p:sldLayoutId id="2147483657" r:id="rId16"/>
    <p:sldLayoutId id="2147483658" r:id="rId17"/>
    <p:sldLayoutId id="2147483659" r:id="rId18"/>
  </p:sldLayoutIdLst>
  <p:txStyles>
    <p:titleStyle>
      <a:lvl1pPr algn="l" defTabSz="914400" rtl="0" eaLnBrk="1" latinLnBrk="0" hangingPunct="1">
        <a:lnSpc>
          <a:spcPct val="90000"/>
        </a:lnSpc>
        <a:spcBef>
          <a:spcPct val="0"/>
        </a:spcBef>
        <a:buNone/>
        <a:defRPr sz="4400" kern="1200">
          <a:solidFill>
            <a:schemeClr val="tx1"/>
          </a:solidFill>
          <a:latin typeface="Verdana" panose="020B060403050404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8096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275D298E-AB66-4072-4FD9-624BBC24D722}"/>
              </a:ext>
            </a:extLst>
          </p:cNvPr>
          <p:cNvPicPr>
            <a:picLocks noChangeAspect="1"/>
          </p:cNvPicPr>
          <p:nvPr/>
        </p:nvPicPr>
        <p:blipFill rotWithShape="1">
          <a:blip r:embed="rId2">
            <a:extLst>
              <a:ext uri="{28A0092B-C50C-407E-A947-70E740481C1C}">
                <a14:useLocalDpi xmlns:a14="http://schemas.microsoft.com/office/drawing/2010/main" val="0"/>
              </a:ext>
            </a:extLst>
          </a:blip>
          <a:srcRect t="91013"/>
          <a:stretch/>
        </p:blipFill>
        <p:spPr>
          <a:xfrm>
            <a:off x="4991310" y="6261739"/>
            <a:ext cx="2209380" cy="160233"/>
          </a:xfrm>
          <a:prstGeom prst="rect">
            <a:avLst/>
          </a:prstGeom>
        </p:spPr>
      </p:pic>
      <p:sp>
        <p:nvSpPr>
          <p:cNvPr id="5" name="Google Shape;104;p2">
            <a:extLst>
              <a:ext uri="{FF2B5EF4-FFF2-40B4-BE49-F238E27FC236}">
                <a16:creationId xmlns:a16="http://schemas.microsoft.com/office/drawing/2014/main" id="{173802BC-3C3D-1B05-A3BD-C28E8EA0A6B0}"/>
              </a:ext>
            </a:extLst>
          </p:cNvPr>
          <p:cNvSpPr txBox="1">
            <a:spLocks noGrp="1"/>
          </p:cNvSpPr>
          <p:nvPr>
            <p:ph type="ctrTitle"/>
          </p:nvPr>
        </p:nvSpPr>
        <p:spPr>
          <a:xfrm>
            <a:off x="2277180" y="2650899"/>
            <a:ext cx="8560904" cy="1556202"/>
          </a:xfrm>
          <a:prstGeom prst="rect">
            <a:avLst/>
          </a:prstGeom>
          <a:noFill/>
          <a:ln>
            <a:noFill/>
          </a:ln>
        </p:spPr>
        <p:txBody>
          <a:bodyPr spcFirstLastPara="1" wrap="square" lIns="91425" tIns="45700" rIns="91425" bIns="45700" anchor="b" anchorCtr="0">
            <a:normAutofit fontScale="90000"/>
          </a:bodyPr>
          <a:lstStyle/>
          <a:p>
            <a:r>
              <a:rPr lang="es-CO" sz="4800" b="1" i="0" u="none" strike="noStrike" dirty="0">
                <a:solidFill>
                  <a:schemeClr val="bg1"/>
                </a:solidFill>
                <a:effectLst/>
                <a:latin typeface="Arial" panose="020B0604020202020204" pitchFamily="34" charset="0"/>
                <a:cs typeface="Arial" panose="020B0604020202020204" pitchFamily="34" charset="0"/>
              </a:rPr>
              <a:t>BPIN 2020000100363</a:t>
            </a:r>
            <a:br>
              <a:rPr lang="es-CO" sz="4800" b="1" i="0" u="none" strike="noStrike" dirty="0">
                <a:solidFill>
                  <a:schemeClr val="bg1"/>
                </a:solidFill>
                <a:effectLst/>
                <a:latin typeface="Arial" panose="020B0604020202020204" pitchFamily="34" charset="0"/>
                <a:cs typeface="Arial" panose="020B0604020202020204" pitchFamily="34" charset="0"/>
              </a:rPr>
            </a:br>
            <a:r>
              <a:rPr lang="es-CO" sz="4800" b="1" i="0" u="none" strike="noStrike" dirty="0">
                <a:solidFill>
                  <a:schemeClr val="bg1"/>
                </a:solidFill>
                <a:effectLst/>
                <a:latin typeface="Arial" panose="020B0604020202020204" pitchFamily="34" charset="0"/>
                <a:cs typeface="Arial" panose="020B0604020202020204" pitchFamily="34" charset="0"/>
              </a:rPr>
              <a:t>PONTIFICA UNIVERSIDAD JAVERIANA </a:t>
            </a:r>
            <a:endParaRPr lang="es-CO" sz="4800" b="0" dirty="0">
              <a:solidFill>
                <a:schemeClr val="bg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829759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18;p4">
            <a:extLst>
              <a:ext uri="{FF2B5EF4-FFF2-40B4-BE49-F238E27FC236}">
                <a16:creationId xmlns:a16="http://schemas.microsoft.com/office/drawing/2014/main" id="{0C9AD53F-395D-F004-2921-FC0F1C48249C}"/>
              </a:ext>
            </a:extLst>
          </p:cNvPr>
          <p:cNvSpPr txBox="1"/>
          <p:nvPr/>
        </p:nvSpPr>
        <p:spPr>
          <a:xfrm>
            <a:off x="4888677" y="6433113"/>
            <a:ext cx="2081700" cy="2616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1100" b="1" i="0" u="none" strike="noStrike" cap="none">
                <a:solidFill>
                  <a:schemeClr val="lt1"/>
                </a:solidFill>
                <a:latin typeface="Helvetica Neue"/>
                <a:ea typeface="Helvetica Neue"/>
                <a:cs typeface="Helvetica Neue"/>
                <a:sym typeface="Helvetica Neue"/>
              </a:rPr>
              <a:t>www.</a:t>
            </a:r>
            <a:r>
              <a:rPr lang="es-CO" sz="1100" b="1">
                <a:solidFill>
                  <a:schemeClr val="lt1"/>
                </a:solidFill>
                <a:latin typeface="Helvetica Neue"/>
                <a:ea typeface="Helvetica Neue"/>
                <a:cs typeface="Helvetica Neue"/>
                <a:sym typeface="Helvetica Neue"/>
              </a:rPr>
              <a:t>minciencias</a:t>
            </a:r>
            <a:r>
              <a:rPr lang="es-CO" sz="1100" b="1" i="0" u="none" strike="noStrike" cap="none">
                <a:solidFill>
                  <a:schemeClr val="lt1"/>
                </a:solidFill>
                <a:latin typeface="Helvetica Neue"/>
                <a:ea typeface="Helvetica Neue"/>
                <a:cs typeface="Helvetica Neue"/>
                <a:sym typeface="Helvetica Neue"/>
              </a:rPr>
              <a:t>.gov.co</a:t>
            </a:r>
            <a:endParaRPr/>
          </a:p>
        </p:txBody>
      </p:sp>
      <p:sp>
        <p:nvSpPr>
          <p:cNvPr id="5" name="Rectángulo 4">
            <a:extLst>
              <a:ext uri="{FF2B5EF4-FFF2-40B4-BE49-F238E27FC236}">
                <a16:creationId xmlns:a16="http://schemas.microsoft.com/office/drawing/2014/main" id="{5A5078DC-2699-6470-6D22-40B19C2BF11D}"/>
              </a:ext>
            </a:extLst>
          </p:cNvPr>
          <p:cNvSpPr/>
          <p:nvPr/>
        </p:nvSpPr>
        <p:spPr>
          <a:xfrm>
            <a:off x="124036" y="1690644"/>
            <a:ext cx="11954563" cy="461665"/>
          </a:xfrm>
          <a:prstGeom prst="rect">
            <a:avLst/>
          </a:prstGeom>
        </p:spPr>
        <p:txBody>
          <a:bodyPr wrap="square">
            <a:spAutoFit/>
          </a:bodyPr>
          <a:lstStyle/>
          <a:p>
            <a:r>
              <a:rPr lang="es-ES" sz="1200" b="1" dirty="0">
                <a:solidFill>
                  <a:schemeClr val="accent6">
                    <a:lumMod val="50000"/>
                  </a:schemeClr>
                </a:solidFill>
              </a:rPr>
              <a:t>IDENTIFICACIÓN DE BIOMARCADORES EPIGENÉTICOS PARA DIAGNÓSTICO TEMPRANO DE CÁNCER DE PULMÓN EN MUESTRAS MÍNIMAMENTE INVASIVAS. BOGOTÁ.</a:t>
            </a:r>
          </a:p>
        </p:txBody>
      </p:sp>
      <p:pic>
        <p:nvPicPr>
          <p:cNvPr id="6" name="Picture 7" descr="https://lh6.googleusercontent.com/KqFjW0VyhoclFV76-CXQ9CaTbR2_T6IiSu4hrOkMIFahu_7zwyyjBwxBLIrWzEDt5QDykyp3V6_qPXaS86SB4kUos-7iJMz_A31ygYM5vzeqnx3aINpv7A_e0cpema8bhRHFXzP0BPGbZTHEk-U4aA=s2048">
            <a:extLst>
              <a:ext uri="{FF2B5EF4-FFF2-40B4-BE49-F238E27FC236}">
                <a16:creationId xmlns:a16="http://schemas.microsoft.com/office/drawing/2014/main" id="{ACB5C10B-8FD3-BD03-B1CC-9D8D76493A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131" y="4521763"/>
            <a:ext cx="782432" cy="78243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https://lh5.googleusercontent.com/8vLaJRpkBgPrD7j1zu3IUMwfd6-87OrCwfsBEZiQIJVDHTvIi13d5RHsZ4c1vZX5ZVSGzqI1yVBZm9KIPCldsC7Z63DhUlgbTY0vP3V45oGJS8BtfGcRmVHk3qLLTMR0w2zDwOvyUiJiqW-xqtyZkw=s2048">
            <a:extLst>
              <a:ext uri="{FF2B5EF4-FFF2-40B4-BE49-F238E27FC236}">
                <a16:creationId xmlns:a16="http://schemas.microsoft.com/office/drawing/2014/main" id="{49190992-2462-527A-6B7D-C2558D73A6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4134" y="4460292"/>
            <a:ext cx="577669" cy="57767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https://lh4.googleusercontent.com/zkVC8j0BwPRsdwWN_5LOBbdZrY9AfGzn9LpvHMRaujsbHHwv84d_apJAIqvuKyMSmrw2CBwcjH2yFaez__UegwNiEUTPTW_0oPSIIsA34DG5ZF_PeOkgCiYtB-72X1umHDRVtllkIULQt5oA8VI9KA=s2048">
            <a:extLst>
              <a:ext uri="{FF2B5EF4-FFF2-40B4-BE49-F238E27FC236}">
                <a16:creationId xmlns:a16="http://schemas.microsoft.com/office/drawing/2014/main" id="{EBB5D745-D83A-69BD-2E5E-0A0FBE9B23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47591" y="4552400"/>
            <a:ext cx="740054" cy="740055"/>
          </a:xfrm>
          <a:prstGeom prst="rect">
            <a:avLst/>
          </a:prstGeom>
          <a:noFill/>
          <a:extLst>
            <a:ext uri="{909E8E84-426E-40DD-AFC4-6F175D3DCCD1}">
              <a14:hiddenFill xmlns:a14="http://schemas.microsoft.com/office/drawing/2010/main">
                <a:solidFill>
                  <a:srgbClr val="FFFFFF"/>
                </a:solidFill>
              </a14:hiddenFill>
            </a:ext>
          </a:extLst>
        </p:spPr>
      </p:pic>
      <p:sp>
        <p:nvSpPr>
          <p:cNvPr id="9" name="Rectángulo 8">
            <a:extLst>
              <a:ext uri="{FF2B5EF4-FFF2-40B4-BE49-F238E27FC236}">
                <a16:creationId xmlns:a16="http://schemas.microsoft.com/office/drawing/2014/main" id="{D9707F41-F867-DAA2-6A46-ECD1C839AE04}"/>
              </a:ext>
            </a:extLst>
          </p:cNvPr>
          <p:cNvSpPr/>
          <p:nvPr/>
        </p:nvSpPr>
        <p:spPr>
          <a:xfrm>
            <a:off x="8563721" y="5057836"/>
            <a:ext cx="3164862" cy="1131079"/>
          </a:xfrm>
          <a:prstGeom prst="rect">
            <a:avLst/>
          </a:prstGeom>
        </p:spPr>
        <p:txBody>
          <a:bodyPr wrap="square">
            <a:spAutoFit/>
          </a:bodyPr>
          <a:lstStyle/>
          <a:p>
            <a:pPr algn="just"/>
            <a:r>
              <a:rPr lang="es-MX" sz="1050" b="1" dirty="0">
                <a:solidFill>
                  <a:srgbClr val="ED7D31"/>
                </a:solidFill>
                <a:latin typeface="Arial" panose="020B0604020202020204" pitchFamily="34" charset="0"/>
                <a:cs typeface="Arial" panose="020B0604020202020204" pitchFamily="34" charset="0"/>
              </a:rPr>
              <a:t>Plazo de ejecución inicial: 60</a:t>
            </a:r>
            <a:r>
              <a:rPr lang="es-MX" sz="1050" dirty="0">
                <a:solidFill>
                  <a:srgbClr val="ED7D31"/>
                </a:solidFill>
                <a:latin typeface="Arial" panose="020B0604020202020204" pitchFamily="34" charset="0"/>
                <a:cs typeface="Arial" panose="020B0604020202020204" pitchFamily="34" charset="0"/>
              </a:rPr>
              <a:t> meses. </a:t>
            </a:r>
          </a:p>
          <a:p>
            <a:pPr algn="just"/>
            <a:r>
              <a:rPr lang="es-MX" sz="1050" b="1" dirty="0">
                <a:solidFill>
                  <a:srgbClr val="ED7D31"/>
                </a:solidFill>
                <a:latin typeface="Arial" panose="020B0604020202020204" pitchFamily="34" charset="0"/>
                <a:cs typeface="Arial" panose="020B0604020202020204" pitchFamily="34" charset="0"/>
              </a:rPr>
              <a:t>Ejecutor: </a:t>
            </a:r>
            <a:r>
              <a:rPr lang="es-MX" sz="1050" dirty="0">
                <a:solidFill>
                  <a:srgbClr val="ED7D31"/>
                </a:solidFill>
                <a:latin typeface="Arial" panose="020B0604020202020204" pitchFamily="34" charset="0"/>
                <a:cs typeface="Arial" panose="020B0604020202020204" pitchFamily="34" charset="0"/>
              </a:rPr>
              <a:t>Pontificia Universidad Javeriana</a:t>
            </a:r>
            <a:endParaRPr lang="es-MX" sz="1050" dirty="0">
              <a:latin typeface="Arial" panose="020B0604020202020204" pitchFamily="34" charset="0"/>
              <a:cs typeface="Arial" panose="020B0604020202020204" pitchFamily="34" charset="0"/>
            </a:endParaRPr>
          </a:p>
          <a:p>
            <a:pPr algn="just"/>
            <a:r>
              <a:rPr lang="es-MX" sz="1050" dirty="0">
                <a:solidFill>
                  <a:srgbClr val="ED7D31"/>
                </a:solidFill>
                <a:latin typeface="Arial" panose="020B0604020202020204" pitchFamily="34" charset="0"/>
                <a:cs typeface="Arial" panose="020B0604020202020204" pitchFamily="34" charset="0"/>
              </a:rPr>
              <a:t>Contempla </a:t>
            </a:r>
            <a:r>
              <a:rPr lang="es-MX" sz="1050" b="1" dirty="0">
                <a:solidFill>
                  <a:srgbClr val="ED7D31"/>
                </a:solidFill>
                <a:latin typeface="Arial" panose="020B0604020202020204" pitchFamily="34" charset="0"/>
                <a:cs typeface="Arial" panose="020B0604020202020204" pitchFamily="34" charset="0"/>
              </a:rPr>
              <a:t>Supervisión</a:t>
            </a:r>
            <a:r>
              <a:rPr lang="es-MX" sz="1050" dirty="0">
                <a:solidFill>
                  <a:srgbClr val="ED7D31"/>
                </a:solidFill>
                <a:latin typeface="Arial" panose="020B0604020202020204" pitchFamily="34" charset="0"/>
                <a:cs typeface="Arial" panose="020B0604020202020204" pitchFamily="34" charset="0"/>
              </a:rPr>
              <a:t> - MINCIENCIAS</a:t>
            </a:r>
            <a:endParaRPr lang="es-MX" sz="1050" dirty="0">
              <a:latin typeface="Arial" panose="020B0604020202020204" pitchFamily="34" charset="0"/>
              <a:cs typeface="Arial" panose="020B0604020202020204" pitchFamily="34" charset="0"/>
            </a:endParaRPr>
          </a:p>
          <a:p>
            <a:br>
              <a:rPr lang="es-MX" sz="1800" dirty="0"/>
            </a:br>
            <a:endParaRPr lang="es-CO" sz="1800" dirty="0"/>
          </a:p>
        </p:txBody>
      </p:sp>
      <p:sp>
        <p:nvSpPr>
          <p:cNvPr id="10" name="Rectángulo 9">
            <a:extLst>
              <a:ext uri="{FF2B5EF4-FFF2-40B4-BE49-F238E27FC236}">
                <a16:creationId xmlns:a16="http://schemas.microsoft.com/office/drawing/2014/main" id="{0AA67FFC-24BC-65C8-9351-DE1648295664}"/>
              </a:ext>
            </a:extLst>
          </p:cNvPr>
          <p:cNvSpPr/>
          <p:nvPr/>
        </p:nvSpPr>
        <p:spPr>
          <a:xfrm>
            <a:off x="124036" y="5603715"/>
            <a:ext cx="3299219" cy="338554"/>
          </a:xfrm>
          <a:prstGeom prst="rect">
            <a:avLst/>
          </a:prstGeom>
        </p:spPr>
        <p:txBody>
          <a:bodyPr wrap="square">
            <a:spAutoFit/>
          </a:bodyPr>
          <a:lstStyle/>
          <a:p>
            <a:r>
              <a:rPr lang="es-MX" sz="800" dirty="0">
                <a:solidFill>
                  <a:srgbClr val="7F7F7F"/>
                </a:solidFill>
                <a:latin typeface="Arial" panose="020B0604020202020204" pitchFamily="34" charset="0"/>
              </a:rPr>
              <a:t>Cadena de valor de la alternativa: </a:t>
            </a:r>
            <a:br>
              <a:rPr lang="es-MX" sz="800" dirty="0"/>
            </a:br>
            <a:endParaRPr lang="es-CO" sz="800" dirty="0"/>
          </a:p>
        </p:txBody>
      </p:sp>
      <p:cxnSp>
        <p:nvCxnSpPr>
          <p:cNvPr id="11" name="Conector recto 10">
            <a:extLst>
              <a:ext uri="{FF2B5EF4-FFF2-40B4-BE49-F238E27FC236}">
                <a16:creationId xmlns:a16="http://schemas.microsoft.com/office/drawing/2014/main" id="{4A448CBF-F380-2720-3B78-7A6C397A1F20}"/>
              </a:ext>
            </a:extLst>
          </p:cNvPr>
          <p:cNvCxnSpPr/>
          <p:nvPr/>
        </p:nvCxnSpPr>
        <p:spPr>
          <a:xfrm>
            <a:off x="34669" y="5664487"/>
            <a:ext cx="120069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Conector recto 11">
            <a:extLst>
              <a:ext uri="{FF2B5EF4-FFF2-40B4-BE49-F238E27FC236}">
                <a16:creationId xmlns:a16="http://schemas.microsoft.com/office/drawing/2014/main" id="{9C9222E7-A9C8-4440-EE13-3EB4EE9232EF}"/>
              </a:ext>
            </a:extLst>
          </p:cNvPr>
          <p:cNvCxnSpPr/>
          <p:nvPr/>
        </p:nvCxnSpPr>
        <p:spPr>
          <a:xfrm>
            <a:off x="34669" y="4202588"/>
            <a:ext cx="120069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Conector recto 12">
            <a:extLst>
              <a:ext uri="{FF2B5EF4-FFF2-40B4-BE49-F238E27FC236}">
                <a16:creationId xmlns:a16="http://schemas.microsoft.com/office/drawing/2014/main" id="{821BA471-2C4F-2419-D819-F9E0A61F6250}"/>
              </a:ext>
            </a:extLst>
          </p:cNvPr>
          <p:cNvCxnSpPr/>
          <p:nvPr/>
        </p:nvCxnSpPr>
        <p:spPr>
          <a:xfrm>
            <a:off x="12041578" y="4202588"/>
            <a:ext cx="0" cy="14207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Conector recto 13">
            <a:extLst>
              <a:ext uri="{FF2B5EF4-FFF2-40B4-BE49-F238E27FC236}">
                <a16:creationId xmlns:a16="http://schemas.microsoft.com/office/drawing/2014/main" id="{B2F2FC4E-B564-9417-0CBE-09897921162D}"/>
              </a:ext>
            </a:extLst>
          </p:cNvPr>
          <p:cNvCxnSpPr/>
          <p:nvPr/>
        </p:nvCxnSpPr>
        <p:spPr>
          <a:xfrm>
            <a:off x="34669" y="4202587"/>
            <a:ext cx="0" cy="14207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Conector recto 14">
            <a:extLst>
              <a:ext uri="{FF2B5EF4-FFF2-40B4-BE49-F238E27FC236}">
                <a16:creationId xmlns:a16="http://schemas.microsoft.com/office/drawing/2014/main" id="{B6C66C16-8ACA-463E-1DE1-947B60D70467}"/>
              </a:ext>
            </a:extLst>
          </p:cNvPr>
          <p:cNvCxnSpPr/>
          <p:nvPr/>
        </p:nvCxnSpPr>
        <p:spPr>
          <a:xfrm>
            <a:off x="4344388" y="4202586"/>
            <a:ext cx="0" cy="14207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Conector recto 15">
            <a:extLst>
              <a:ext uri="{FF2B5EF4-FFF2-40B4-BE49-F238E27FC236}">
                <a16:creationId xmlns:a16="http://schemas.microsoft.com/office/drawing/2014/main" id="{52FE30ED-4BC3-1E29-ACBC-88452027FB2D}"/>
              </a:ext>
            </a:extLst>
          </p:cNvPr>
          <p:cNvCxnSpPr/>
          <p:nvPr/>
        </p:nvCxnSpPr>
        <p:spPr>
          <a:xfrm>
            <a:off x="7738752" y="4202585"/>
            <a:ext cx="0" cy="1420791"/>
          </a:xfrm>
          <a:prstGeom prst="line">
            <a:avLst/>
          </a:prstGeom>
        </p:spPr>
        <p:style>
          <a:lnRef idx="1">
            <a:schemeClr val="accent1"/>
          </a:lnRef>
          <a:fillRef idx="0">
            <a:schemeClr val="accent1"/>
          </a:fillRef>
          <a:effectRef idx="0">
            <a:schemeClr val="accent1"/>
          </a:effectRef>
          <a:fontRef idx="minor">
            <a:schemeClr val="tx1"/>
          </a:fontRef>
        </p:style>
      </p:cxnSp>
      <p:pic>
        <p:nvPicPr>
          <p:cNvPr id="17" name="Picture 6" descr="https://lh3.googleusercontent.com/Uoc3pVS1yonFR_C1x2QrP9JC4_Ecz88vwfxC2SShFQLWlu_rUGLUBKwJnmSNnQSbB109gVpOSYcbBKJrwlFNIeuVQN7QKFy043fIcmQFqcPC6OVmsAqNAtYKH66wNGtwBdUwKKSKXftWB3jTHroYzA=s2048">
            <a:extLst>
              <a:ext uri="{FF2B5EF4-FFF2-40B4-BE49-F238E27FC236}">
                <a16:creationId xmlns:a16="http://schemas.microsoft.com/office/drawing/2014/main" id="{29E465FE-86A0-96FD-3CE5-AFDA9676F06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987704" y="5605267"/>
            <a:ext cx="1288742" cy="80667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8" name="Rectángulo 17">
            <a:extLst>
              <a:ext uri="{FF2B5EF4-FFF2-40B4-BE49-F238E27FC236}">
                <a16:creationId xmlns:a16="http://schemas.microsoft.com/office/drawing/2014/main" id="{A4646551-BA46-758D-DE50-EA58720FDA13}"/>
              </a:ext>
            </a:extLst>
          </p:cNvPr>
          <p:cNvSpPr/>
          <p:nvPr/>
        </p:nvSpPr>
        <p:spPr>
          <a:xfrm>
            <a:off x="9525828" y="6359983"/>
            <a:ext cx="2650219" cy="923330"/>
          </a:xfrm>
          <a:prstGeom prst="rect">
            <a:avLst/>
          </a:prstGeom>
        </p:spPr>
        <p:txBody>
          <a:bodyPr wrap="square">
            <a:spAutoFit/>
          </a:bodyPr>
          <a:lstStyle/>
          <a:p>
            <a:pPr algn="just"/>
            <a:r>
              <a:rPr lang="es-CO" dirty="0">
                <a:solidFill>
                  <a:srgbClr val="7F7F7F"/>
                </a:solidFill>
                <a:latin typeface="Arial" panose="020B0604020202020204" pitchFamily="34" charset="0"/>
                <a:cs typeface="Arial" panose="020B0604020202020204" pitchFamily="34" charset="0"/>
              </a:rPr>
              <a:t>Beneficiarios Estimados</a:t>
            </a:r>
            <a:endParaRPr lang="es-CO" dirty="0">
              <a:latin typeface="Arial" panose="020B0604020202020204" pitchFamily="34" charset="0"/>
              <a:cs typeface="Arial" panose="020B0604020202020204" pitchFamily="34" charset="0"/>
            </a:endParaRPr>
          </a:p>
          <a:p>
            <a:br>
              <a:rPr lang="es-CO" dirty="0"/>
            </a:br>
            <a:endParaRPr lang="es-CO" dirty="0"/>
          </a:p>
        </p:txBody>
      </p:sp>
      <p:sp>
        <p:nvSpPr>
          <p:cNvPr id="19" name="Rectángulo 18">
            <a:extLst>
              <a:ext uri="{FF2B5EF4-FFF2-40B4-BE49-F238E27FC236}">
                <a16:creationId xmlns:a16="http://schemas.microsoft.com/office/drawing/2014/main" id="{395599F0-92CA-D5EE-7BBA-8DBB96837FD6}"/>
              </a:ext>
            </a:extLst>
          </p:cNvPr>
          <p:cNvSpPr/>
          <p:nvPr/>
        </p:nvSpPr>
        <p:spPr>
          <a:xfrm>
            <a:off x="143700" y="959433"/>
            <a:ext cx="2861953" cy="467017"/>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O" b="1" dirty="0">
                <a:solidFill>
                  <a:schemeClr val="bg1"/>
                </a:solidFill>
                <a:latin typeface="Arial" panose="020B0604020202020204" pitchFamily="34" charset="0"/>
              </a:rPr>
              <a:t>BPIN 2020000100363</a:t>
            </a:r>
          </a:p>
        </p:txBody>
      </p:sp>
      <p:sp>
        <p:nvSpPr>
          <p:cNvPr id="20" name="Rectángulo 19">
            <a:extLst>
              <a:ext uri="{FF2B5EF4-FFF2-40B4-BE49-F238E27FC236}">
                <a16:creationId xmlns:a16="http://schemas.microsoft.com/office/drawing/2014/main" id="{4E6B35B1-BEA5-8889-0347-9742F0EC9D41}"/>
              </a:ext>
            </a:extLst>
          </p:cNvPr>
          <p:cNvSpPr/>
          <p:nvPr/>
        </p:nvSpPr>
        <p:spPr>
          <a:xfrm>
            <a:off x="6106574" y="547597"/>
            <a:ext cx="5952300" cy="467017"/>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400" b="1" dirty="0">
                <a:latin typeface="Arial" panose="020B0604020202020204" pitchFamily="34" charset="0"/>
                <a:cs typeface="Arial" panose="020B0604020202020204" pitchFamily="34" charset="0"/>
              </a:rPr>
              <a:t>Pontificia Universidad Javeriana.</a:t>
            </a:r>
            <a:endParaRPr lang="es-CO" sz="1400" dirty="0">
              <a:latin typeface="Arial" panose="020B0604020202020204" pitchFamily="34" charset="0"/>
              <a:cs typeface="Arial" panose="020B0604020202020204" pitchFamily="34" charset="0"/>
            </a:endParaRPr>
          </a:p>
        </p:txBody>
      </p:sp>
      <p:sp>
        <p:nvSpPr>
          <p:cNvPr id="22" name="CuadroTexto 21">
            <a:extLst>
              <a:ext uri="{FF2B5EF4-FFF2-40B4-BE49-F238E27FC236}">
                <a16:creationId xmlns:a16="http://schemas.microsoft.com/office/drawing/2014/main" id="{7A484A1F-75FB-0ED4-D1D1-9943A0E5CAAF}"/>
              </a:ext>
            </a:extLst>
          </p:cNvPr>
          <p:cNvSpPr txBox="1"/>
          <p:nvPr/>
        </p:nvSpPr>
        <p:spPr>
          <a:xfrm>
            <a:off x="8539449" y="4252527"/>
            <a:ext cx="3551420" cy="830997"/>
          </a:xfrm>
          <a:prstGeom prst="rect">
            <a:avLst/>
          </a:prstGeom>
          <a:noFill/>
        </p:spPr>
        <p:txBody>
          <a:bodyPr wrap="square" rtlCol="0">
            <a:spAutoFit/>
          </a:bodyPr>
          <a:lstStyle/>
          <a:p>
            <a:r>
              <a:rPr lang="es-ES" sz="1200" b="1" dirty="0">
                <a:solidFill>
                  <a:srgbClr val="FF0000"/>
                </a:solidFill>
                <a:latin typeface="Arial" panose="020B0604020202020204" pitchFamily="34" charset="0"/>
                <a:cs typeface="Arial" panose="020B0604020202020204" pitchFamily="34" charset="0"/>
              </a:rPr>
              <a:t>Fecha de inicio: 10-02-2022</a:t>
            </a:r>
          </a:p>
          <a:p>
            <a:r>
              <a:rPr lang="es-ES" sz="1200" b="1" dirty="0">
                <a:solidFill>
                  <a:srgbClr val="FF0000"/>
                </a:solidFill>
                <a:latin typeface="Arial" panose="020B0604020202020204" pitchFamily="34" charset="0"/>
                <a:cs typeface="Arial" panose="020B0604020202020204" pitchFamily="34" charset="0"/>
              </a:rPr>
              <a:t>Fecha de finalización: 02-02-2027</a:t>
            </a:r>
          </a:p>
          <a:p>
            <a:r>
              <a:rPr lang="es-ES" sz="1200" b="1" dirty="0">
                <a:solidFill>
                  <a:srgbClr val="FF0000"/>
                </a:solidFill>
                <a:latin typeface="Arial" panose="020B0604020202020204" pitchFamily="34" charset="0"/>
                <a:cs typeface="Arial" panose="020B0604020202020204" pitchFamily="34" charset="0"/>
              </a:rPr>
              <a:t>Ejecución Física: 71,46%</a:t>
            </a:r>
            <a:endParaRPr lang="es-ES" sz="1200" b="1" u="sng" dirty="0">
              <a:solidFill>
                <a:srgbClr val="FF0000"/>
              </a:solidFill>
              <a:latin typeface="Arial" panose="020B0604020202020204" pitchFamily="34" charset="0"/>
              <a:cs typeface="Arial" panose="020B0604020202020204" pitchFamily="34" charset="0"/>
            </a:endParaRPr>
          </a:p>
          <a:p>
            <a:r>
              <a:rPr lang="es-ES" sz="1200" b="1" dirty="0">
                <a:solidFill>
                  <a:srgbClr val="FF0000"/>
                </a:solidFill>
                <a:latin typeface="Arial" panose="020B0604020202020204" pitchFamily="34" charset="0"/>
                <a:cs typeface="Arial" panose="020B0604020202020204" pitchFamily="34" charset="0"/>
              </a:rPr>
              <a:t>Ejecución Financiera: 52,41%</a:t>
            </a:r>
          </a:p>
        </p:txBody>
      </p:sp>
      <p:sp>
        <p:nvSpPr>
          <p:cNvPr id="23" name="Rectángulo 22">
            <a:extLst>
              <a:ext uri="{FF2B5EF4-FFF2-40B4-BE49-F238E27FC236}">
                <a16:creationId xmlns:a16="http://schemas.microsoft.com/office/drawing/2014/main" id="{6D8DB387-F953-D0CC-A524-D9EE80F18616}"/>
              </a:ext>
            </a:extLst>
          </p:cNvPr>
          <p:cNvSpPr/>
          <p:nvPr/>
        </p:nvSpPr>
        <p:spPr>
          <a:xfrm>
            <a:off x="3005653" y="2095915"/>
            <a:ext cx="8868929" cy="2077492"/>
          </a:xfrm>
          <a:prstGeom prst="rect">
            <a:avLst/>
          </a:prstGeom>
        </p:spPr>
        <p:txBody>
          <a:bodyPr wrap="square">
            <a:spAutoFit/>
          </a:bodyPr>
          <a:lstStyle/>
          <a:p>
            <a:pPr algn="just"/>
            <a:r>
              <a:rPr lang="es-ES" sz="1000" b="1" i="0" u="none" strike="noStrike" dirty="0">
                <a:solidFill>
                  <a:schemeClr val="accent3">
                    <a:lumMod val="50000"/>
                  </a:schemeClr>
                </a:solidFill>
                <a:effectLst/>
                <a:latin typeface="Arial" panose="020B0604020202020204" pitchFamily="34" charset="0"/>
                <a:cs typeface="Arial" panose="020B0604020202020204" pitchFamily="34" charset="0"/>
              </a:rPr>
              <a:t>El proyecto tiene como propósito “Identificar biomarcadores epigenéticos para el diagnóstico temprano del cáncer de pulmón en muestras mínimamente invasivas.”</a:t>
            </a:r>
          </a:p>
          <a:p>
            <a:pPr algn="just"/>
            <a:br>
              <a:rPr lang="es-MX" sz="1000" b="0" dirty="0">
                <a:solidFill>
                  <a:schemeClr val="accent3">
                    <a:lumMod val="50000"/>
                  </a:schemeClr>
                </a:solidFill>
                <a:effectLst/>
                <a:latin typeface="Arial" panose="020B0604020202020204" pitchFamily="34" charset="0"/>
                <a:cs typeface="Arial" panose="020B0604020202020204" pitchFamily="34" charset="0"/>
              </a:rPr>
            </a:br>
            <a:r>
              <a:rPr lang="es-ES" sz="1000" b="0" dirty="0">
                <a:solidFill>
                  <a:schemeClr val="accent3">
                    <a:lumMod val="50000"/>
                  </a:schemeClr>
                </a:solidFill>
                <a:effectLst/>
                <a:latin typeface="Arial" panose="020B0604020202020204" pitchFamily="34" charset="0"/>
                <a:cs typeface="Arial" panose="020B0604020202020204" pitchFamily="34" charset="0"/>
              </a:rPr>
              <a:t>Tomamos como alternativa de solución: “Identificación de biomarcadores epigenéticos para el diagnóstico temprano del cáncer de pulmón en muestras mínimamente invasivas (muestras de aire exhalado, lavados bronco-alveolares y plasma)”. El cáncer de pulmón es la neoplasia con mayores índices de mortalidad en el mundo. Lo anterior debido a la ausencia de biomarcadores tempranos y a que el método de detección de estos biomarcadores mediante biopsia implica procedimientos altamente invasivos. Por tal razón en esta propuesta de investigación se plantea la identificación de biomarcadores epigenéticos en muestras mínimamente invasivas (aire exhalado, plasma, lavados bronquiales). Es importante resaltar que la identificación de biomarcadores epigenéticos puede ser de utilidad para el diagnóstico temprano, pues esta clase de biomarcadores no implican cambios en la secuencia del genoma, sino que están relacionados con cambios químicos que afectan el empaquetamiento del ADN y en el que el medio ambiente puede intervenir de manera significativa, por lo que pueden relacionarse con las fases tempranas de la enfermedad. La solución de esta alternativa da respuesta a la problemática planteada para el cáncer de pulmón a nivel mundial.”</a:t>
            </a:r>
          </a:p>
          <a:p>
            <a:pPr algn="just"/>
            <a:endParaRPr lang="es-CO" sz="900" dirty="0">
              <a:solidFill>
                <a:schemeClr val="accent3">
                  <a:lumMod val="50000"/>
                </a:schemeClr>
              </a:solidFill>
              <a:latin typeface="Arial" panose="020B0604020202020204" pitchFamily="34" charset="0"/>
              <a:cs typeface="Arial" panose="020B0604020202020204" pitchFamily="34" charset="0"/>
            </a:endParaRPr>
          </a:p>
        </p:txBody>
      </p:sp>
      <p:sp>
        <p:nvSpPr>
          <p:cNvPr id="24" name="CuadroTexto 23">
            <a:extLst>
              <a:ext uri="{FF2B5EF4-FFF2-40B4-BE49-F238E27FC236}">
                <a16:creationId xmlns:a16="http://schemas.microsoft.com/office/drawing/2014/main" id="{6483B681-4375-AFCE-FE28-4F6D7A191700}"/>
              </a:ext>
            </a:extLst>
          </p:cNvPr>
          <p:cNvSpPr txBox="1"/>
          <p:nvPr/>
        </p:nvSpPr>
        <p:spPr>
          <a:xfrm>
            <a:off x="997277" y="4460292"/>
            <a:ext cx="3071401" cy="938719"/>
          </a:xfrm>
          <a:prstGeom prst="rect">
            <a:avLst/>
          </a:prstGeom>
          <a:noFill/>
        </p:spPr>
        <p:txBody>
          <a:bodyPr wrap="square">
            <a:spAutoFit/>
          </a:bodyPr>
          <a:lstStyle/>
          <a:p>
            <a:pPr algn="just"/>
            <a:r>
              <a:rPr lang="es-ES" sz="1100" b="1" i="0" u="none" strike="noStrike" dirty="0">
                <a:solidFill>
                  <a:schemeClr val="accent4">
                    <a:lumMod val="60000"/>
                    <a:lumOff val="40000"/>
                  </a:schemeClr>
                </a:solidFill>
                <a:effectLst/>
                <a:latin typeface="Arial Narrow" panose="020B0606020202030204" pitchFamily="34" charset="0"/>
              </a:rPr>
              <a:t>Convocatoria del Sistema General de Regalías – ACTeI – para la conformación de un listado de propuestas de proyectos elegibles de investigación y desarrollo para el avance del conocimiento y la creación. No 6.</a:t>
            </a:r>
          </a:p>
        </p:txBody>
      </p:sp>
      <p:sp>
        <p:nvSpPr>
          <p:cNvPr id="25" name="Rectángulo 24">
            <a:extLst>
              <a:ext uri="{FF2B5EF4-FFF2-40B4-BE49-F238E27FC236}">
                <a16:creationId xmlns:a16="http://schemas.microsoft.com/office/drawing/2014/main" id="{EA41C879-B956-BC9E-2691-333E9C1DC3A4}"/>
              </a:ext>
            </a:extLst>
          </p:cNvPr>
          <p:cNvSpPr/>
          <p:nvPr/>
        </p:nvSpPr>
        <p:spPr>
          <a:xfrm>
            <a:off x="5021803" y="4356848"/>
            <a:ext cx="2684033" cy="1092607"/>
          </a:xfrm>
          <a:prstGeom prst="rect">
            <a:avLst/>
          </a:prstGeom>
        </p:spPr>
        <p:txBody>
          <a:bodyPr wrap="square">
            <a:spAutoFit/>
          </a:bodyPr>
          <a:lstStyle/>
          <a:p>
            <a:r>
              <a:rPr lang="es-CO" sz="1300" dirty="0">
                <a:solidFill>
                  <a:schemeClr val="accent6">
                    <a:lumMod val="75000"/>
                  </a:schemeClr>
                </a:solidFill>
                <a:latin typeface="Arial" panose="020B0604020202020204" pitchFamily="34" charset="0"/>
                <a:cs typeface="Arial" panose="020B0604020202020204" pitchFamily="34" charset="0"/>
              </a:rPr>
              <a:t>Total:               </a:t>
            </a:r>
            <a:r>
              <a:rPr lang="es-CO" sz="1300" b="1" dirty="0">
                <a:solidFill>
                  <a:schemeClr val="accent6">
                    <a:lumMod val="75000"/>
                  </a:schemeClr>
                </a:solidFill>
                <a:latin typeface="Arial" panose="020B0604020202020204" pitchFamily="34" charset="0"/>
                <a:cs typeface="Arial" panose="020B0604020202020204" pitchFamily="34" charset="0"/>
              </a:rPr>
              <a:t>$ 2.613.438.292</a:t>
            </a:r>
          </a:p>
          <a:p>
            <a:r>
              <a:rPr lang="es-CO" sz="1300" dirty="0">
                <a:solidFill>
                  <a:schemeClr val="accent6">
                    <a:lumMod val="75000"/>
                  </a:schemeClr>
                </a:solidFill>
                <a:latin typeface="Arial" panose="020B0604020202020204" pitchFamily="34" charset="0"/>
                <a:cs typeface="Arial" panose="020B0604020202020204" pitchFamily="34" charset="0"/>
              </a:rPr>
              <a:t>ACTeI-SGR:    </a:t>
            </a:r>
            <a:r>
              <a:rPr lang="es-CO" sz="1300" b="1" dirty="0">
                <a:solidFill>
                  <a:schemeClr val="accent6">
                    <a:lumMod val="75000"/>
                  </a:schemeClr>
                </a:solidFill>
                <a:latin typeface="Arial" panose="020B0604020202020204" pitchFamily="34" charset="0"/>
                <a:cs typeface="Arial" panose="020B0604020202020204" pitchFamily="34" charset="0"/>
              </a:rPr>
              <a:t>$ 1.818.629.184</a:t>
            </a:r>
          </a:p>
          <a:p>
            <a:r>
              <a:rPr lang="es-CO" sz="1300" dirty="0">
                <a:solidFill>
                  <a:schemeClr val="accent6">
                    <a:lumMod val="75000"/>
                  </a:schemeClr>
                </a:solidFill>
                <a:latin typeface="Arial" panose="020B0604020202020204" pitchFamily="34" charset="0"/>
                <a:cs typeface="Arial" panose="020B0604020202020204" pitchFamily="34" charset="0"/>
              </a:rPr>
              <a:t>Contrapartida:    </a:t>
            </a:r>
            <a:r>
              <a:rPr lang="es-CO" sz="1300" b="1" dirty="0">
                <a:solidFill>
                  <a:schemeClr val="accent6">
                    <a:lumMod val="75000"/>
                  </a:schemeClr>
                </a:solidFill>
                <a:latin typeface="Arial" panose="020B0604020202020204" pitchFamily="34" charset="0"/>
                <a:cs typeface="Arial" panose="020B0604020202020204" pitchFamily="34" charset="0"/>
              </a:rPr>
              <a:t>$ 794.809.108</a:t>
            </a:r>
          </a:p>
          <a:p>
            <a:r>
              <a:rPr lang="es-CO" sz="1300" dirty="0">
                <a:solidFill>
                  <a:schemeClr val="accent6">
                    <a:lumMod val="75000"/>
                  </a:schemeClr>
                </a:solidFill>
                <a:latin typeface="Arial" panose="020B0604020202020204" pitchFamily="34" charset="0"/>
                <a:cs typeface="Arial" panose="020B0604020202020204" pitchFamily="34" charset="0"/>
              </a:rPr>
              <a:t>Supervisión:       </a:t>
            </a:r>
            <a:r>
              <a:rPr lang="es-CO" sz="1300" b="1" dirty="0">
                <a:solidFill>
                  <a:schemeClr val="accent6">
                    <a:lumMod val="75000"/>
                  </a:schemeClr>
                </a:solidFill>
                <a:latin typeface="Arial" panose="020B0604020202020204" pitchFamily="34" charset="0"/>
                <a:cs typeface="Arial" panose="020B0604020202020204" pitchFamily="34" charset="0"/>
              </a:rPr>
              <a:t>$ 510.000.000</a:t>
            </a:r>
            <a:br>
              <a:rPr lang="es-CO" sz="1300" dirty="0"/>
            </a:br>
            <a:endParaRPr lang="es-CO" sz="1300" dirty="0"/>
          </a:p>
        </p:txBody>
      </p:sp>
      <p:sp>
        <p:nvSpPr>
          <p:cNvPr id="26" name="Rectángulo 25">
            <a:extLst>
              <a:ext uri="{FF2B5EF4-FFF2-40B4-BE49-F238E27FC236}">
                <a16:creationId xmlns:a16="http://schemas.microsoft.com/office/drawing/2014/main" id="{20E4B605-364D-0FCC-156F-245F77170403}"/>
              </a:ext>
            </a:extLst>
          </p:cNvPr>
          <p:cNvSpPr/>
          <p:nvPr/>
        </p:nvSpPr>
        <p:spPr>
          <a:xfrm>
            <a:off x="9850610" y="5871994"/>
            <a:ext cx="1654623" cy="892552"/>
          </a:xfrm>
          <a:prstGeom prst="rect">
            <a:avLst/>
          </a:prstGeom>
        </p:spPr>
        <p:txBody>
          <a:bodyPr wrap="square">
            <a:spAutoFit/>
          </a:bodyPr>
          <a:lstStyle/>
          <a:p>
            <a:r>
              <a:rPr lang="es-ES" sz="2800" b="1" dirty="0">
                <a:solidFill>
                  <a:srgbClr val="008080"/>
                </a:solidFill>
                <a:latin typeface="Arial" panose="020B0604020202020204" pitchFamily="34" charset="0"/>
                <a:cs typeface="Arial" panose="020B0604020202020204" pitchFamily="34" charset="0"/>
              </a:rPr>
              <a:t>81.514 </a:t>
            </a:r>
            <a:endParaRPr lang="es-CO" sz="2800" dirty="0">
              <a:latin typeface="Arial" panose="020B0604020202020204" pitchFamily="34" charset="0"/>
              <a:cs typeface="Arial" panose="020B0604020202020204" pitchFamily="34" charset="0"/>
            </a:endParaRPr>
          </a:p>
          <a:p>
            <a:br>
              <a:rPr lang="es-CO" sz="1200" dirty="0"/>
            </a:br>
            <a:endParaRPr lang="es-CO" sz="1200" dirty="0"/>
          </a:p>
        </p:txBody>
      </p:sp>
      <p:pic>
        <p:nvPicPr>
          <p:cNvPr id="28" name="Imagen 27">
            <a:extLst>
              <a:ext uri="{FF2B5EF4-FFF2-40B4-BE49-F238E27FC236}">
                <a16:creationId xmlns:a16="http://schemas.microsoft.com/office/drawing/2014/main" id="{587F64E6-8CB6-1AB8-E55C-81DBDE24CDB3}"/>
              </a:ext>
            </a:extLst>
          </p:cNvPr>
          <p:cNvPicPr>
            <a:picLocks noChangeAspect="1"/>
          </p:cNvPicPr>
          <p:nvPr/>
        </p:nvPicPr>
        <p:blipFill>
          <a:blip r:embed="rId6"/>
          <a:stretch>
            <a:fillRect/>
          </a:stretch>
        </p:blipFill>
        <p:spPr>
          <a:xfrm>
            <a:off x="3521991" y="344538"/>
            <a:ext cx="2068244" cy="805455"/>
          </a:xfrm>
          <a:prstGeom prst="rect">
            <a:avLst/>
          </a:prstGeom>
        </p:spPr>
      </p:pic>
      <p:pic>
        <p:nvPicPr>
          <p:cNvPr id="29" name="Imagen 28">
            <a:extLst>
              <a:ext uri="{FF2B5EF4-FFF2-40B4-BE49-F238E27FC236}">
                <a16:creationId xmlns:a16="http://schemas.microsoft.com/office/drawing/2014/main" id="{CC80CFE5-33FC-09C3-9DC5-1C2C8B97239A}"/>
              </a:ext>
            </a:extLst>
          </p:cNvPr>
          <p:cNvPicPr>
            <a:picLocks noChangeAspect="1"/>
          </p:cNvPicPr>
          <p:nvPr/>
        </p:nvPicPr>
        <p:blipFill>
          <a:blip r:embed="rId7"/>
          <a:stretch>
            <a:fillRect/>
          </a:stretch>
        </p:blipFill>
        <p:spPr>
          <a:xfrm>
            <a:off x="392127" y="2191837"/>
            <a:ext cx="2075699" cy="1878013"/>
          </a:xfrm>
          <a:prstGeom prst="rect">
            <a:avLst/>
          </a:prstGeom>
        </p:spPr>
      </p:pic>
      <p:sp>
        <p:nvSpPr>
          <p:cNvPr id="30" name="Rectángulo 29">
            <a:extLst>
              <a:ext uri="{FF2B5EF4-FFF2-40B4-BE49-F238E27FC236}">
                <a16:creationId xmlns:a16="http://schemas.microsoft.com/office/drawing/2014/main" id="{B21784EB-B741-7B89-60F7-DD505705535D}"/>
              </a:ext>
            </a:extLst>
          </p:cNvPr>
          <p:cNvSpPr/>
          <p:nvPr/>
        </p:nvSpPr>
        <p:spPr>
          <a:xfrm>
            <a:off x="311231" y="5901203"/>
            <a:ext cx="1868531" cy="861774"/>
          </a:xfrm>
          <a:prstGeom prst="rect">
            <a:avLst/>
          </a:prstGeom>
        </p:spPr>
        <p:txBody>
          <a:bodyPr wrap="square">
            <a:spAutoFit/>
          </a:bodyPr>
          <a:lstStyle/>
          <a:p>
            <a:r>
              <a:rPr lang="es-ES" sz="700" dirty="0">
                <a:solidFill>
                  <a:srgbClr val="000000"/>
                </a:solidFill>
                <a:latin typeface="Arial" panose="020B0604020202020204" pitchFamily="34" charset="0"/>
                <a:ea typeface="Calibri" panose="020F0502020204030204" pitchFamily="34" charset="0"/>
                <a:cs typeface="Arial" panose="020B0604020202020204" pitchFamily="34" charset="0"/>
              </a:rPr>
              <a:t>Analizar los patrones de metilación de los genes PTGER4, SHOX2, P16INK4 y RASSF1A como marcadores epigenéticos para el diagnóstico temprano del cáncer de pulmón a partir de muestras de plasma.</a:t>
            </a:r>
            <a:br>
              <a:rPr lang="es-MX" sz="800" dirty="0">
                <a:latin typeface="Arial" panose="020B0604020202020204" pitchFamily="34" charset="0"/>
                <a:cs typeface="Arial" panose="020B0604020202020204" pitchFamily="34" charset="0"/>
              </a:rPr>
            </a:br>
            <a:endParaRPr lang="es-CO" sz="800" dirty="0">
              <a:latin typeface="Arial" panose="020B0604020202020204" pitchFamily="34" charset="0"/>
              <a:cs typeface="Arial" panose="020B0604020202020204" pitchFamily="34" charset="0"/>
            </a:endParaRPr>
          </a:p>
        </p:txBody>
      </p:sp>
      <p:sp>
        <p:nvSpPr>
          <p:cNvPr id="56" name="Rectángulo 55">
            <a:extLst>
              <a:ext uri="{FF2B5EF4-FFF2-40B4-BE49-F238E27FC236}">
                <a16:creationId xmlns:a16="http://schemas.microsoft.com/office/drawing/2014/main" id="{FD4E5196-406D-A918-3326-CADEE9E4967D}"/>
              </a:ext>
            </a:extLst>
          </p:cNvPr>
          <p:cNvSpPr/>
          <p:nvPr/>
        </p:nvSpPr>
        <p:spPr>
          <a:xfrm>
            <a:off x="0" y="5923760"/>
            <a:ext cx="559509" cy="553998"/>
          </a:xfrm>
          <a:prstGeom prst="rect">
            <a:avLst/>
          </a:prstGeom>
        </p:spPr>
        <p:txBody>
          <a:bodyPr wrap="square">
            <a:spAutoFit/>
          </a:bodyPr>
          <a:lstStyle/>
          <a:p>
            <a:r>
              <a:rPr lang="es-CO" b="1" dirty="0">
                <a:solidFill>
                  <a:schemeClr val="accent1">
                    <a:lumMod val="75000"/>
                  </a:schemeClr>
                </a:solidFill>
                <a:latin typeface="Arial" panose="020B0604020202020204" pitchFamily="34" charset="0"/>
                <a:cs typeface="Arial" panose="020B0604020202020204" pitchFamily="34" charset="0"/>
              </a:rPr>
              <a:t>1.</a:t>
            </a:r>
            <a:endParaRPr lang="es-CO" dirty="0">
              <a:solidFill>
                <a:schemeClr val="accent1">
                  <a:lumMod val="75000"/>
                </a:schemeClr>
              </a:solidFill>
              <a:latin typeface="Arial" panose="020B0604020202020204" pitchFamily="34" charset="0"/>
              <a:cs typeface="Arial" panose="020B0604020202020204" pitchFamily="34" charset="0"/>
            </a:endParaRPr>
          </a:p>
          <a:p>
            <a:br>
              <a:rPr lang="es-CO" sz="800" dirty="0">
                <a:solidFill>
                  <a:schemeClr val="accent1">
                    <a:lumMod val="75000"/>
                  </a:schemeClr>
                </a:solidFill>
              </a:rPr>
            </a:br>
            <a:endParaRPr lang="es-CO" sz="800" dirty="0">
              <a:solidFill>
                <a:schemeClr val="accent1">
                  <a:lumMod val="75000"/>
                </a:schemeClr>
              </a:solidFill>
            </a:endParaRPr>
          </a:p>
        </p:txBody>
      </p:sp>
      <p:sp>
        <p:nvSpPr>
          <p:cNvPr id="57" name="Rectángulo 56">
            <a:extLst>
              <a:ext uri="{FF2B5EF4-FFF2-40B4-BE49-F238E27FC236}">
                <a16:creationId xmlns:a16="http://schemas.microsoft.com/office/drawing/2014/main" id="{DD9CC46A-4853-336F-DA87-0C62360EDBB7}"/>
              </a:ext>
            </a:extLst>
          </p:cNvPr>
          <p:cNvSpPr/>
          <p:nvPr/>
        </p:nvSpPr>
        <p:spPr>
          <a:xfrm>
            <a:off x="2373598" y="5937397"/>
            <a:ext cx="2299453" cy="630942"/>
          </a:xfrm>
          <a:prstGeom prst="rect">
            <a:avLst/>
          </a:prstGeom>
        </p:spPr>
        <p:txBody>
          <a:bodyPr wrap="square">
            <a:spAutoFit/>
          </a:bodyPr>
          <a:lstStyle/>
          <a:p>
            <a:pPr algn="just"/>
            <a:r>
              <a:rPr lang="es-ES" sz="700" dirty="0">
                <a:latin typeface="Arial" panose="020B0604020202020204" pitchFamily="34" charset="0"/>
                <a:cs typeface="Arial" panose="020B0604020202020204" pitchFamily="34" charset="0"/>
              </a:rPr>
              <a:t>Detectar los patrones de metilación de los genes PTGER4, SHOX2, P16INK4 y RASSF1A como biomarcadores epigenéticos para el diagnóstico temprano del cáncer de pulmón a partir de muestras de condensado de aire exhalado (</a:t>
            </a:r>
            <a:r>
              <a:rPr lang="es-ES" sz="700" dirty="0" err="1">
                <a:latin typeface="Arial" panose="020B0604020202020204" pitchFamily="34" charset="0"/>
                <a:cs typeface="Arial" panose="020B0604020202020204" pitchFamily="34" charset="0"/>
              </a:rPr>
              <a:t>EBC</a:t>
            </a:r>
            <a:r>
              <a:rPr lang="es-ES" sz="700" dirty="0">
                <a:latin typeface="Arial" panose="020B0604020202020204" pitchFamily="34" charset="0"/>
                <a:cs typeface="Arial" panose="020B0604020202020204" pitchFamily="34" charset="0"/>
              </a:rPr>
              <a:t>).</a:t>
            </a:r>
            <a:endParaRPr lang="es-CO" sz="800" dirty="0">
              <a:latin typeface="Arial" panose="020B0604020202020204" pitchFamily="34" charset="0"/>
              <a:cs typeface="Arial" panose="020B0604020202020204" pitchFamily="34" charset="0"/>
            </a:endParaRPr>
          </a:p>
        </p:txBody>
      </p:sp>
      <p:sp>
        <p:nvSpPr>
          <p:cNvPr id="58" name="Rectángulo 57">
            <a:extLst>
              <a:ext uri="{FF2B5EF4-FFF2-40B4-BE49-F238E27FC236}">
                <a16:creationId xmlns:a16="http://schemas.microsoft.com/office/drawing/2014/main" id="{3C560F30-C2D9-B51A-0CC3-83CBCCDEC381}"/>
              </a:ext>
            </a:extLst>
          </p:cNvPr>
          <p:cNvSpPr/>
          <p:nvPr/>
        </p:nvSpPr>
        <p:spPr>
          <a:xfrm>
            <a:off x="2106313" y="5923760"/>
            <a:ext cx="559509" cy="553998"/>
          </a:xfrm>
          <a:prstGeom prst="rect">
            <a:avLst/>
          </a:prstGeom>
        </p:spPr>
        <p:txBody>
          <a:bodyPr wrap="square">
            <a:spAutoFit/>
          </a:bodyPr>
          <a:lstStyle/>
          <a:p>
            <a:r>
              <a:rPr lang="es-CO" b="1" dirty="0">
                <a:solidFill>
                  <a:schemeClr val="accent1">
                    <a:lumMod val="75000"/>
                  </a:schemeClr>
                </a:solidFill>
                <a:latin typeface="Arial" panose="020B0604020202020204" pitchFamily="34" charset="0"/>
                <a:cs typeface="Arial" panose="020B0604020202020204" pitchFamily="34" charset="0"/>
              </a:rPr>
              <a:t>2.</a:t>
            </a:r>
            <a:endParaRPr lang="es-CO" dirty="0">
              <a:solidFill>
                <a:schemeClr val="accent1">
                  <a:lumMod val="75000"/>
                </a:schemeClr>
              </a:solidFill>
              <a:latin typeface="Arial" panose="020B0604020202020204" pitchFamily="34" charset="0"/>
              <a:cs typeface="Arial" panose="020B0604020202020204" pitchFamily="34" charset="0"/>
            </a:endParaRPr>
          </a:p>
          <a:p>
            <a:br>
              <a:rPr lang="es-CO" sz="800" dirty="0">
                <a:solidFill>
                  <a:schemeClr val="accent1">
                    <a:lumMod val="75000"/>
                  </a:schemeClr>
                </a:solidFill>
              </a:rPr>
            </a:br>
            <a:endParaRPr lang="es-CO" sz="800" dirty="0">
              <a:solidFill>
                <a:schemeClr val="accent1">
                  <a:lumMod val="75000"/>
                </a:schemeClr>
              </a:solidFill>
            </a:endParaRPr>
          </a:p>
        </p:txBody>
      </p:sp>
      <p:sp>
        <p:nvSpPr>
          <p:cNvPr id="59" name="Rectángulo 58">
            <a:extLst>
              <a:ext uri="{FF2B5EF4-FFF2-40B4-BE49-F238E27FC236}">
                <a16:creationId xmlns:a16="http://schemas.microsoft.com/office/drawing/2014/main" id="{8CDF2ADD-73A2-B34D-CB1D-099DC3FCDD2B}"/>
              </a:ext>
            </a:extLst>
          </p:cNvPr>
          <p:cNvSpPr/>
          <p:nvPr/>
        </p:nvSpPr>
        <p:spPr>
          <a:xfrm>
            <a:off x="4612972" y="5938286"/>
            <a:ext cx="559509" cy="553998"/>
          </a:xfrm>
          <a:prstGeom prst="rect">
            <a:avLst/>
          </a:prstGeom>
        </p:spPr>
        <p:txBody>
          <a:bodyPr wrap="square">
            <a:spAutoFit/>
          </a:bodyPr>
          <a:lstStyle/>
          <a:p>
            <a:r>
              <a:rPr lang="es-CO" b="1" dirty="0">
                <a:solidFill>
                  <a:schemeClr val="accent1">
                    <a:lumMod val="75000"/>
                  </a:schemeClr>
                </a:solidFill>
                <a:latin typeface="Arial" panose="020B0604020202020204" pitchFamily="34" charset="0"/>
                <a:cs typeface="Arial" panose="020B0604020202020204" pitchFamily="34" charset="0"/>
              </a:rPr>
              <a:t>3.</a:t>
            </a:r>
            <a:endParaRPr lang="es-CO" dirty="0">
              <a:solidFill>
                <a:schemeClr val="accent1">
                  <a:lumMod val="75000"/>
                </a:schemeClr>
              </a:solidFill>
              <a:latin typeface="Arial" panose="020B0604020202020204" pitchFamily="34" charset="0"/>
              <a:cs typeface="Arial" panose="020B0604020202020204" pitchFamily="34" charset="0"/>
            </a:endParaRPr>
          </a:p>
          <a:p>
            <a:br>
              <a:rPr lang="es-CO" sz="800" dirty="0">
                <a:solidFill>
                  <a:schemeClr val="accent1">
                    <a:lumMod val="75000"/>
                  </a:schemeClr>
                </a:solidFill>
              </a:rPr>
            </a:br>
            <a:endParaRPr lang="es-CO" sz="800" dirty="0">
              <a:solidFill>
                <a:schemeClr val="accent1">
                  <a:lumMod val="75000"/>
                </a:schemeClr>
              </a:solidFill>
            </a:endParaRPr>
          </a:p>
        </p:txBody>
      </p:sp>
      <p:sp>
        <p:nvSpPr>
          <p:cNvPr id="60" name="Rectángulo 59">
            <a:extLst>
              <a:ext uri="{FF2B5EF4-FFF2-40B4-BE49-F238E27FC236}">
                <a16:creationId xmlns:a16="http://schemas.microsoft.com/office/drawing/2014/main" id="{9622AE56-4A84-1F10-6D7F-0DD914C18196}"/>
              </a:ext>
            </a:extLst>
          </p:cNvPr>
          <p:cNvSpPr/>
          <p:nvPr/>
        </p:nvSpPr>
        <p:spPr>
          <a:xfrm>
            <a:off x="4884415" y="5899814"/>
            <a:ext cx="2081700" cy="738664"/>
          </a:xfrm>
          <a:prstGeom prst="rect">
            <a:avLst/>
          </a:prstGeom>
        </p:spPr>
        <p:txBody>
          <a:bodyPr wrap="square">
            <a:spAutoFit/>
          </a:bodyPr>
          <a:lstStyle/>
          <a:p>
            <a:pPr algn="just"/>
            <a:r>
              <a:rPr lang="es-ES" sz="700" dirty="0">
                <a:latin typeface="Arial" panose="020B0604020202020204" pitchFamily="34" charset="0"/>
                <a:cs typeface="Arial" panose="020B0604020202020204" pitchFamily="34" charset="0"/>
              </a:rPr>
              <a:t>Identificar patrones de metilación de los genes PTGER4, SHOX2, P16INK4 y RASSF1A como biomarcadores epigenéticos para el diagnóstico temprano del cáncer de pulmón a partir de muestras de condensado de lavado bronco-alveolar (</a:t>
            </a:r>
            <a:r>
              <a:rPr lang="es-ES" sz="700" dirty="0" err="1">
                <a:latin typeface="Arial" panose="020B0604020202020204" pitchFamily="34" charset="0"/>
                <a:cs typeface="Arial" panose="020B0604020202020204" pitchFamily="34" charset="0"/>
              </a:rPr>
              <a:t>LBA</a:t>
            </a:r>
            <a:r>
              <a:rPr lang="es-ES" sz="700" dirty="0">
                <a:latin typeface="Arial" panose="020B0604020202020204" pitchFamily="34" charset="0"/>
                <a:cs typeface="Arial" panose="020B0604020202020204" pitchFamily="34" charset="0"/>
              </a:rPr>
              <a:t>).</a:t>
            </a:r>
            <a:endParaRPr lang="es-CO" sz="800" dirty="0">
              <a:latin typeface="Arial" panose="020B0604020202020204" pitchFamily="34" charset="0"/>
              <a:cs typeface="Arial" panose="020B0604020202020204" pitchFamily="34" charset="0"/>
            </a:endParaRPr>
          </a:p>
        </p:txBody>
      </p:sp>
      <p:sp>
        <p:nvSpPr>
          <p:cNvPr id="61" name="Rectángulo 60">
            <a:extLst>
              <a:ext uri="{FF2B5EF4-FFF2-40B4-BE49-F238E27FC236}">
                <a16:creationId xmlns:a16="http://schemas.microsoft.com/office/drawing/2014/main" id="{1F1FCFB9-D64E-8C05-E49B-DB9939B4179D}"/>
              </a:ext>
            </a:extLst>
          </p:cNvPr>
          <p:cNvSpPr/>
          <p:nvPr/>
        </p:nvSpPr>
        <p:spPr>
          <a:xfrm>
            <a:off x="6978104" y="5923198"/>
            <a:ext cx="559509" cy="553998"/>
          </a:xfrm>
          <a:prstGeom prst="rect">
            <a:avLst/>
          </a:prstGeom>
        </p:spPr>
        <p:txBody>
          <a:bodyPr wrap="square">
            <a:spAutoFit/>
          </a:bodyPr>
          <a:lstStyle/>
          <a:p>
            <a:r>
              <a:rPr lang="es-CO" b="1" dirty="0">
                <a:solidFill>
                  <a:schemeClr val="accent1">
                    <a:lumMod val="75000"/>
                  </a:schemeClr>
                </a:solidFill>
                <a:latin typeface="Arial" panose="020B0604020202020204" pitchFamily="34" charset="0"/>
                <a:cs typeface="Arial" panose="020B0604020202020204" pitchFamily="34" charset="0"/>
              </a:rPr>
              <a:t>4.</a:t>
            </a:r>
            <a:endParaRPr lang="es-CO" dirty="0">
              <a:solidFill>
                <a:schemeClr val="accent1">
                  <a:lumMod val="75000"/>
                </a:schemeClr>
              </a:solidFill>
              <a:latin typeface="Arial" panose="020B0604020202020204" pitchFamily="34" charset="0"/>
              <a:cs typeface="Arial" panose="020B0604020202020204" pitchFamily="34" charset="0"/>
            </a:endParaRPr>
          </a:p>
          <a:p>
            <a:br>
              <a:rPr lang="es-CO" sz="800" dirty="0">
                <a:solidFill>
                  <a:schemeClr val="accent1">
                    <a:lumMod val="75000"/>
                  </a:schemeClr>
                </a:solidFill>
              </a:rPr>
            </a:br>
            <a:endParaRPr lang="es-CO" sz="800" dirty="0">
              <a:solidFill>
                <a:schemeClr val="accent1">
                  <a:lumMod val="75000"/>
                </a:schemeClr>
              </a:solidFill>
            </a:endParaRPr>
          </a:p>
        </p:txBody>
      </p:sp>
      <p:sp>
        <p:nvSpPr>
          <p:cNvPr id="62" name="Rectángulo 61">
            <a:extLst>
              <a:ext uri="{FF2B5EF4-FFF2-40B4-BE49-F238E27FC236}">
                <a16:creationId xmlns:a16="http://schemas.microsoft.com/office/drawing/2014/main" id="{4A2DDB6A-91CA-51AA-DEDF-E048B864F800}"/>
              </a:ext>
            </a:extLst>
          </p:cNvPr>
          <p:cNvSpPr/>
          <p:nvPr/>
        </p:nvSpPr>
        <p:spPr>
          <a:xfrm>
            <a:off x="7268597" y="5907191"/>
            <a:ext cx="2210234" cy="630942"/>
          </a:xfrm>
          <a:prstGeom prst="rect">
            <a:avLst/>
          </a:prstGeom>
        </p:spPr>
        <p:txBody>
          <a:bodyPr wrap="square">
            <a:spAutoFit/>
          </a:bodyPr>
          <a:lstStyle/>
          <a:p>
            <a:pPr algn="just"/>
            <a:r>
              <a:rPr lang="es-ES" sz="700" dirty="0">
                <a:latin typeface="Arial" panose="020B0604020202020204" pitchFamily="34" charset="0"/>
                <a:cs typeface="Arial" panose="020B0604020202020204" pitchFamily="34" charset="0"/>
              </a:rPr>
              <a:t>Establecer asociaciones entre los patrones de metilación de los genes PTGER4, SHOX2, P16INK4 y RASSF1A y variables clínicas como clasificación histopatológica del cáncer, </a:t>
            </a:r>
            <a:r>
              <a:rPr lang="es-ES" sz="700" dirty="0" err="1">
                <a:latin typeface="Arial" panose="020B0604020202020204" pitchFamily="34" charset="0"/>
                <a:cs typeface="Arial" panose="020B0604020202020204" pitchFamily="34" charset="0"/>
              </a:rPr>
              <a:t>estadío</a:t>
            </a:r>
            <a:r>
              <a:rPr lang="es-ES" sz="700" dirty="0">
                <a:latin typeface="Arial" panose="020B0604020202020204" pitchFamily="34" charset="0"/>
                <a:cs typeface="Arial" panose="020B0604020202020204" pitchFamily="34" charset="0"/>
              </a:rPr>
              <a:t> tumoral, índice tabáquico.</a:t>
            </a:r>
            <a:endParaRPr lang="es-CO" sz="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87694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9A3F8B8E-D089-C54A-0030-E87D7CEF8522}"/>
              </a:ext>
            </a:extLst>
          </p:cNvPr>
          <p:cNvSpPr/>
          <p:nvPr/>
        </p:nvSpPr>
        <p:spPr>
          <a:xfrm>
            <a:off x="112718" y="1306965"/>
            <a:ext cx="11906992" cy="276999"/>
          </a:xfrm>
          <a:prstGeom prst="rect">
            <a:avLst/>
          </a:prstGeom>
          <a:solidFill>
            <a:schemeClr val="lt1"/>
          </a:solidFill>
          <a:ln w="15875"/>
        </p:spPr>
        <p:style>
          <a:lnRef idx="2">
            <a:schemeClr val="dk1"/>
          </a:lnRef>
          <a:fillRef idx="1">
            <a:schemeClr val="lt1"/>
          </a:fillRef>
          <a:effectRef idx="0">
            <a:schemeClr val="dk1"/>
          </a:effectRef>
          <a:fontRef idx="minor">
            <a:schemeClr val="dk1"/>
          </a:fontRef>
        </p:style>
        <p:txBody>
          <a:bodyPr wrap="square">
            <a:spAutoFit/>
          </a:bodyPr>
          <a:lstStyle/>
          <a:p>
            <a:pPr algn="ctr"/>
            <a:r>
              <a:rPr lang="es-ES" sz="1200" b="1" dirty="0">
                <a:solidFill>
                  <a:schemeClr val="accent6">
                    <a:lumMod val="50000"/>
                  </a:schemeClr>
                </a:solidFill>
              </a:rPr>
              <a:t>Identificar Biomarcadores para el Diagnóstico Temprano del Cáncer de pulmón en Muestras Mínimamente Invasivas. </a:t>
            </a:r>
            <a:endParaRPr lang="es-CO" sz="1200" b="1" dirty="0">
              <a:solidFill>
                <a:schemeClr val="accent6">
                  <a:lumMod val="50000"/>
                </a:schemeClr>
              </a:solidFill>
            </a:endParaRPr>
          </a:p>
        </p:txBody>
      </p:sp>
      <p:sp>
        <p:nvSpPr>
          <p:cNvPr id="3" name="Rectángulo 2">
            <a:extLst>
              <a:ext uri="{FF2B5EF4-FFF2-40B4-BE49-F238E27FC236}">
                <a16:creationId xmlns:a16="http://schemas.microsoft.com/office/drawing/2014/main" id="{79CE396E-F5EB-913D-0BBF-9331485FB74B}"/>
              </a:ext>
            </a:extLst>
          </p:cNvPr>
          <p:cNvSpPr/>
          <p:nvPr/>
        </p:nvSpPr>
        <p:spPr>
          <a:xfrm>
            <a:off x="142504" y="480685"/>
            <a:ext cx="3336966" cy="467017"/>
          </a:xfrm>
          <a:prstGeom prst="rec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O" sz="2400" b="1" dirty="0">
                <a:solidFill>
                  <a:srgbClr val="FFFFFF"/>
                </a:solidFill>
                <a:latin typeface="Arial" panose="020B0604020202020204" pitchFamily="34" charset="0"/>
              </a:rPr>
              <a:t>BPIN 2020000100363</a:t>
            </a:r>
            <a:endParaRPr lang="es-CO" sz="2400" dirty="0"/>
          </a:p>
        </p:txBody>
      </p:sp>
      <p:sp>
        <p:nvSpPr>
          <p:cNvPr id="4" name="Rectángulo 3">
            <a:extLst>
              <a:ext uri="{FF2B5EF4-FFF2-40B4-BE49-F238E27FC236}">
                <a16:creationId xmlns:a16="http://schemas.microsoft.com/office/drawing/2014/main" id="{E7D8AE51-9DF5-0213-54DE-9165C24233A0}"/>
              </a:ext>
            </a:extLst>
          </p:cNvPr>
          <p:cNvSpPr/>
          <p:nvPr/>
        </p:nvSpPr>
        <p:spPr>
          <a:xfrm>
            <a:off x="234968" y="1878747"/>
            <a:ext cx="3747485" cy="3831818"/>
          </a:xfrm>
          <a:prstGeom prst="rect">
            <a:avLst/>
          </a:prstGeom>
          <a:ln w="9525">
            <a:solidFill>
              <a:schemeClr val="tx1"/>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s-ES" sz="900" b="1" dirty="0">
                <a:solidFill>
                  <a:schemeClr val="accent6">
                    <a:lumMod val="50000"/>
                  </a:schemeClr>
                </a:solidFill>
                <a:latin typeface="Arial Narrow" panose="020B0606020202030204" pitchFamily="34" charset="0"/>
              </a:rPr>
              <a:t>Impacto del Proyecto</a:t>
            </a:r>
          </a:p>
          <a:p>
            <a:pPr algn="just"/>
            <a:br>
              <a:rPr lang="es-ES" sz="900" b="1" dirty="0">
                <a:solidFill>
                  <a:schemeClr val="accent6">
                    <a:lumMod val="50000"/>
                  </a:schemeClr>
                </a:solidFill>
                <a:latin typeface="Arial Narrow" panose="020B0606020202030204" pitchFamily="34" charset="0"/>
              </a:rPr>
            </a:br>
            <a:r>
              <a:rPr lang="es-ES" sz="900" b="1" dirty="0">
                <a:solidFill>
                  <a:schemeClr val="accent6">
                    <a:lumMod val="50000"/>
                  </a:schemeClr>
                </a:solidFill>
                <a:latin typeface="Arial Narrow" panose="020B0606020202030204" pitchFamily="34" charset="0"/>
              </a:rPr>
              <a:t>LOGRAR IDENTIFICAR MARCADORES EPIGENÉTICOS PARA EL DIAGNÓSTICO TEMPRANO DEL CÁNCER DE PULMÓN REPRESENTADOS EN LAS ALTERACIONES DE LOS PATRONES DE METILACIÓN DE ADN.</a:t>
            </a:r>
          </a:p>
          <a:p>
            <a:pPr algn="just"/>
            <a:endParaRPr lang="es-ES" sz="900" b="1" dirty="0">
              <a:solidFill>
                <a:schemeClr val="accent6">
                  <a:lumMod val="50000"/>
                </a:schemeClr>
              </a:solidFill>
              <a:latin typeface="Arial Narrow" panose="020B0606020202030204" pitchFamily="34" charset="0"/>
            </a:endParaRPr>
          </a:p>
          <a:p>
            <a:pPr algn="just"/>
            <a:r>
              <a:rPr lang="es-ES" sz="900" b="1" dirty="0">
                <a:solidFill>
                  <a:schemeClr val="accent6">
                    <a:lumMod val="50000"/>
                  </a:schemeClr>
                </a:solidFill>
                <a:latin typeface="Arial Narrow" panose="020B0606020202030204" pitchFamily="34" charset="0"/>
              </a:rPr>
              <a:t>Evaluar cambios en los patrones de metilación de ADN de los genes </a:t>
            </a:r>
            <a:r>
              <a:rPr lang="es-ES" sz="900" b="1" dirty="0" err="1">
                <a:solidFill>
                  <a:schemeClr val="accent6">
                    <a:lumMod val="50000"/>
                  </a:schemeClr>
                </a:solidFill>
                <a:latin typeface="Arial Narrow" panose="020B0606020202030204" pitchFamily="34" charset="0"/>
              </a:rPr>
              <a:t>Prostaglandin</a:t>
            </a:r>
            <a:r>
              <a:rPr lang="es-ES" sz="900" b="1" dirty="0">
                <a:solidFill>
                  <a:schemeClr val="accent6">
                    <a:lumMod val="50000"/>
                  </a:schemeClr>
                </a:solidFill>
                <a:latin typeface="Arial Narrow" panose="020B0606020202030204" pitchFamily="34" charset="0"/>
              </a:rPr>
              <a:t> E Receptor 4 (PTGER4), Short </a:t>
            </a:r>
            <a:r>
              <a:rPr lang="es-ES" sz="900" b="1" dirty="0" err="1">
                <a:solidFill>
                  <a:schemeClr val="accent6">
                    <a:lumMod val="50000"/>
                  </a:schemeClr>
                </a:solidFill>
                <a:latin typeface="Arial Narrow" panose="020B0606020202030204" pitchFamily="34" charset="0"/>
              </a:rPr>
              <a:t>Stature</a:t>
            </a:r>
            <a:r>
              <a:rPr lang="es-ES" sz="900" b="1" dirty="0">
                <a:solidFill>
                  <a:schemeClr val="accent6">
                    <a:lumMod val="50000"/>
                  </a:schemeClr>
                </a:solidFill>
                <a:latin typeface="Arial Narrow" panose="020B0606020202030204" pitchFamily="34" charset="0"/>
              </a:rPr>
              <a:t> </a:t>
            </a:r>
            <a:r>
              <a:rPr lang="es-ES" sz="900" b="1" dirty="0" err="1">
                <a:solidFill>
                  <a:schemeClr val="accent6">
                    <a:lumMod val="50000"/>
                  </a:schemeClr>
                </a:solidFill>
                <a:latin typeface="Arial Narrow" panose="020B0606020202030204" pitchFamily="34" charset="0"/>
              </a:rPr>
              <a:t>Homeobox</a:t>
            </a:r>
            <a:r>
              <a:rPr lang="es-ES" sz="900" b="1" dirty="0">
                <a:solidFill>
                  <a:schemeClr val="accent6">
                    <a:lumMod val="50000"/>
                  </a:schemeClr>
                </a:solidFill>
                <a:latin typeface="Arial Narrow" panose="020B0606020202030204" pitchFamily="34" charset="0"/>
              </a:rPr>
              <a:t> 2 (SHOX2), P16INK4α y RAS </a:t>
            </a:r>
            <a:r>
              <a:rPr lang="es-ES" sz="900" b="1" dirty="0" err="1">
                <a:solidFill>
                  <a:schemeClr val="accent6">
                    <a:lumMod val="50000"/>
                  </a:schemeClr>
                </a:solidFill>
                <a:latin typeface="Arial Narrow" panose="020B0606020202030204" pitchFamily="34" charset="0"/>
              </a:rPr>
              <a:t>ASSOCIATION</a:t>
            </a:r>
            <a:r>
              <a:rPr lang="es-ES" sz="900" b="1" dirty="0">
                <a:solidFill>
                  <a:schemeClr val="accent6">
                    <a:lumMod val="50000"/>
                  </a:schemeClr>
                </a:solidFill>
                <a:latin typeface="Arial Narrow" panose="020B0606020202030204" pitchFamily="34" charset="0"/>
              </a:rPr>
              <a:t> </a:t>
            </a:r>
            <a:r>
              <a:rPr lang="es-ES" sz="900" b="1" dirty="0" err="1">
                <a:solidFill>
                  <a:schemeClr val="accent6">
                    <a:lumMod val="50000"/>
                  </a:schemeClr>
                </a:solidFill>
                <a:latin typeface="Arial Narrow" panose="020B0606020202030204" pitchFamily="34" charset="0"/>
              </a:rPr>
              <a:t>DOMAIN</a:t>
            </a:r>
            <a:r>
              <a:rPr lang="es-ES" sz="900" b="1" dirty="0">
                <a:solidFill>
                  <a:schemeClr val="accent6">
                    <a:lumMod val="50000"/>
                  </a:schemeClr>
                </a:solidFill>
                <a:latin typeface="Arial Narrow" panose="020B0606020202030204" pitchFamily="34" charset="0"/>
              </a:rPr>
              <a:t> </a:t>
            </a:r>
            <a:r>
              <a:rPr lang="es-ES" sz="900" b="1" dirty="0" err="1">
                <a:solidFill>
                  <a:schemeClr val="accent6">
                    <a:lumMod val="50000"/>
                  </a:schemeClr>
                </a:solidFill>
                <a:latin typeface="Arial Narrow" panose="020B0606020202030204" pitchFamily="34" charset="0"/>
              </a:rPr>
              <a:t>FAMILY</a:t>
            </a:r>
            <a:r>
              <a:rPr lang="es-ES" sz="900" b="1" dirty="0">
                <a:solidFill>
                  <a:schemeClr val="accent6">
                    <a:lumMod val="50000"/>
                  </a:schemeClr>
                </a:solidFill>
                <a:latin typeface="Arial Narrow" panose="020B0606020202030204" pitchFamily="34" charset="0"/>
              </a:rPr>
              <a:t> </a:t>
            </a:r>
            <a:r>
              <a:rPr lang="es-ES" sz="900" b="1" dirty="0" err="1">
                <a:solidFill>
                  <a:schemeClr val="accent6">
                    <a:lumMod val="50000"/>
                  </a:schemeClr>
                </a:solidFill>
                <a:latin typeface="Arial Narrow" panose="020B0606020202030204" pitchFamily="34" charset="0"/>
              </a:rPr>
              <a:t>PROTEIN</a:t>
            </a:r>
            <a:r>
              <a:rPr lang="es-ES" sz="900" b="1" dirty="0">
                <a:solidFill>
                  <a:schemeClr val="accent6">
                    <a:lumMod val="50000"/>
                  </a:schemeClr>
                </a:solidFill>
                <a:latin typeface="Arial Narrow" panose="020B0606020202030204" pitchFamily="34" charset="0"/>
              </a:rPr>
              <a:t> 1 (RASSF1A) en sujetos de investigación con cáncer de pulmón, individuos sin cáncer y sin factor de riesgo (control sin factor de riesgo); e individuos sin cáncer, pero fumadores (control con factor de riesgo). La ejecución de este proyecto de investigación contribuirá significativamente en el conocimiento de la enfermedad, mejorará el entendimiento de los mecanismos moleculares relacionados con el inicio y evolución de la enfermedad y a futuro podrían aportar en el diagnóstico, pronóstico y tratamiento de esta patología. De igual manera la ejecución de esta propuesta a futuro podría impactar el sistema de costos de diagnóstico y tratamiento de esta enfermedad.</a:t>
            </a:r>
          </a:p>
          <a:p>
            <a:pPr algn="just"/>
            <a:br>
              <a:rPr lang="es-MX" sz="900" dirty="0">
                <a:latin typeface="Arial Narrow" panose="020B0606020202030204" pitchFamily="34" charset="0"/>
              </a:rPr>
            </a:br>
            <a:endParaRPr lang="es-MX" sz="900" dirty="0">
              <a:latin typeface="Arial Narrow" panose="020B0606020202030204" pitchFamily="34" charset="0"/>
            </a:endParaRPr>
          </a:p>
          <a:p>
            <a:pPr algn="just" fontAlgn="base"/>
            <a:r>
              <a:rPr lang="es-MX" sz="900" b="1" dirty="0">
                <a:solidFill>
                  <a:schemeClr val="accent6">
                    <a:lumMod val="75000"/>
                  </a:schemeClr>
                </a:solidFill>
                <a:latin typeface="Arial Narrow" panose="020B0606020202030204" pitchFamily="34" charset="0"/>
              </a:rPr>
              <a:t>SECTORES</a:t>
            </a:r>
          </a:p>
          <a:p>
            <a:pPr algn="just" fontAlgn="base">
              <a:buFont typeface="Arial" panose="020B0604020202020204" pitchFamily="34" charset="0"/>
              <a:buChar char="•"/>
            </a:pPr>
            <a:endParaRPr lang="es-ES" sz="900" dirty="0">
              <a:latin typeface="Arial Narrow" panose="020B0606020202030204" pitchFamily="34" charset="0"/>
            </a:endParaRPr>
          </a:p>
          <a:p>
            <a:pPr algn="just" fontAlgn="base">
              <a:buFont typeface="Arial" panose="020B0604020202020204" pitchFamily="34" charset="0"/>
              <a:buChar char="•"/>
            </a:pPr>
            <a:r>
              <a:rPr lang="es-ES" sz="900" dirty="0">
                <a:latin typeface="Arial Narrow" panose="020B0606020202030204" pitchFamily="34" charset="0"/>
              </a:rPr>
              <a:t> La generación de contenidos </a:t>
            </a:r>
            <a:r>
              <a:rPr lang="es-ES" sz="900" dirty="0" err="1">
                <a:latin typeface="Arial Narrow" panose="020B0606020202030204" pitchFamily="34" charset="0"/>
              </a:rPr>
              <a:t>transmedia</a:t>
            </a:r>
            <a:r>
              <a:rPr lang="es-ES" sz="900" dirty="0">
                <a:latin typeface="Arial Narrow" panose="020B0606020202030204" pitchFamily="34" charset="0"/>
              </a:rPr>
              <a:t>, con los que se busca una transformación de los imaginarios alrededor de la </a:t>
            </a:r>
            <a:r>
              <a:rPr lang="es-ES" sz="900" dirty="0" err="1">
                <a:latin typeface="Arial Narrow" panose="020B0606020202030204" pitchFamily="34" charset="0"/>
              </a:rPr>
              <a:t>CTel</a:t>
            </a:r>
            <a:r>
              <a:rPr lang="es-ES" sz="900" dirty="0">
                <a:latin typeface="Arial Narrow" panose="020B0606020202030204" pitchFamily="34" charset="0"/>
              </a:rPr>
              <a:t> en los sectores productivos departamentales y, también, en el marco nacional e internacional, invitando preferentemente a que participen trabajadores de los siguientes sectores productivos: agropecuario, agroindustria, turismo, energía, biodiversidad y biotecnología.</a:t>
            </a:r>
            <a:endParaRPr lang="es-MX" sz="900" b="1" dirty="0">
              <a:latin typeface="Arial Narrow" panose="020B0606020202030204" pitchFamily="34" charset="0"/>
            </a:endParaRPr>
          </a:p>
        </p:txBody>
      </p:sp>
      <p:sp>
        <p:nvSpPr>
          <p:cNvPr id="7" name="Rectángulo 6">
            <a:extLst>
              <a:ext uri="{FF2B5EF4-FFF2-40B4-BE49-F238E27FC236}">
                <a16:creationId xmlns:a16="http://schemas.microsoft.com/office/drawing/2014/main" id="{CC3BF389-CAAC-5D53-0DEC-3B7378BFA0D0}"/>
              </a:ext>
            </a:extLst>
          </p:cNvPr>
          <p:cNvSpPr/>
          <p:nvPr/>
        </p:nvSpPr>
        <p:spPr>
          <a:xfrm>
            <a:off x="4192471" y="1878747"/>
            <a:ext cx="3616024" cy="4385816"/>
          </a:xfrm>
          <a:prstGeom prst="rect">
            <a:avLst/>
          </a:prstGeom>
          <a:ln w="9525">
            <a:solidFill>
              <a:schemeClr val="tx1"/>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s-ES" sz="900" b="1" dirty="0">
                <a:solidFill>
                  <a:schemeClr val="accent6">
                    <a:lumMod val="50000"/>
                  </a:schemeClr>
                </a:solidFill>
                <a:latin typeface="Arial Narrow" panose="020B0606020202030204" pitchFamily="34" charset="0"/>
              </a:rPr>
              <a:t>Sostenibilidad del Proyecto</a:t>
            </a:r>
          </a:p>
          <a:p>
            <a:pPr algn="just"/>
            <a:endParaRPr lang="es-ES" sz="900" b="1" dirty="0">
              <a:solidFill>
                <a:schemeClr val="accent6">
                  <a:lumMod val="50000"/>
                </a:schemeClr>
              </a:solidFill>
              <a:latin typeface="Arial Narrow" panose="020B0606020202030204" pitchFamily="34" charset="0"/>
            </a:endParaRPr>
          </a:p>
          <a:p>
            <a:pPr algn="just"/>
            <a:r>
              <a:rPr lang="es-ES" sz="900" b="1" dirty="0">
                <a:solidFill>
                  <a:schemeClr val="accent6">
                    <a:lumMod val="50000"/>
                  </a:schemeClr>
                </a:solidFill>
                <a:latin typeface="Arial Narrow" panose="020B0606020202030204" pitchFamily="34" charset="0"/>
              </a:rPr>
              <a:t>Conforme al ACUERDO </a:t>
            </a:r>
            <a:r>
              <a:rPr lang="es-ES" sz="900" b="1" dirty="0" err="1">
                <a:solidFill>
                  <a:schemeClr val="accent6">
                    <a:lumMod val="50000"/>
                  </a:schemeClr>
                </a:solidFill>
                <a:latin typeface="Arial Narrow" panose="020B0606020202030204" pitchFamily="34" charset="0"/>
              </a:rPr>
              <a:t>Nº</a:t>
            </a:r>
            <a:r>
              <a:rPr lang="es-ES" sz="900" b="1" dirty="0">
                <a:solidFill>
                  <a:schemeClr val="accent6">
                    <a:lumMod val="50000"/>
                  </a:schemeClr>
                </a:solidFill>
                <a:latin typeface="Arial Narrow" panose="020B0606020202030204" pitchFamily="34" charset="0"/>
              </a:rPr>
              <a:t> 617- Política Ecológica y Ambiental de la Pontificia Universidad Javeriana, que tiene como objetivo “ofrecer a la Universidad unas orientaciones institucionales y un horizonte de acción sobre sus compromisos en materia de responsabilidad ambiental desde una perspectiva de ecología humana e integral; asumiendo las orientaciones de la Iglesia, de la Compañía de Jesús y la normatividad sobre el tema, para incidir en el fortalecimiento de una cultura del cuidado de nuestra casa común”, el proyecto acoge los lineamientos del Acuerdo, en particular los numerales 5, cuya estrategia está enfocada a “Prevenir, reducir y buscar alternativas a los impactos negativos que pudieran derivarse de la actividad universitaria, de acuerdo con los estándares de consumo responsable y uso eficiente de insumos, bienes y servicios, que defina la Universidad”</a:t>
            </a:r>
          </a:p>
          <a:p>
            <a:pPr algn="just"/>
            <a:endParaRPr lang="es-ES" sz="900" b="1" dirty="0">
              <a:solidFill>
                <a:schemeClr val="accent6">
                  <a:lumMod val="50000"/>
                </a:schemeClr>
              </a:solidFill>
              <a:latin typeface="Arial Narrow" panose="020B0606020202030204" pitchFamily="34" charset="0"/>
            </a:endParaRPr>
          </a:p>
          <a:p>
            <a:pPr algn="just"/>
            <a:r>
              <a:rPr lang="es-ES" sz="900" b="1" dirty="0">
                <a:solidFill>
                  <a:schemeClr val="accent6">
                    <a:lumMod val="50000"/>
                  </a:schemeClr>
                </a:solidFill>
                <a:latin typeface="Arial Narrow" panose="020B0606020202030204" pitchFamily="34" charset="0"/>
              </a:rPr>
              <a:t>Estrategia </a:t>
            </a:r>
          </a:p>
          <a:p>
            <a:pPr algn="just"/>
            <a:endParaRPr lang="es-ES" sz="900" b="1" dirty="0">
              <a:solidFill>
                <a:schemeClr val="accent6">
                  <a:lumMod val="50000"/>
                </a:schemeClr>
              </a:solidFill>
              <a:latin typeface="Arial Narrow" panose="020B0606020202030204" pitchFamily="34" charset="0"/>
            </a:endParaRPr>
          </a:p>
          <a:p>
            <a:pPr algn="just"/>
            <a:r>
              <a:rPr lang="es-ES" sz="900" b="1" dirty="0">
                <a:solidFill>
                  <a:schemeClr val="accent6">
                    <a:lumMod val="50000"/>
                  </a:schemeClr>
                </a:solidFill>
                <a:latin typeface="Arial Narrow" panose="020B0606020202030204" pitchFamily="34" charset="0"/>
              </a:rPr>
              <a:t>Sostenibilidad funcional y operativa: La implementación del uso de muestras mínimamente invasivas como el condensado de aire exhalado (</a:t>
            </a:r>
            <a:r>
              <a:rPr lang="es-ES" sz="900" b="1" dirty="0" err="1">
                <a:solidFill>
                  <a:schemeClr val="accent6">
                    <a:lumMod val="50000"/>
                  </a:schemeClr>
                </a:solidFill>
                <a:latin typeface="Arial Narrow" panose="020B0606020202030204" pitchFamily="34" charset="0"/>
              </a:rPr>
              <a:t>EBC</a:t>
            </a:r>
            <a:r>
              <a:rPr lang="es-ES" sz="900" b="1" dirty="0">
                <a:solidFill>
                  <a:schemeClr val="accent6">
                    <a:lumMod val="50000"/>
                  </a:schemeClr>
                </a:solidFill>
                <a:latin typeface="Arial Narrow" panose="020B0606020202030204" pitchFamily="34" charset="0"/>
              </a:rPr>
              <a:t>), los lavados bronco-alveolares y el plasma, para la identificación de biomarcadores epigenéticos de diagnóstico en cáncer de pulmón permitirá a instituciones colombianas acceder a este tipo de pruebas moleculares.</a:t>
            </a:r>
          </a:p>
          <a:p>
            <a:pPr algn="just"/>
            <a:r>
              <a:rPr lang="es-ES" sz="900" b="1" dirty="0">
                <a:solidFill>
                  <a:schemeClr val="accent6">
                    <a:lumMod val="50000"/>
                  </a:schemeClr>
                </a:solidFill>
                <a:latin typeface="Arial Narrow" panose="020B0606020202030204" pitchFamily="34" charset="0"/>
              </a:rPr>
              <a:t>Sostenibilidad social: Este abordaje diagnóstico impactará positivamente en la población afectada y por tanto redundará en su calidad de vida. De igual manera, se espera que con un diagnóstico temprano se logre a futuro impactar en la reducción de los índices de mortalidad de esta patología que en la actualidad es el tipo de cáncer que mayores muertes ocasiona en el mundo.</a:t>
            </a:r>
          </a:p>
          <a:p>
            <a:pPr algn="just"/>
            <a:endParaRPr lang="es-ES" sz="900" b="1" dirty="0">
              <a:solidFill>
                <a:schemeClr val="accent6">
                  <a:lumMod val="50000"/>
                </a:schemeClr>
              </a:solidFill>
              <a:latin typeface="Arial Narrow" panose="020B0606020202030204" pitchFamily="34" charset="0"/>
            </a:endParaRPr>
          </a:p>
          <a:p>
            <a:pPr algn="just"/>
            <a:r>
              <a:rPr lang="es-ES" sz="900" b="1" dirty="0">
                <a:solidFill>
                  <a:schemeClr val="accent6">
                    <a:lumMod val="50000"/>
                  </a:schemeClr>
                </a:solidFill>
                <a:latin typeface="Arial Narrow" panose="020B0606020202030204" pitchFamily="34" charset="0"/>
              </a:rPr>
              <a:t>De otra parte, se espera impactar en la reducción de costos de atención medica en Colombia y en el mundo.</a:t>
            </a:r>
          </a:p>
        </p:txBody>
      </p:sp>
      <p:cxnSp>
        <p:nvCxnSpPr>
          <p:cNvPr id="8" name="Conector recto 7">
            <a:extLst>
              <a:ext uri="{FF2B5EF4-FFF2-40B4-BE49-F238E27FC236}">
                <a16:creationId xmlns:a16="http://schemas.microsoft.com/office/drawing/2014/main" id="{7BFEF5F7-FD2F-3E5B-FDCF-CE0AB794834C}"/>
              </a:ext>
            </a:extLst>
          </p:cNvPr>
          <p:cNvCxnSpPr/>
          <p:nvPr/>
        </p:nvCxnSpPr>
        <p:spPr>
          <a:xfrm>
            <a:off x="112718" y="1368943"/>
            <a:ext cx="0" cy="4947618"/>
          </a:xfrm>
          <a:prstGeom prst="line">
            <a:avLst/>
          </a:prstGeom>
          <a:ln>
            <a:solidFill>
              <a:schemeClr val="accent6">
                <a:lumMod val="50000"/>
              </a:schemeClr>
            </a:solidFill>
          </a:ln>
        </p:spPr>
        <p:style>
          <a:lnRef idx="3">
            <a:schemeClr val="accent5"/>
          </a:lnRef>
          <a:fillRef idx="0">
            <a:schemeClr val="accent5"/>
          </a:fillRef>
          <a:effectRef idx="2">
            <a:schemeClr val="accent5"/>
          </a:effectRef>
          <a:fontRef idx="minor">
            <a:schemeClr val="tx1"/>
          </a:fontRef>
        </p:style>
      </p:cxnSp>
      <p:sp>
        <p:nvSpPr>
          <p:cNvPr id="9" name="CuadroTexto 8">
            <a:extLst>
              <a:ext uri="{FF2B5EF4-FFF2-40B4-BE49-F238E27FC236}">
                <a16:creationId xmlns:a16="http://schemas.microsoft.com/office/drawing/2014/main" id="{BA637E31-55CB-151B-8A5F-3A247D245969}"/>
              </a:ext>
            </a:extLst>
          </p:cNvPr>
          <p:cNvSpPr txBox="1"/>
          <p:nvPr/>
        </p:nvSpPr>
        <p:spPr>
          <a:xfrm>
            <a:off x="234969" y="5851459"/>
            <a:ext cx="3747484" cy="307777"/>
          </a:xfrm>
          <a:prstGeom prst="rect">
            <a:avLst/>
          </a:prstGeom>
          <a:noFill/>
          <a:ln>
            <a:solidFill>
              <a:srgbClr val="FF0000"/>
            </a:solidFill>
          </a:ln>
        </p:spPr>
        <p:txBody>
          <a:bodyPr wrap="square">
            <a:spAutoFit/>
          </a:bodyPr>
          <a:lstStyle/>
          <a:p>
            <a:r>
              <a:rPr lang="es-ES" sz="1400" b="1" dirty="0">
                <a:solidFill>
                  <a:srgbClr val="FF0000"/>
                </a:solidFill>
                <a:latin typeface="Arial" panose="020B0604020202020204" pitchFamily="34" charset="0"/>
                <a:cs typeface="Arial" panose="020B0604020202020204" pitchFamily="34" charset="0"/>
              </a:rPr>
              <a:t>Solicitud de Ajuste</a:t>
            </a:r>
            <a:endParaRPr lang="es-CO" sz="1400" b="1" dirty="0">
              <a:solidFill>
                <a:srgbClr val="FF0000"/>
              </a:solidFill>
              <a:latin typeface="Arial" panose="020B0604020202020204" pitchFamily="34" charset="0"/>
              <a:cs typeface="Arial" panose="020B0604020202020204" pitchFamily="34" charset="0"/>
            </a:endParaRPr>
          </a:p>
        </p:txBody>
      </p:sp>
      <p:sp>
        <p:nvSpPr>
          <p:cNvPr id="10" name="Rectángulo 9">
            <a:extLst>
              <a:ext uri="{FF2B5EF4-FFF2-40B4-BE49-F238E27FC236}">
                <a16:creationId xmlns:a16="http://schemas.microsoft.com/office/drawing/2014/main" id="{65A445AF-C11B-A56B-6626-F33292505407}"/>
              </a:ext>
            </a:extLst>
          </p:cNvPr>
          <p:cNvSpPr/>
          <p:nvPr/>
        </p:nvSpPr>
        <p:spPr>
          <a:xfrm>
            <a:off x="8032419" y="1877323"/>
            <a:ext cx="3616024" cy="784830"/>
          </a:xfrm>
          <a:prstGeom prst="rect">
            <a:avLst/>
          </a:prstGeom>
          <a:noFill/>
          <a:ln w="9525">
            <a:solidFill>
              <a:schemeClr val="tx1"/>
            </a:solidFill>
          </a:ln>
        </p:spPr>
        <p:style>
          <a:lnRef idx="2">
            <a:schemeClr val="accent1"/>
          </a:lnRef>
          <a:fillRef idx="1">
            <a:schemeClr val="lt1"/>
          </a:fillRef>
          <a:effectRef idx="0">
            <a:schemeClr val="accent1"/>
          </a:effectRef>
          <a:fontRef idx="minor">
            <a:schemeClr val="dk1"/>
          </a:fontRef>
        </p:style>
        <p:txBody>
          <a:bodyPr wrap="square">
            <a:spAutoFit/>
          </a:bodyPr>
          <a:lstStyle/>
          <a:p>
            <a:r>
              <a:rPr lang="es-ES" sz="900" b="1" dirty="0">
                <a:solidFill>
                  <a:schemeClr val="accent6">
                    <a:lumMod val="50000"/>
                  </a:schemeClr>
                </a:solidFill>
                <a:latin typeface="Arial Narrow" panose="020B0606020202030204" pitchFamily="34" charset="0"/>
              </a:rPr>
              <a:t>COMPONENTE JURÍDICO</a:t>
            </a:r>
          </a:p>
          <a:p>
            <a:endParaRPr lang="es-ES" sz="900" b="1" dirty="0">
              <a:solidFill>
                <a:schemeClr val="accent6">
                  <a:lumMod val="50000"/>
                </a:schemeClr>
              </a:solidFill>
              <a:latin typeface="Arial Narrow" panose="020B0606020202030204" pitchFamily="34" charset="0"/>
            </a:endParaRPr>
          </a:p>
          <a:p>
            <a:r>
              <a:rPr lang="es-ES" sz="900" dirty="0">
                <a:latin typeface="Arial Narrow" panose="020B0606020202030204" pitchFamily="34" charset="0"/>
              </a:rPr>
              <a:t>(Estado de las pólizas, ajustes, modificaciones requerimientos de incumplimiento y/o notificaciones al SGR para el inicio de procedimiento administrativo de control PAC, según art. 169 Ley 2056/2020)</a:t>
            </a:r>
            <a:endParaRPr lang="es-MX" sz="900" dirty="0">
              <a:latin typeface="Arial Narrow" panose="020B0606020202030204" pitchFamily="34" charset="0"/>
            </a:endParaRPr>
          </a:p>
        </p:txBody>
      </p:sp>
      <p:pic>
        <p:nvPicPr>
          <p:cNvPr id="11" name="Imagen 10">
            <a:extLst>
              <a:ext uri="{FF2B5EF4-FFF2-40B4-BE49-F238E27FC236}">
                <a16:creationId xmlns:a16="http://schemas.microsoft.com/office/drawing/2014/main" id="{B0FC400C-F970-3A73-5DD3-B3E98EFC8B93}"/>
              </a:ext>
            </a:extLst>
          </p:cNvPr>
          <p:cNvPicPr>
            <a:picLocks noChangeAspect="1"/>
          </p:cNvPicPr>
          <p:nvPr/>
        </p:nvPicPr>
        <p:blipFill>
          <a:blip r:embed="rId2"/>
          <a:stretch>
            <a:fillRect/>
          </a:stretch>
        </p:blipFill>
        <p:spPr>
          <a:xfrm>
            <a:off x="7294232" y="237008"/>
            <a:ext cx="1459656" cy="568447"/>
          </a:xfrm>
          <a:prstGeom prst="rect">
            <a:avLst/>
          </a:prstGeom>
        </p:spPr>
      </p:pic>
      <p:cxnSp>
        <p:nvCxnSpPr>
          <p:cNvPr id="12" name="Conector recto 11">
            <a:extLst>
              <a:ext uri="{FF2B5EF4-FFF2-40B4-BE49-F238E27FC236}">
                <a16:creationId xmlns:a16="http://schemas.microsoft.com/office/drawing/2014/main" id="{1B4510E0-6756-3FFA-6EA2-7C652BF7B410}"/>
              </a:ext>
            </a:extLst>
          </p:cNvPr>
          <p:cNvCxnSpPr/>
          <p:nvPr/>
        </p:nvCxnSpPr>
        <p:spPr>
          <a:xfrm>
            <a:off x="12019707" y="1583964"/>
            <a:ext cx="0" cy="4947618"/>
          </a:xfrm>
          <a:prstGeom prst="line">
            <a:avLst/>
          </a:prstGeom>
          <a:ln>
            <a:solidFill>
              <a:schemeClr val="accent6">
                <a:lumMod val="50000"/>
              </a:schemeClr>
            </a:solidFill>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8532794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104;p2">
            <a:extLst>
              <a:ext uri="{FF2B5EF4-FFF2-40B4-BE49-F238E27FC236}">
                <a16:creationId xmlns:a16="http://schemas.microsoft.com/office/drawing/2014/main" id="{F1DD8928-3655-9F75-C834-F39E573EE021}"/>
              </a:ext>
            </a:extLst>
          </p:cNvPr>
          <p:cNvSpPr txBox="1">
            <a:spLocks/>
          </p:cNvSpPr>
          <p:nvPr/>
        </p:nvSpPr>
        <p:spPr>
          <a:xfrm>
            <a:off x="1423989" y="445633"/>
            <a:ext cx="9111229" cy="805087"/>
          </a:xfrm>
          <a:prstGeom prst="rect">
            <a:avLst/>
          </a:prstGeom>
          <a:noFill/>
          <a:ln>
            <a:noFill/>
          </a:ln>
        </p:spPr>
        <p:txBody>
          <a:bodyPr spcFirstLastPara="1" wrap="square" lIns="91425" tIns="45700" rIns="91425" bIns="45700" anchor="b" anchorCtr="0">
            <a:normAutofit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6000"/>
              <a:buFont typeface="Helvetica Neue"/>
              <a:buNone/>
              <a:defRPr sz="60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s-CO" sz="2800" b="1" dirty="0">
                <a:solidFill>
                  <a:srgbClr val="000000"/>
                </a:solidFill>
                <a:latin typeface="Arial" panose="020B0604020202020204" pitchFamily="34" charset="0"/>
                <a:cs typeface="Arial" panose="020B0604020202020204" pitchFamily="34" charset="0"/>
              </a:rPr>
              <a:t>Línea de tiempo de ejecución del proyecto	 </a:t>
            </a:r>
            <a:endParaRPr lang="es-CO" sz="5400" b="1" dirty="0">
              <a:solidFill>
                <a:srgbClr val="000000"/>
              </a:solidFill>
              <a:latin typeface="Arial" panose="020B0604020202020204" pitchFamily="34" charset="0"/>
              <a:cs typeface="Arial" panose="020B0604020202020204" pitchFamily="34" charset="0"/>
            </a:endParaRPr>
          </a:p>
          <a:p>
            <a:pPr algn="ctr"/>
            <a:r>
              <a:rPr lang="es-CO" sz="2800" b="1" dirty="0">
                <a:solidFill>
                  <a:srgbClr val="000000"/>
                </a:solidFill>
                <a:latin typeface="Arial" panose="020B0604020202020204" pitchFamily="34" charset="0"/>
                <a:cs typeface="Arial" panose="020B0604020202020204" pitchFamily="34" charset="0"/>
              </a:rPr>
              <a:t>GESPROY</a:t>
            </a:r>
            <a:endParaRPr lang="es-CO" sz="2800" dirty="0">
              <a:solidFill>
                <a:schemeClr val="bg1"/>
              </a:solidFill>
              <a:latin typeface="Arial" panose="020B0604020202020204" pitchFamily="34" charset="0"/>
              <a:cs typeface="Arial" panose="020B0604020202020204" pitchFamily="34" charset="0"/>
            </a:endParaRPr>
          </a:p>
        </p:txBody>
      </p:sp>
      <p:pic>
        <p:nvPicPr>
          <p:cNvPr id="4" name="Imagen 3">
            <a:extLst>
              <a:ext uri="{FF2B5EF4-FFF2-40B4-BE49-F238E27FC236}">
                <a16:creationId xmlns:a16="http://schemas.microsoft.com/office/drawing/2014/main" id="{11A92390-6BBB-DBAD-4EE4-A6B7568E8E32}"/>
              </a:ext>
            </a:extLst>
          </p:cNvPr>
          <p:cNvPicPr>
            <a:picLocks noChangeAspect="1"/>
          </p:cNvPicPr>
          <p:nvPr/>
        </p:nvPicPr>
        <p:blipFill>
          <a:blip r:embed="rId2"/>
          <a:stretch>
            <a:fillRect/>
          </a:stretch>
        </p:blipFill>
        <p:spPr>
          <a:xfrm>
            <a:off x="561975" y="1379054"/>
            <a:ext cx="11068050" cy="5372100"/>
          </a:xfrm>
          <a:prstGeom prst="rect">
            <a:avLst/>
          </a:prstGeom>
        </p:spPr>
      </p:pic>
    </p:spTree>
    <p:extLst>
      <p:ext uri="{BB962C8B-B14F-4D97-AF65-F5344CB8AC3E}">
        <p14:creationId xmlns:p14="http://schemas.microsoft.com/office/powerpoint/2010/main" val="26655715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04;p2">
            <a:extLst>
              <a:ext uri="{FF2B5EF4-FFF2-40B4-BE49-F238E27FC236}">
                <a16:creationId xmlns:a16="http://schemas.microsoft.com/office/drawing/2014/main" id="{B78E68EE-F2B5-9BCE-D7A3-8BAF9BC154B5}"/>
              </a:ext>
            </a:extLst>
          </p:cNvPr>
          <p:cNvSpPr txBox="1">
            <a:spLocks/>
          </p:cNvSpPr>
          <p:nvPr/>
        </p:nvSpPr>
        <p:spPr>
          <a:xfrm>
            <a:off x="1540385" y="880021"/>
            <a:ext cx="9111229" cy="805087"/>
          </a:xfrm>
          <a:prstGeom prst="rect">
            <a:avLst/>
          </a:prstGeom>
          <a:noFill/>
          <a:ln>
            <a:noFill/>
          </a:ln>
        </p:spPr>
        <p:txBody>
          <a:bodyPr spcFirstLastPara="1" wrap="square" lIns="91425" tIns="45700" rIns="91425" bIns="45700" anchor="b"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6000"/>
              <a:buFont typeface="Helvetica Neue"/>
              <a:buNone/>
              <a:defRPr sz="60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s-CO" sz="3600" b="1" dirty="0">
                <a:solidFill>
                  <a:srgbClr val="000000"/>
                </a:solidFill>
                <a:latin typeface="Arial" panose="020B0604020202020204" pitchFamily="34" charset="0"/>
                <a:cs typeface="Arial" panose="020B0604020202020204" pitchFamily="34" charset="0"/>
              </a:rPr>
              <a:t>Evidencia (Imagen producto/s final)</a:t>
            </a:r>
            <a:endParaRPr lang="es-CO" sz="3600" dirty="0">
              <a:solidFill>
                <a:schemeClr val="bg1"/>
              </a:solidFill>
              <a:latin typeface="Arial" panose="020B0604020202020204" pitchFamily="34" charset="0"/>
              <a:cs typeface="Arial" panose="020B0604020202020204" pitchFamily="34" charset="0"/>
            </a:endParaRPr>
          </a:p>
        </p:txBody>
      </p:sp>
      <p:pic>
        <p:nvPicPr>
          <p:cNvPr id="4" name="Imagen 3">
            <a:extLst>
              <a:ext uri="{FF2B5EF4-FFF2-40B4-BE49-F238E27FC236}">
                <a16:creationId xmlns:a16="http://schemas.microsoft.com/office/drawing/2014/main" id="{40238EDD-FCE2-4795-EF10-BCC9C67C745F}"/>
              </a:ext>
            </a:extLst>
          </p:cNvPr>
          <p:cNvPicPr>
            <a:picLocks noChangeAspect="1"/>
          </p:cNvPicPr>
          <p:nvPr/>
        </p:nvPicPr>
        <p:blipFill rotWithShape="1">
          <a:blip r:embed="rId2"/>
          <a:srcRect t="5530" b="16641"/>
          <a:stretch/>
        </p:blipFill>
        <p:spPr bwMode="auto">
          <a:xfrm>
            <a:off x="297580" y="2178825"/>
            <a:ext cx="4944272" cy="3094924"/>
          </a:xfrm>
          <a:prstGeom prst="rect">
            <a:avLst/>
          </a:prstGeom>
          <a:ln>
            <a:noFill/>
          </a:ln>
          <a:extLst>
            <a:ext uri="{53640926-AAD7-44D8-BBD7-CCE9431645EC}">
              <a14:shadowObscured xmlns:a14="http://schemas.microsoft.com/office/drawing/2010/main"/>
            </a:ext>
          </a:extLst>
        </p:spPr>
      </p:pic>
      <p:graphicFrame>
        <p:nvGraphicFramePr>
          <p:cNvPr id="5" name="Tabla 4">
            <a:extLst>
              <a:ext uri="{FF2B5EF4-FFF2-40B4-BE49-F238E27FC236}">
                <a16:creationId xmlns:a16="http://schemas.microsoft.com/office/drawing/2014/main" id="{E47F8EA4-26DE-1E40-900F-1F9DD408E132}"/>
              </a:ext>
            </a:extLst>
          </p:cNvPr>
          <p:cNvGraphicFramePr>
            <a:graphicFrameLocks noGrp="1"/>
          </p:cNvGraphicFramePr>
          <p:nvPr>
            <p:extLst>
              <p:ext uri="{D42A27DB-BD31-4B8C-83A1-F6EECF244321}">
                <p14:modId xmlns:p14="http://schemas.microsoft.com/office/powerpoint/2010/main" val="2886006743"/>
              </p:ext>
            </p:extLst>
          </p:nvPr>
        </p:nvGraphicFramePr>
        <p:xfrm>
          <a:off x="5624623" y="2178825"/>
          <a:ext cx="6269797" cy="3094922"/>
        </p:xfrm>
        <a:graphic>
          <a:graphicData uri="http://schemas.openxmlformats.org/drawingml/2006/table">
            <a:tbl>
              <a:tblPr firstRow="1" firstCol="1" bandRow="1">
                <a:tableStyleId>{3B4B98B0-60AC-42C2-AFA5-B58CD77FA1E5}</a:tableStyleId>
              </a:tblPr>
              <a:tblGrid>
                <a:gridCol w="797008">
                  <a:extLst>
                    <a:ext uri="{9D8B030D-6E8A-4147-A177-3AD203B41FA5}">
                      <a16:colId xmlns:a16="http://schemas.microsoft.com/office/drawing/2014/main" val="358817986"/>
                    </a:ext>
                  </a:extLst>
                </a:gridCol>
                <a:gridCol w="1620583">
                  <a:extLst>
                    <a:ext uri="{9D8B030D-6E8A-4147-A177-3AD203B41FA5}">
                      <a16:colId xmlns:a16="http://schemas.microsoft.com/office/drawing/2014/main" val="3300382178"/>
                    </a:ext>
                  </a:extLst>
                </a:gridCol>
                <a:gridCol w="2616843">
                  <a:extLst>
                    <a:ext uri="{9D8B030D-6E8A-4147-A177-3AD203B41FA5}">
                      <a16:colId xmlns:a16="http://schemas.microsoft.com/office/drawing/2014/main" val="616125384"/>
                    </a:ext>
                  </a:extLst>
                </a:gridCol>
                <a:gridCol w="1235363">
                  <a:extLst>
                    <a:ext uri="{9D8B030D-6E8A-4147-A177-3AD203B41FA5}">
                      <a16:colId xmlns:a16="http://schemas.microsoft.com/office/drawing/2014/main" val="3610271259"/>
                    </a:ext>
                  </a:extLst>
                </a:gridCol>
              </a:tblGrid>
              <a:tr h="899942">
                <a:tc>
                  <a:txBody>
                    <a:bodyPr/>
                    <a:lstStyle/>
                    <a:p>
                      <a:pPr algn="ctr"/>
                      <a:r>
                        <a:rPr lang="es-CO" sz="900">
                          <a:effectLst/>
                        </a:rPr>
                        <a:t>Código del Paciente </a:t>
                      </a:r>
                      <a:endParaRPr lang="es-CO" sz="1200">
                        <a:effectLst/>
                        <a:latin typeface="Calibri" panose="020F0502020204030204" pitchFamily="34" charset="0"/>
                        <a:ea typeface="Arial MT"/>
                        <a:cs typeface="Arial MT"/>
                      </a:endParaRPr>
                    </a:p>
                  </a:txBody>
                  <a:tcPr marL="44450" marR="44450" marT="0" marB="0" anchor="ctr"/>
                </a:tc>
                <a:tc>
                  <a:txBody>
                    <a:bodyPr/>
                    <a:lstStyle/>
                    <a:p>
                      <a:pPr algn="ctr"/>
                      <a:r>
                        <a:rPr lang="es-CO" sz="900">
                          <a:effectLst/>
                        </a:rPr>
                        <a:t>Fecha del Reclutamiento</a:t>
                      </a:r>
                      <a:endParaRPr lang="es-CO" sz="1200">
                        <a:effectLst/>
                        <a:latin typeface="Calibri" panose="020F0502020204030204" pitchFamily="34" charset="0"/>
                        <a:ea typeface="Arial MT"/>
                        <a:cs typeface="Arial MT"/>
                      </a:endParaRPr>
                    </a:p>
                  </a:txBody>
                  <a:tcPr marL="44450" marR="44450" marT="0" marB="0" anchor="ctr"/>
                </a:tc>
                <a:tc>
                  <a:txBody>
                    <a:bodyPr/>
                    <a:lstStyle/>
                    <a:p>
                      <a:pPr algn="ctr"/>
                      <a:r>
                        <a:rPr lang="es-CO" sz="900">
                          <a:effectLst/>
                        </a:rPr>
                        <a:t>Diagnóstico</a:t>
                      </a:r>
                      <a:endParaRPr lang="es-CO" sz="1200">
                        <a:effectLst/>
                        <a:latin typeface="Calibri" panose="020F0502020204030204" pitchFamily="34" charset="0"/>
                        <a:ea typeface="Arial MT"/>
                        <a:cs typeface="Arial MT"/>
                      </a:endParaRPr>
                    </a:p>
                  </a:txBody>
                  <a:tcPr marL="44450" marR="44450" marT="0" marB="0" anchor="ctr"/>
                </a:tc>
                <a:tc>
                  <a:txBody>
                    <a:bodyPr/>
                    <a:lstStyle/>
                    <a:p>
                      <a:pPr algn="ctr"/>
                      <a:r>
                        <a:rPr lang="es-CO" sz="900">
                          <a:effectLst/>
                        </a:rPr>
                        <a:t>Cantidad Obtenida de Crioviales</a:t>
                      </a:r>
                      <a:endParaRPr lang="es-CO" sz="1200">
                        <a:effectLst/>
                        <a:latin typeface="Calibri" panose="020F0502020204030204" pitchFamily="34" charset="0"/>
                        <a:ea typeface="Arial MT"/>
                        <a:cs typeface="Arial MT"/>
                      </a:endParaRPr>
                    </a:p>
                  </a:txBody>
                  <a:tcPr marL="44450" marR="44450" marT="0" marB="0" anchor="ctr"/>
                </a:tc>
                <a:extLst>
                  <a:ext uri="{0D108BD9-81ED-4DB2-BD59-A6C34878D82A}">
                    <a16:rowId xmlns:a16="http://schemas.microsoft.com/office/drawing/2014/main" val="3606507428"/>
                  </a:ext>
                </a:extLst>
              </a:tr>
              <a:tr h="438996">
                <a:tc>
                  <a:txBody>
                    <a:bodyPr/>
                    <a:lstStyle/>
                    <a:p>
                      <a:pPr algn="ctr"/>
                      <a:r>
                        <a:rPr lang="es-CO" sz="1100">
                          <a:effectLst/>
                        </a:rPr>
                        <a:t>RF030</a:t>
                      </a:r>
                      <a:endParaRPr lang="es-CO" sz="1200">
                        <a:effectLst/>
                        <a:latin typeface="Calibri" panose="020F0502020204030204" pitchFamily="34" charset="0"/>
                        <a:ea typeface="Arial MT"/>
                        <a:cs typeface="Arial MT"/>
                      </a:endParaRPr>
                    </a:p>
                  </a:txBody>
                  <a:tcPr marL="44450" marR="44450" marT="0" marB="0" anchor="b"/>
                </a:tc>
                <a:tc>
                  <a:txBody>
                    <a:bodyPr/>
                    <a:lstStyle/>
                    <a:p>
                      <a:pPr algn="ctr"/>
                      <a:r>
                        <a:rPr lang="es-CO" sz="1100">
                          <a:effectLst/>
                        </a:rPr>
                        <a:t>10/01/2024</a:t>
                      </a:r>
                      <a:endParaRPr lang="es-CO" sz="1200">
                        <a:effectLst/>
                        <a:latin typeface="Calibri" panose="020F0502020204030204" pitchFamily="34" charset="0"/>
                        <a:ea typeface="Arial MT"/>
                        <a:cs typeface="Arial MT"/>
                      </a:endParaRPr>
                    </a:p>
                  </a:txBody>
                  <a:tcPr marL="44450" marR="44450" marT="0" marB="0" anchor="b"/>
                </a:tc>
                <a:tc>
                  <a:txBody>
                    <a:bodyPr/>
                    <a:lstStyle/>
                    <a:p>
                      <a:pPr algn="ctr"/>
                      <a:r>
                        <a:rPr lang="es-CO" sz="1000">
                          <a:effectLst/>
                        </a:rPr>
                        <a:t>Control con factor de Riesgo - Fumador</a:t>
                      </a:r>
                      <a:endParaRPr lang="es-CO" sz="1200">
                        <a:effectLst/>
                        <a:latin typeface="Calibri" panose="020F0502020204030204" pitchFamily="34" charset="0"/>
                        <a:ea typeface="Arial MT"/>
                        <a:cs typeface="Arial MT"/>
                      </a:endParaRPr>
                    </a:p>
                  </a:txBody>
                  <a:tcPr marL="44450" marR="44450" marT="0" marB="0" anchor="b"/>
                </a:tc>
                <a:tc>
                  <a:txBody>
                    <a:bodyPr/>
                    <a:lstStyle/>
                    <a:p>
                      <a:pPr algn="ctr"/>
                      <a:r>
                        <a:rPr lang="es-CO" sz="1100">
                          <a:effectLst/>
                        </a:rPr>
                        <a:t>1</a:t>
                      </a:r>
                      <a:endParaRPr lang="es-CO" sz="1200">
                        <a:effectLst/>
                        <a:latin typeface="Calibri" panose="020F0502020204030204" pitchFamily="34" charset="0"/>
                        <a:ea typeface="Arial MT"/>
                        <a:cs typeface="Arial MT"/>
                      </a:endParaRPr>
                    </a:p>
                  </a:txBody>
                  <a:tcPr marL="44450" marR="44450" marT="0" marB="0" anchor="b"/>
                </a:tc>
                <a:extLst>
                  <a:ext uri="{0D108BD9-81ED-4DB2-BD59-A6C34878D82A}">
                    <a16:rowId xmlns:a16="http://schemas.microsoft.com/office/drawing/2014/main" val="2895454704"/>
                  </a:ext>
                </a:extLst>
              </a:tr>
              <a:tr h="438996">
                <a:tc>
                  <a:txBody>
                    <a:bodyPr/>
                    <a:lstStyle/>
                    <a:p>
                      <a:pPr algn="ctr"/>
                      <a:r>
                        <a:rPr lang="es-CO" sz="1100" dirty="0">
                          <a:effectLst/>
                        </a:rPr>
                        <a:t>RF031</a:t>
                      </a:r>
                      <a:endParaRPr lang="es-CO" sz="1200" dirty="0">
                        <a:effectLst/>
                        <a:latin typeface="Calibri" panose="020F0502020204030204" pitchFamily="34" charset="0"/>
                        <a:ea typeface="Arial MT"/>
                        <a:cs typeface="Arial MT"/>
                      </a:endParaRPr>
                    </a:p>
                  </a:txBody>
                  <a:tcPr marL="44450" marR="44450" marT="0" marB="0" anchor="b"/>
                </a:tc>
                <a:tc>
                  <a:txBody>
                    <a:bodyPr/>
                    <a:lstStyle/>
                    <a:p>
                      <a:pPr algn="ctr"/>
                      <a:r>
                        <a:rPr lang="es-CO" sz="1100">
                          <a:effectLst/>
                        </a:rPr>
                        <a:t>18/01/2024</a:t>
                      </a:r>
                      <a:endParaRPr lang="es-CO" sz="1200">
                        <a:effectLst/>
                        <a:latin typeface="Calibri" panose="020F0502020204030204" pitchFamily="34" charset="0"/>
                        <a:ea typeface="Arial MT"/>
                        <a:cs typeface="Arial MT"/>
                      </a:endParaRPr>
                    </a:p>
                  </a:txBody>
                  <a:tcPr marL="44450" marR="44450" marT="0" marB="0" anchor="b"/>
                </a:tc>
                <a:tc>
                  <a:txBody>
                    <a:bodyPr/>
                    <a:lstStyle/>
                    <a:p>
                      <a:pPr algn="ctr"/>
                      <a:r>
                        <a:rPr lang="es-CO" sz="1000">
                          <a:effectLst/>
                        </a:rPr>
                        <a:t>Control con factor de Riesgo - Fumador</a:t>
                      </a:r>
                      <a:endParaRPr lang="es-CO" sz="1200">
                        <a:effectLst/>
                        <a:latin typeface="Calibri" panose="020F0502020204030204" pitchFamily="34" charset="0"/>
                        <a:ea typeface="Arial MT"/>
                        <a:cs typeface="Arial MT"/>
                      </a:endParaRPr>
                    </a:p>
                  </a:txBody>
                  <a:tcPr marL="44450" marR="44450" marT="0" marB="0"/>
                </a:tc>
                <a:tc>
                  <a:txBody>
                    <a:bodyPr/>
                    <a:lstStyle/>
                    <a:p>
                      <a:pPr algn="ctr"/>
                      <a:r>
                        <a:rPr lang="es-CO" sz="1100" dirty="0">
                          <a:effectLst/>
                        </a:rPr>
                        <a:t>1</a:t>
                      </a:r>
                      <a:endParaRPr lang="es-CO" sz="1200" dirty="0">
                        <a:effectLst/>
                        <a:latin typeface="Calibri" panose="020F0502020204030204" pitchFamily="34" charset="0"/>
                        <a:ea typeface="Arial MT"/>
                        <a:cs typeface="Arial MT"/>
                      </a:endParaRPr>
                    </a:p>
                  </a:txBody>
                  <a:tcPr marL="44450" marR="44450" marT="0" marB="0" anchor="b"/>
                </a:tc>
                <a:extLst>
                  <a:ext uri="{0D108BD9-81ED-4DB2-BD59-A6C34878D82A}">
                    <a16:rowId xmlns:a16="http://schemas.microsoft.com/office/drawing/2014/main" val="778886192"/>
                  </a:ext>
                </a:extLst>
              </a:tr>
              <a:tr h="438996">
                <a:tc>
                  <a:txBody>
                    <a:bodyPr/>
                    <a:lstStyle/>
                    <a:p>
                      <a:pPr algn="ctr"/>
                      <a:r>
                        <a:rPr lang="es-CO" sz="1100">
                          <a:effectLst/>
                        </a:rPr>
                        <a:t>RF032</a:t>
                      </a:r>
                      <a:endParaRPr lang="es-CO" sz="1200">
                        <a:effectLst/>
                        <a:latin typeface="Calibri" panose="020F0502020204030204" pitchFamily="34" charset="0"/>
                        <a:ea typeface="Arial MT"/>
                        <a:cs typeface="Arial MT"/>
                      </a:endParaRPr>
                    </a:p>
                  </a:txBody>
                  <a:tcPr marL="44450" marR="44450" marT="0" marB="0" anchor="b"/>
                </a:tc>
                <a:tc>
                  <a:txBody>
                    <a:bodyPr/>
                    <a:lstStyle/>
                    <a:p>
                      <a:pPr algn="ctr"/>
                      <a:r>
                        <a:rPr lang="es-CO" sz="1100">
                          <a:effectLst/>
                        </a:rPr>
                        <a:t>20/01/2024</a:t>
                      </a:r>
                      <a:endParaRPr lang="es-CO" sz="1200">
                        <a:effectLst/>
                        <a:latin typeface="Calibri" panose="020F0502020204030204" pitchFamily="34" charset="0"/>
                        <a:ea typeface="Arial MT"/>
                        <a:cs typeface="Arial MT"/>
                      </a:endParaRPr>
                    </a:p>
                  </a:txBody>
                  <a:tcPr marL="44450" marR="44450" marT="0" marB="0" anchor="b"/>
                </a:tc>
                <a:tc>
                  <a:txBody>
                    <a:bodyPr/>
                    <a:lstStyle/>
                    <a:p>
                      <a:pPr algn="ctr"/>
                      <a:r>
                        <a:rPr lang="es-CO" sz="1000">
                          <a:effectLst/>
                        </a:rPr>
                        <a:t>Control con factor de Riesgo - Fumador</a:t>
                      </a:r>
                      <a:endParaRPr lang="es-CO" sz="1200">
                        <a:effectLst/>
                        <a:latin typeface="Calibri" panose="020F0502020204030204" pitchFamily="34" charset="0"/>
                        <a:ea typeface="Arial MT"/>
                        <a:cs typeface="Arial MT"/>
                      </a:endParaRPr>
                    </a:p>
                  </a:txBody>
                  <a:tcPr marL="44450" marR="44450" marT="0" marB="0"/>
                </a:tc>
                <a:tc>
                  <a:txBody>
                    <a:bodyPr/>
                    <a:lstStyle/>
                    <a:p>
                      <a:pPr algn="ctr"/>
                      <a:r>
                        <a:rPr lang="es-CO" sz="1100">
                          <a:effectLst/>
                        </a:rPr>
                        <a:t>1</a:t>
                      </a:r>
                      <a:endParaRPr lang="es-CO" sz="1200">
                        <a:effectLst/>
                        <a:latin typeface="Calibri" panose="020F0502020204030204" pitchFamily="34" charset="0"/>
                        <a:ea typeface="Arial MT"/>
                        <a:cs typeface="Arial MT"/>
                      </a:endParaRPr>
                    </a:p>
                  </a:txBody>
                  <a:tcPr marL="44450" marR="44450" marT="0" marB="0" anchor="b"/>
                </a:tc>
                <a:extLst>
                  <a:ext uri="{0D108BD9-81ED-4DB2-BD59-A6C34878D82A}">
                    <a16:rowId xmlns:a16="http://schemas.microsoft.com/office/drawing/2014/main" val="783698193"/>
                  </a:ext>
                </a:extLst>
              </a:tr>
              <a:tr h="438996">
                <a:tc>
                  <a:txBody>
                    <a:bodyPr/>
                    <a:lstStyle/>
                    <a:p>
                      <a:pPr algn="ctr"/>
                      <a:r>
                        <a:rPr lang="es-CO" sz="1100">
                          <a:effectLst/>
                        </a:rPr>
                        <a:t>RF033</a:t>
                      </a:r>
                      <a:endParaRPr lang="es-CO" sz="1200">
                        <a:effectLst/>
                        <a:latin typeface="Calibri" panose="020F0502020204030204" pitchFamily="34" charset="0"/>
                        <a:ea typeface="Arial MT"/>
                        <a:cs typeface="Arial MT"/>
                      </a:endParaRPr>
                    </a:p>
                  </a:txBody>
                  <a:tcPr marL="44450" marR="44450" marT="0" marB="0" anchor="b"/>
                </a:tc>
                <a:tc>
                  <a:txBody>
                    <a:bodyPr/>
                    <a:lstStyle/>
                    <a:p>
                      <a:pPr algn="ctr"/>
                      <a:r>
                        <a:rPr lang="es-CO" sz="1100">
                          <a:effectLst/>
                        </a:rPr>
                        <a:t>20/01/2024</a:t>
                      </a:r>
                      <a:endParaRPr lang="es-CO" sz="1200">
                        <a:effectLst/>
                        <a:latin typeface="Calibri" panose="020F0502020204030204" pitchFamily="34" charset="0"/>
                        <a:ea typeface="Arial MT"/>
                        <a:cs typeface="Arial MT"/>
                      </a:endParaRPr>
                    </a:p>
                  </a:txBody>
                  <a:tcPr marL="44450" marR="44450" marT="0" marB="0" anchor="b"/>
                </a:tc>
                <a:tc>
                  <a:txBody>
                    <a:bodyPr/>
                    <a:lstStyle/>
                    <a:p>
                      <a:pPr algn="ctr"/>
                      <a:r>
                        <a:rPr lang="es-CO" sz="1000">
                          <a:effectLst/>
                        </a:rPr>
                        <a:t>Control con factor de Riesgo - Fumador</a:t>
                      </a:r>
                      <a:endParaRPr lang="es-CO" sz="1200">
                        <a:effectLst/>
                        <a:latin typeface="Calibri" panose="020F0502020204030204" pitchFamily="34" charset="0"/>
                        <a:ea typeface="Arial MT"/>
                        <a:cs typeface="Arial MT"/>
                      </a:endParaRPr>
                    </a:p>
                  </a:txBody>
                  <a:tcPr marL="44450" marR="44450" marT="0" marB="0"/>
                </a:tc>
                <a:tc>
                  <a:txBody>
                    <a:bodyPr/>
                    <a:lstStyle/>
                    <a:p>
                      <a:pPr algn="ctr"/>
                      <a:r>
                        <a:rPr lang="es-CO" sz="1100">
                          <a:effectLst/>
                        </a:rPr>
                        <a:t>1</a:t>
                      </a:r>
                      <a:endParaRPr lang="es-CO" sz="1200">
                        <a:effectLst/>
                        <a:latin typeface="Calibri" panose="020F0502020204030204" pitchFamily="34" charset="0"/>
                        <a:ea typeface="Arial MT"/>
                        <a:cs typeface="Arial MT"/>
                      </a:endParaRPr>
                    </a:p>
                  </a:txBody>
                  <a:tcPr marL="44450" marR="44450" marT="0" marB="0" anchor="b"/>
                </a:tc>
                <a:extLst>
                  <a:ext uri="{0D108BD9-81ED-4DB2-BD59-A6C34878D82A}">
                    <a16:rowId xmlns:a16="http://schemas.microsoft.com/office/drawing/2014/main" val="2361787637"/>
                  </a:ext>
                </a:extLst>
              </a:tr>
              <a:tr h="438996">
                <a:tc>
                  <a:txBody>
                    <a:bodyPr/>
                    <a:lstStyle/>
                    <a:p>
                      <a:pPr algn="ctr"/>
                      <a:r>
                        <a:rPr lang="es-CO" sz="1100">
                          <a:effectLst/>
                        </a:rPr>
                        <a:t>RF034</a:t>
                      </a:r>
                      <a:endParaRPr lang="es-CO" sz="1200">
                        <a:effectLst/>
                        <a:latin typeface="Calibri" panose="020F0502020204030204" pitchFamily="34" charset="0"/>
                        <a:ea typeface="Arial MT"/>
                        <a:cs typeface="Arial MT"/>
                      </a:endParaRPr>
                    </a:p>
                  </a:txBody>
                  <a:tcPr marL="44450" marR="44450" marT="0" marB="0" anchor="b"/>
                </a:tc>
                <a:tc>
                  <a:txBody>
                    <a:bodyPr/>
                    <a:lstStyle/>
                    <a:p>
                      <a:pPr algn="ctr"/>
                      <a:r>
                        <a:rPr lang="es-CO" sz="1100">
                          <a:effectLst/>
                        </a:rPr>
                        <a:t>23/01/2024</a:t>
                      </a:r>
                      <a:endParaRPr lang="es-CO" sz="1200">
                        <a:effectLst/>
                        <a:latin typeface="Calibri" panose="020F0502020204030204" pitchFamily="34" charset="0"/>
                        <a:ea typeface="Arial MT"/>
                        <a:cs typeface="Arial MT"/>
                      </a:endParaRPr>
                    </a:p>
                  </a:txBody>
                  <a:tcPr marL="44450" marR="44450" marT="0" marB="0" anchor="b"/>
                </a:tc>
                <a:tc>
                  <a:txBody>
                    <a:bodyPr/>
                    <a:lstStyle/>
                    <a:p>
                      <a:pPr algn="ctr"/>
                      <a:r>
                        <a:rPr lang="es-CO" sz="1000">
                          <a:effectLst/>
                        </a:rPr>
                        <a:t>Control con factor de Riesgo - Fumador</a:t>
                      </a:r>
                      <a:endParaRPr lang="es-CO" sz="1200">
                        <a:effectLst/>
                        <a:latin typeface="Calibri" panose="020F0502020204030204" pitchFamily="34" charset="0"/>
                        <a:ea typeface="Arial MT"/>
                        <a:cs typeface="Arial MT"/>
                      </a:endParaRPr>
                    </a:p>
                  </a:txBody>
                  <a:tcPr marL="44450" marR="44450" marT="0" marB="0"/>
                </a:tc>
                <a:tc>
                  <a:txBody>
                    <a:bodyPr/>
                    <a:lstStyle/>
                    <a:p>
                      <a:pPr algn="ctr"/>
                      <a:r>
                        <a:rPr lang="es-CO" sz="1100" dirty="0">
                          <a:effectLst/>
                        </a:rPr>
                        <a:t>1</a:t>
                      </a:r>
                      <a:endParaRPr lang="es-CO" sz="1200" dirty="0">
                        <a:effectLst/>
                        <a:latin typeface="Calibri" panose="020F0502020204030204" pitchFamily="34" charset="0"/>
                        <a:ea typeface="Arial MT"/>
                        <a:cs typeface="Arial MT"/>
                      </a:endParaRPr>
                    </a:p>
                  </a:txBody>
                  <a:tcPr marL="44450" marR="44450" marT="0" marB="0" anchor="b"/>
                </a:tc>
                <a:extLst>
                  <a:ext uri="{0D108BD9-81ED-4DB2-BD59-A6C34878D82A}">
                    <a16:rowId xmlns:a16="http://schemas.microsoft.com/office/drawing/2014/main" val="3129955718"/>
                  </a:ext>
                </a:extLst>
              </a:tr>
            </a:tbl>
          </a:graphicData>
        </a:graphic>
      </p:graphicFrame>
    </p:spTree>
    <p:extLst>
      <p:ext uri="{BB962C8B-B14F-4D97-AF65-F5344CB8AC3E}">
        <p14:creationId xmlns:p14="http://schemas.microsoft.com/office/powerpoint/2010/main" val="14974871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5286674"/>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OBIERNO DEL CAMBIO">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TotalTime>
  <Words>1175</Words>
  <Application>Microsoft Office PowerPoint</Application>
  <PresentationFormat>Panorámica</PresentationFormat>
  <Paragraphs>88</Paragraphs>
  <Slides>7</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7</vt:i4>
      </vt:variant>
    </vt:vector>
  </HeadingPairs>
  <TitlesOfParts>
    <vt:vector size="13" baseType="lpstr">
      <vt:lpstr>Arial</vt:lpstr>
      <vt:lpstr>Arial Narrow</vt:lpstr>
      <vt:lpstr>Calibri</vt:lpstr>
      <vt:lpstr>Helvetica Neue</vt:lpstr>
      <vt:lpstr>Verdana</vt:lpstr>
      <vt:lpstr>Tema de Office</vt:lpstr>
      <vt:lpstr>Presentación de PowerPoint</vt:lpstr>
      <vt:lpstr>BPIN 2020000100363 PONTIFICA UNIVERSIDAD JAVERIANA </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William Camilo  Baracaldo Godoy</dc:creator>
  <cp:lastModifiedBy>DAYAN JURADO</cp:lastModifiedBy>
  <cp:revision>19</cp:revision>
  <dcterms:created xsi:type="dcterms:W3CDTF">2023-05-08T00:34:42Z</dcterms:created>
  <dcterms:modified xsi:type="dcterms:W3CDTF">2025-01-31T23:10:39Z</dcterms:modified>
</cp:coreProperties>
</file>