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544" r:id="rId3"/>
    <p:sldId id="546" r:id="rId4"/>
    <p:sldId id="560" r:id="rId5"/>
    <p:sldId id="561" r:id="rId6"/>
    <p:sldId id="535" r:id="rId7"/>
    <p:sldId id="549" r:id="rId8"/>
    <p:sldId id="545" r:id="rId9"/>
    <p:sldId id="550" r:id="rId10"/>
    <p:sldId id="552" r:id="rId11"/>
    <p:sldId id="553" r:id="rId12"/>
    <p:sldId id="554" r:id="rId13"/>
    <p:sldId id="555" r:id="rId14"/>
    <p:sldId id="557" r:id="rId15"/>
    <p:sldId id="558" r:id="rId16"/>
    <p:sldId id="559" r:id="rId17"/>
    <p:sldId id="556" r:id="rId18"/>
    <p:sldId id="541" r:id="rId19"/>
    <p:sldId id="537" r:id="rId20"/>
    <p:sldId id="542" r:id="rId21"/>
    <p:sldId id="551" r:id="rId22"/>
    <p:sldId id="543" r:id="rId23"/>
    <p:sldId id="536" r:id="rId24"/>
    <p:sldId id="547" r:id="rId25"/>
    <p:sldId id="532" r:id="rId26"/>
    <p:sldId id="53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7242"/>
  </p:normalViewPr>
  <p:slideViewPr>
    <p:cSldViewPr snapToGrid="0" showGuides="1">
      <p:cViewPr varScale="1">
        <p:scale>
          <a:sx n="84" d="100"/>
          <a:sy n="84" d="100"/>
        </p:scale>
        <p:origin x="1092" y="31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svg"/><Relationship Id="rId8" Type="http://schemas.openxmlformats.org/officeDocument/2006/relationships/image" Target="../media/image31.png"/><Relationship Id="rId7" Type="http://schemas.openxmlformats.org/officeDocument/2006/relationships/image" Target="../media/image30.svg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9" Type="http://schemas.openxmlformats.org/officeDocument/2006/relationships/image" Target="../media/image42.svg"/><Relationship Id="rId18" Type="http://schemas.openxmlformats.org/officeDocument/2006/relationships/image" Target="../media/image41.png"/><Relationship Id="rId17" Type="http://schemas.openxmlformats.org/officeDocument/2006/relationships/image" Target="../media/image40.svg"/><Relationship Id="rId16" Type="http://schemas.openxmlformats.org/officeDocument/2006/relationships/image" Target="../media/image39.png"/><Relationship Id="rId15" Type="http://schemas.openxmlformats.org/officeDocument/2006/relationships/image" Target="../media/image38.svg"/><Relationship Id="rId14" Type="http://schemas.openxmlformats.org/officeDocument/2006/relationships/image" Target="../media/image37.png"/><Relationship Id="rId13" Type="http://schemas.openxmlformats.org/officeDocument/2006/relationships/image" Target="../media/image36.svg"/><Relationship Id="rId12" Type="http://schemas.openxmlformats.org/officeDocument/2006/relationships/image" Target="../media/image35.png"/><Relationship Id="rId11" Type="http://schemas.openxmlformats.org/officeDocument/2006/relationships/image" Target="../media/image34.svg"/><Relationship Id="rId10" Type="http://schemas.openxmlformats.org/officeDocument/2006/relationships/image" Target="../media/image33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85" y="754380"/>
            <a:ext cx="10665460" cy="4250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30" y="753745"/>
            <a:ext cx="10710545" cy="4376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575" y="1671320"/>
            <a:ext cx="3702050" cy="2921635"/>
          </a:xfrm>
          <a:prstGeom prst="rect">
            <a:avLst/>
          </a:prstGeom>
        </p:spPr>
      </p:pic>
      <p:sp>
        <p:nvSpPr>
          <p:cNvPr id="6" name="Cuadro de texto 5"/>
          <p:cNvSpPr txBox="1"/>
          <p:nvPr/>
        </p:nvSpPr>
        <p:spPr>
          <a:xfrm>
            <a:off x="1301750" y="1378585"/>
            <a:ext cx="5080000" cy="350710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44450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-MX" sz="2400">
                <a:solidFill>
                  <a:schemeClr val="tx2"/>
                </a:solidFill>
                <a:latin typeface="Calibri" panose="020F0502020204030204"/>
                <a:ea typeface="Calibri" panose="020F0502020204030204"/>
              </a:rPr>
              <a:t>Factores de riesgo : </a:t>
            </a:r>
            <a:endParaRPr lang="es-MX" sz="2400">
              <a:solidFill>
                <a:schemeClr val="tx2"/>
              </a:solidFill>
              <a:latin typeface="Calibri" panose="020F0502020204030204"/>
              <a:ea typeface="Calibri" panose="020F0502020204030204"/>
            </a:endParaRPr>
          </a:p>
          <a:p>
            <a:pPr marL="0" indent="0" algn="just" defTabSz="44450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endParaRPr lang="es-MX" sz="1600">
              <a:latin typeface="Calibri" panose="020F0502020204030204"/>
              <a:ea typeface="Calibri" panose="020F0502020204030204"/>
            </a:endParaRPr>
          </a:p>
          <a:p>
            <a:pPr marL="0" indent="0" algn="just" defTabSz="44450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-MX" sz="2400">
                <a:solidFill>
                  <a:schemeClr val="tx2"/>
                </a:solidFill>
                <a:latin typeface="Calibri" panose="020F0502020204030204"/>
                <a:ea typeface="Calibri" panose="020F0502020204030204"/>
              </a:rPr>
              <a:t>Son los eventos de cualquier naturaleza cuya presencia o ausencia puedan producir una alteración en la salud del trabajador un posible factor de riesgo podría ser no utilizar un trabajador EPP en caso de necesitarlos. </a:t>
            </a:r>
            <a:endParaRPr lang="es-MX" sz="2400">
              <a:solidFill>
                <a:schemeClr val="tx2"/>
              </a:solidFill>
              <a:latin typeface="Calibri" panose="020F0502020204030204"/>
              <a:ea typeface="Calibri" panose="020F050202020403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95" y="756285"/>
            <a:ext cx="10687685" cy="43751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" y="631190"/>
            <a:ext cx="10841990" cy="4370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5" y="800735"/>
            <a:ext cx="10653395" cy="4266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30" y="710565"/>
            <a:ext cx="10647680" cy="43141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930" y="1656715"/>
            <a:ext cx="4662805" cy="35439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877556" y="2921168"/>
            <a:ext cx="24368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6162086"/>
            <a:ext cx="12192000" cy="695914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 sz="4000"/>
            </a:pPr>
            <a:r>
              <a:rPr lang="es-ES_tradnl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  <a:ea typeface="+mj-ea"/>
                <a:cs typeface="+mj-cs"/>
                <a:sym typeface="Calibri" panose="020F0502020204030204"/>
              </a:rPr>
              <a:t>NOTA:</a:t>
            </a:r>
            <a:r>
              <a:rPr lang="es-ES_tradnl" sz="1200" b="1" dirty="0">
                <a:solidFill>
                  <a:schemeClr val="bg1"/>
                </a:solidFill>
                <a:latin typeface="Work Sans Bold Roman" pitchFamily="2" charset="77"/>
                <a:ea typeface="+mj-ea"/>
                <a:cs typeface="+mj-cs"/>
                <a:sym typeface="Calibri" panose="020F0502020204030204"/>
              </a:rPr>
              <a:t> </a:t>
            </a:r>
            <a:r>
              <a:rPr lang="es-ES_tradnl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 panose="020F0502020204030204"/>
              </a:rPr>
              <a:t>Las diapositivas con fondo de color verde, deben utilizarse solo para títulos con tipografía grande en variaciones Bold, </a:t>
            </a:r>
            <a:r>
              <a:rPr lang="es-ES_tradnl" sz="1200" dirty="0" err="1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 panose="020F0502020204030204"/>
              </a:rPr>
              <a:t>Extrabold</a:t>
            </a:r>
            <a:r>
              <a:rPr lang="es-ES_tradnl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 panose="020F0502020204030204"/>
              </a:rPr>
              <a:t> o Black, para garantizar cumplimiento de criterios de accesibilidad.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Eliminar este cuadro de texto.</a:t>
            </a:r>
            <a:endParaRPr lang="es-ES_tradnl" sz="1200" dirty="0">
              <a:solidFill>
                <a:schemeClr val="bg1"/>
              </a:solidFill>
              <a:latin typeface="WORK SANS REGULAR ROMAN" pitchFamily="2" charset="77"/>
              <a:ea typeface="+mj-ea"/>
              <a:cs typeface="+mj-cs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/>
          <p:nvPr/>
        </p:nvSpPr>
        <p:spPr>
          <a:xfrm>
            <a:off x="695325" y="2120265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  <a:endParaRPr lang="es-CO" sz="3600" b="1" dirty="0">
              <a:solidFill>
                <a:srgbClr val="38AA00"/>
              </a:solidFill>
              <a:latin typeface="Work Sans Bold Roman" pitchFamily="2" charset="77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95325" y="2767965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rcRect l="15249" r="25587"/>
          <a:stretch>
            <a:fillRect/>
          </a:stretch>
        </p:blipFill>
        <p:spPr>
          <a:xfrm>
            <a:off x="6096000" y="0"/>
            <a:ext cx="6096000" cy="686229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6096000" y="5940487"/>
            <a:ext cx="6096000" cy="91751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  <a:endParaRPr lang="es-CO" sz="1200" dirty="0">
              <a:solidFill>
                <a:schemeClr val="tx1">
                  <a:lumMod val="60000"/>
                  <a:lumOff val="40000"/>
                </a:schemeClr>
              </a:solidFill>
              <a:latin typeface="WORK SANS REGULAR ROMAN" pitchFamily="2" charset="7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rcRect t="46424" b="21157"/>
          <a:stretch>
            <a:fillRect/>
          </a:stretch>
        </p:blipFill>
        <p:spPr>
          <a:xfrm>
            <a:off x="0" y="0"/>
            <a:ext cx="12192000" cy="263188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0" y="1899034"/>
            <a:ext cx="12192000" cy="732848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  <a:endParaRPr lang="es-CO" sz="1200" dirty="0">
              <a:solidFill>
                <a:schemeClr val="tx1">
                  <a:lumMod val="60000"/>
                  <a:lumOff val="40000"/>
                </a:schemeClr>
              </a:solidFill>
              <a:latin typeface="WORK SANS REGULAR ROMAN" pitchFamily="2" charset="77"/>
            </a:endParaRPr>
          </a:p>
        </p:txBody>
      </p:sp>
      <p:sp>
        <p:nvSpPr>
          <p:cNvPr id="13" name="Título 1"/>
          <p:cNvSpPr txBox="1"/>
          <p:nvPr/>
        </p:nvSpPr>
        <p:spPr>
          <a:xfrm>
            <a:off x="695325" y="3429000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  <a:endParaRPr lang="es-CO" sz="3600" b="1" dirty="0">
              <a:solidFill>
                <a:srgbClr val="38AA00"/>
              </a:solidFill>
              <a:latin typeface="Work Sans Bold Roman" pitchFamily="2" charset="77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95325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6787979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1702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reservada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615" y="2165350"/>
            <a:ext cx="5153660" cy="291973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535" y="955040"/>
            <a:ext cx="8933815" cy="11099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rcRect t="46424" b="21157"/>
          <a:stretch>
            <a:fillRect/>
          </a:stretch>
        </p:blipFill>
        <p:spPr>
          <a:xfrm>
            <a:off x="0" y="0"/>
            <a:ext cx="12192000" cy="263188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0" y="1899034"/>
            <a:ext cx="12192000" cy="732848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  <a:endParaRPr lang="es-CO" sz="1200" dirty="0">
              <a:solidFill>
                <a:schemeClr val="tx1">
                  <a:lumMod val="60000"/>
                  <a:lumOff val="40000"/>
                </a:schemeClr>
              </a:solidFill>
              <a:latin typeface="WORK SANS REGULAR ROMAN" pitchFamily="2" charset="77"/>
            </a:endParaRPr>
          </a:p>
        </p:txBody>
      </p:sp>
      <p:sp>
        <p:nvSpPr>
          <p:cNvPr id="13" name="Título 1"/>
          <p:cNvSpPr txBox="1"/>
          <p:nvPr/>
        </p:nvSpPr>
        <p:spPr>
          <a:xfrm>
            <a:off x="695325" y="3429000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  <a:endParaRPr lang="es-CO" sz="3600" b="1" dirty="0">
              <a:solidFill>
                <a:srgbClr val="38AA00"/>
              </a:solidFill>
              <a:latin typeface="Work Sans Bold Roman" pitchFamily="2" charset="77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95325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6787979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 l="11064" r="8278"/>
          <a:stretch>
            <a:fillRect/>
          </a:stretch>
        </p:blipFill>
        <p:spPr>
          <a:xfrm>
            <a:off x="0" y="0"/>
            <a:ext cx="3684104" cy="685800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0" y="5571155"/>
            <a:ext cx="3684104" cy="1471511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</a:t>
            </a:r>
            <a:r>
              <a:rPr lang="es-CO" sz="1200">
                <a:solidFill>
                  <a:schemeClr val="bg1"/>
                </a:solidFill>
                <a:latin typeface="WORK SANS REGULAR ROMAN" pitchFamily="2" charset="77"/>
              </a:rPr>
              <a:t>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  <a:endParaRPr lang="es-CO" sz="1200" dirty="0">
              <a:solidFill>
                <a:schemeClr val="tx1">
                  <a:lumMod val="60000"/>
                  <a:lumOff val="40000"/>
                </a:schemeClr>
              </a:solidFill>
              <a:latin typeface="WORK SANS REGULAR ROMAN" pitchFamily="2" charset="77"/>
            </a:endParaRPr>
          </a:p>
        </p:txBody>
      </p:sp>
      <p:sp>
        <p:nvSpPr>
          <p:cNvPr id="9" name="Título 1"/>
          <p:cNvSpPr txBox="1"/>
          <p:nvPr/>
        </p:nvSpPr>
        <p:spPr>
          <a:xfrm>
            <a:off x="4379428" y="2120265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  <a:endParaRPr lang="es-CO" sz="3600" b="1" dirty="0">
              <a:solidFill>
                <a:srgbClr val="38AA00"/>
              </a:solidFill>
              <a:latin typeface="Work Sans Bold Roman" pitchFamily="2" charset="77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379428" y="2767965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/>
          <p:nvPr/>
        </p:nvSpPr>
        <p:spPr>
          <a:xfrm>
            <a:off x="695325" y="944563"/>
            <a:ext cx="2167694" cy="402295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Subtítulo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95326" y="1592263"/>
            <a:ext cx="4717774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102213" y="1592263"/>
            <a:ext cx="5394462" cy="3293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/>
          <p:nvPr/>
        </p:nvSpPr>
        <p:spPr>
          <a:xfrm>
            <a:off x="695325" y="944563"/>
            <a:ext cx="4321518" cy="402295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Íconos y gráficos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 r="171"/>
          <a:stretch>
            <a:fillRect/>
          </a:stretch>
        </p:blipFill>
        <p:spPr>
          <a:xfrm>
            <a:off x="6096000" y="1591790"/>
            <a:ext cx="5400676" cy="997771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9525353" y="1798728"/>
            <a:ext cx="645030" cy="64503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33" name="Grupo 32"/>
          <p:cNvGrpSpPr/>
          <p:nvPr/>
        </p:nvGrpSpPr>
        <p:grpSpPr>
          <a:xfrm>
            <a:off x="6096974" y="2796499"/>
            <a:ext cx="3062794" cy="2245058"/>
            <a:chOff x="6096000" y="2796499"/>
            <a:chExt cx="3062794" cy="2245058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2796499"/>
              <a:ext cx="3062794" cy="2245058"/>
            </a:xfrm>
            <a:prstGeom prst="rect">
              <a:avLst/>
            </a:prstGeom>
          </p:spPr>
        </p:pic>
        <p:sp>
          <p:nvSpPr>
            <p:cNvPr id="10" name="Elipse 9"/>
            <p:cNvSpPr/>
            <p:nvPr/>
          </p:nvSpPr>
          <p:spPr>
            <a:xfrm>
              <a:off x="7861309" y="3858188"/>
              <a:ext cx="645030" cy="64503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1" name="CuadroTexto 10"/>
          <p:cNvSpPr txBox="1"/>
          <p:nvPr/>
        </p:nvSpPr>
        <p:spPr>
          <a:xfrm>
            <a:off x="695325" y="1592263"/>
            <a:ext cx="474822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Se sugiere usar íconos del menú </a:t>
            </a:r>
            <a:r>
              <a:rPr lang="es-CO" sz="1600" b="1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Bold Roman" pitchFamily="2" charset="77"/>
              </a:rPr>
              <a:t>Insertar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ya que allí se pueden elegir los que más se relacionen con el tema de la presentación y modificar su color y línea, de acuerdo, al Manual de Identidad Visual del SENA, en el menú </a:t>
            </a:r>
            <a:r>
              <a:rPr lang="es-CO" sz="1600" b="1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Bold Roman" pitchFamily="2" charset="77"/>
              </a:rPr>
              <a:t>Formato de gráficos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Relleno de gráficos.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Tener en cuenta lo mismo en formas, tablas y gráficos.</a:t>
            </a:r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</p:txBody>
      </p:sp>
      <p:pic>
        <p:nvPicPr>
          <p:cNvPr id="13" name="Gráfico 12" descr="Monthly calendar contorno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11730" y="4095125"/>
            <a:ext cx="864000" cy="864000"/>
          </a:xfrm>
          <a:prstGeom prst="rect">
            <a:avLst/>
          </a:prstGeom>
        </p:spPr>
      </p:pic>
      <p:pic>
        <p:nvPicPr>
          <p:cNvPr id="16" name="Gráfico 15" descr="Clock contorno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00850" y="4069925"/>
            <a:ext cx="914400" cy="914400"/>
          </a:xfrm>
          <a:prstGeom prst="rect">
            <a:avLst/>
          </a:prstGeom>
        </p:spPr>
      </p:pic>
      <p:pic>
        <p:nvPicPr>
          <p:cNvPr id="18" name="Gráfico 17" descr="Marker contorno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3320" y="5123027"/>
            <a:ext cx="1026000" cy="1026000"/>
          </a:xfrm>
          <a:prstGeom prst="rect">
            <a:avLst/>
          </a:prstGeom>
        </p:spPr>
      </p:pic>
      <p:pic>
        <p:nvPicPr>
          <p:cNvPr id="24" name="Gráfico 23" descr="Home contorno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71899" y="4053659"/>
            <a:ext cx="918000" cy="918000"/>
          </a:xfrm>
          <a:prstGeom prst="rect">
            <a:avLst/>
          </a:prstGeom>
        </p:spPr>
      </p:pic>
      <p:pic>
        <p:nvPicPr>
          <p:cNvPr id="26" name="Gráfico 25" descr="Agriculture contorno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5859" y="4120468"/>
            <a:ext cx="828000" cy="828000"/>
          </a:xfrm>
          <a:prstGeom prst="rect">
            <a:avLst/>
          </a:prstGeom>
        </p:spPr>
      </p:pic>
      <p:pic>
        <p:nvPicPr>
          <p:cNvPr id="30" name="Gráfico 29" descr="Airplane contorno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98899" y="5205293"/>
            <a:ext cx="864000" cy="864000"/>
          </a:xfrm>
          <a:prstGeom prst="rect">
            <a:avLst/>
          </a:prstGeom>
        </p:spPr>
      </p:pic>
      <p:pic>
        <p:nvPicPr>
          <p:cNvPr id="28" name="Gráfico 27" descr="Coins contorno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39730" y="5133293"/>
            <a:ext cx="1008000" cy="1008000"/>
          </a:xfrm>
          <a:prstGeom prst="rect">
            <a:avLst/>
          </a:prstGeom>
        </p:spPr>
      </p:pic>
      <p:pic>
        <p:nvPicPr>
          <p:cNvPr id="32" name="Gráfico 31" descr="Chef female contorno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958980" y="5238223"/>
            <a:ext cx="798140" cy="7981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/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2032000" y="2693063"/>
          <a:ext cx="812800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/>
                <a:gridCol w="1354667"/>
                <a:gridCol w="1354667"/>
                <a:gridCol w="1354667"/>
                <a:gridCol w="1354667"/>
                <a:gridCol w="13546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1702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reservada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65" y="809625"/>
            <a:ext cx="923036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Cuadro de texto 1"/>
          <p:cNvSpPr txBox="1"/>
          <p:nvPr/>
        </p:nvSpPr>
        <p:spPr>
          <a:xfrm>
            <a:off x="843280" y="683895"/>
            <a:ext cx="9872345" cy="535432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defTabSz="266700">
              <a:lnSpc>
                <a:spcPct val="107000"/>
              </a:lnSpc>
              <a:buFont typeface="Wingdings" panose="05000000000000000000" charset="0"/>
              <a:buChar char="v"/>
            </a:pP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P</a:t>
            </a: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eligro</a:t>
            </a: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:</a:t>
            </a: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</a:t>
            </a:r>
            <a:r>
              <a:rPr lang="es-MX"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Se tiene</a:t>
            </a: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la posibilidad de un accidente por colisión o atrapamiento de las personas que están allí distraídos o descuidados en una actividad</a:t>
            </a:r>
            <a:r>
              <a:rPr lang="es-MX"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.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marL="342900" indent="-342900" algn="just" defTabSz="266700">
              <a:lnSpc>
                <a:spcPct val="107000"/>
              </a:lnSpc>
              <a:buFont typeface="Wingdings" panose="05000000000000000000" charset="0"/>
              <a:buChar char="v"/>
            </a:pP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Fuente</a:t>
            </a: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: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</a:t>
            </a:r>
            <a:r>
              <a:rPr lang="es-MX"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E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l montacargas 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marL="342900" indent="-342900" algn="just" defTabSz="266700">
              <a:lnSpc>
                <a:spcPct val="107000"/>
              </a:lnSpc>
              <a:buFont typeface="Wingdings" panose="05000000000000000000" charset="0"/>
              <a:buChar char="v"/>
            </a:pP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Acto</a:t>
            </a: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: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Homero esta operando el montacargas sin saberlo conducir 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marL="342900" indent="-342900" algn="just" defTabSz="266700">
              <a:lnSpc>
                <a:spcPct val="107000"/>
              </a:lnSpc>
              <a:buFont typeface="Wingdings" panose="05000000000000000000" charset="0"/>
              <a:buChar char="v"/>
            </a:pP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Situación</a:t>
            </a:r>
            <a:r>
              <a:rPr lang="es-MX"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de Peligro:</a:t>
            </a: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 una de estas situaciones que se pueden encontrar en esta condición para analizar los peligros sería el </a:t>
            </a:r>
            <a:r>
              <a:rPr sz="2000" b="1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piso inclinado 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indent="0" algn="just" defTabSz="266700">
              <a:lnSpc>
                <a:spcPct val="107000"/>
              </a:lnSpc>
              <a:buFont typeface="Wingdings" panose="05000000000000000000" charset="0"/>
              <a:buNone/>
            </a:pP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Eso es el peligro, por eso yo identifico peligros y como se materializan esos peligros a través de los riesgos, por ello se dice siempre que el riesgo tiene dos elementos, La combinación de la probabilidad de que ocurra algo y las consecuencias de un evento peligroso (de esa probabilidad).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r>
              <a:rPr sz="2000">
                <a:solidFill>
                  <a:srgbClr val="4D4D4C"/>
                </a:solidFill>
                <a:latin typeface="Calibri" panose="020F0502020204030204"/>
                <a:ea typeface="Calibri" panose="020F0502020204030204"/>
              </a:rPr>
              <a:t>Es decir que un riesgo, siempre va a presentar la posibilidad que se presente un peligro, bajo la diapositiva podemos ver múltiples peligros y con estos peligros se nos va a materializar en un accidente o en una enfermedad, entonces ahí sería como las causas de un accidente, así es que hacemos el análisis.</a:t>
            </a:r>
            <a:endParaRPr sz="2000">
              <a:solidFill>
                <a:srgbClr val="4D4D4C"/>
              </a:solidFill>
              <a:latin typeface="Calibri" panose="020F0502020204030204"/>
              <a:ea typeface="Calibri" panose="020F050202020403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05" y="784860"/>
            <a:ext cx="8986520" cy="41040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721360"/>
            <a:ext cx="10700385" cy="4193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45" y="742315"/>
            <a:ext cx="10716260" cy="43110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 l="24976" t="22927" r="24976" b="22927"/>
          <a:stretch>
            <a:fillRect/>
          </a:stretch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  <a:endParaRPr lang="es-CO" sz="1000" b="1" dirty="0">
              <a:solidFill>
                <a:srgbClr val="4D4D4C"/>
              </a:solidFill>
              <a:latin typeface="WORK SANS SEMIBOLD ROMAN" pitchFamily="2" charset="77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95" y="774065"/>
            <a:ext cx="10712450" cy="41122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5519</Words>
  <Application>WPS Presentation</Application>
  <PresentationFormat>Panorámica</PresentationFormat>
  <Paragraphs>147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SimSun</vt:lpstr>
      <vt:lpstr>Wingdings</vt:lpstr>
      <vt:lpstr>WORK SANS SEMIBOLD ROMAN</vt:lpstr>
      <vt:lpstr>Segoe Print</vt:lpstr>
      <vt:lpstr>Calibri</vt:lpstr>
      <vt:lpstr>Microsoft YaHei</vt:lpstr>
      <vt:lpstr>Arial Unicode MS</vt:lpstr>
      <vt:lpstr>Calibri Light</vt:lpstr>
      <vt:lpstr>Work Sans Bold Roman</vt:lpstr>
      <vt:lpstr>WORK SANS REGULAR ROMAN</vt:lpstr>
      <vt:lpstr>Work Sans Light Roman</vt:lpstr>
      <vt:lpstr>Wingdings</vt:lpstr>
      <vt:lpstr>Office 2013 - Tema de 2022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WINDOWS</cp:lastModifiedBy>
  <cp:revision>84</cp:revision>
  <dcterms:created xsi:type="dcterms:W3CDTF">2020-10-01T23:51:00Z</dcterms:created>
  <dcterms:modified xsi:type="dcterms:W3CDTF">2026-04-09T03:25:20Z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  <property fmtid="{D5CDD505-2E9C-101B-9397-08002B2CF9AE}" pid="10" name="ICV">
    <vt:lpwstr>8D98A130AFF2463488B515514E8D3ABD_12</vt:lpwstr>
  </property>
  <property fmtid="{D5CDD505-2E9C-101B-9397-08002B2CF9AE}" pid="11" name="KSOProductBuildVer">
    <vt:lpwstr>2058-12.2.0.23196</vt:lpwstr>
  </property>
</Properties>
</file>