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80" r:id="rId3"/>
    <p:sldId id="281" r:id="rId4"/>
    <p:sldId id="282" r:id="rId5"/>
    <p:sldId id="279" r:id="rId6"/>
    <p:sldId id="276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oppins" panose="00000500000000000000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hG1rnw2TCeroobYmIPxJ8KVe5Y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36" Type="http://customschemas.google.com/relationships/presentationmetadata" Target="metadata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F95E22-4DFE-4CC6-B963-70522C99FB40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34BCB96-98ED-400F-9DE9-D21FDE684A72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Invitación a la ruta</a:t>
          </a:r>
        </a:p>
      </dgm:t>
    </dgm:pt>
    <dgm:pt modelId="{39770C6B-9B51-437B-91D2-60FCD0FE307E}" type="parTrans" cxnId="{EB146885-651D-483C-B1BC-8ABFDC4881CF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463987E-7EFE-4EB1-9071-9C9702639E26}" type="sibTrans" cxnId="{EB146885-651D-483C-B1BC-8ABFDC4881CF}">
      <dgm:prSet custT="1"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901C53F-0F80-4171-B71A-C47F37FCEE55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Segmentación etaria y Socialización / pre- pensionados / brecha digital</a:t>
          </a:r>
        </a:p>
      </dgm:t>
    </dgm:pt>
    <dgm:pt modelId="{2BD647B3-E5CF-4EF1-9FB3-F5AF51567E24}" type="parTrans" cxnId="{B9E615BD-28D8-497A-A6F2-832C5B6B42B8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24CC83B-3B72-4F21-BCA9-58E7E0D600CC}" type="sibTrans" cxnId="{B9E615BD-28D8-497A-A6F2-832C5B6B42B8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A1AF842-B577-4999-83D4-1F9717C0D1A1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Sesión 1 a 1 / talleres grupales y comunidad (red apoyo)</a:t>
          </a:r>
        </a:p>
      </dgm:t>
    </dgm:pt>
    <dgm:pt modelId="{C13D961B-1DD1-4B0F-AB28-E493FFCA7A9D}" type="parTrans" cxnId="{E91702A6-B564-47C9-8D9F-39F55C7A4BC2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DBE6403-798D-4955-A7BF-3607F7630598}" type="sibTrans" cxnId="{E91702A6-B564-47C9-8D9F-39F55C7A4BC2}">
      <dgm:prSet custT="1"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46B59DA-8F0C-42CD-ABB5-2E5C030EA33B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Plan Personalizado de Empleo (PEE): 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 Entrevista a profundidad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Moderniza hoja de vida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Formación en Alfabetización digital para el Empleo</a:t>
          </a:r>
        </a:p>
      </dgm:t>
    </dgm:pt>
    <dgm:pt modelId="{B0BD3AB5-116F-4538-B431-31F814054DAD}" type="parTrans" cxnId="{F52BFFF0-CD5F-4880-B21C-D51A26B8A267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7AEAA58-001C-48DA-BA4E-538C491F6EB2}" type="sibTrans" cxnId="{F52BFFF0-CD5F-4880-B21C-D51A26B8A267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65A594A-94E8-4241-99CA-1CB80E458BFB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Aliados y cursos o programas con enfoque práctico</a:t>
          </a:r>
        </a:p>
      </dgm:t>
    </dgm:pt>
    <dgm:pt modelId="{C76A938E-0F57-40D2-9019-C9512A214AE3}" type="parTrans" cxnId="{1754BE0C-75A4-40AA-82EF-ACB09B4B1BB6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C46815C-ADED-4296-8C3C-B5EC18C2E16D}" type="sibTrans" cxnId="{1754BE0C-75A4-40AA-82EF-ACB09B4B1BB6}">
      <dgm:prSet custT="1"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5EA5921-B809-4494-A7DE-A7F83D964BA6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Formación a la medida del SENA para: 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Actualizar y practicas las competencias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Certificación</a:t>
          </a:r>
          <a:b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- Vinculación laboral</a:t>
          </a:r>
        </a:p>
      </dgm:t>
    </dgm:pt>
    <dgm:pt modelId="{9FEA840C-3374-4960-8650-91DED75C865F}" type="parTrans" cxnId="{F9C88AA9-64DD-4224-82C2-B288198BFB8A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9BCB8CC-12F8-4494-A906-6C619F7E3526}" type="sibTrans" cxnId="{F9C88AA9-64DD-4224-82C2-B288198BFB8A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8747D1B-2FA8-496C-A392-4D2D20A90264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Vacantes demarcadas y convocatorias exclusivas</a:t>
          </a:r>
        </a:p>
      </dgm:t>
    </dgm:pt>
    <dgm:pt modelId="{83C5101C-8519-47AA-9803-4679916F61A1}" type="parTrans" cxnId="{A8E1D5FB-F9F4-43B2-8B94-C8045A7178FC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583C43B-3B9B-4A8E-8F58-81CE09719B1A}" type="sibTrans" cxnId="{A8E1D5FB-F9F4-43B2-8B94-C8045A7178FC}">
      <dgm:prSet/>
      <dgm:spPr/>
      <dgm:t>
        <a:bodyPr/>
        <a:lstStyle/>
        <a:p>
          <a:endParaRPr lang="es-CO" sz="40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9D056D5-8F1D-46DC-BA71-C00AF007C483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Colocación exitosa</a:t>
          </a:r>
        </a:p>
      </dgm:t>
    </dgm:pt>
    <dgm:pt modelId="{28F76172-ECBF-47E0-B474-485D082A2DDC}" type="parTrans" cxnId="{BBDCDE22-A0DE-4628-8513-3605C3572A13}">
      <dgm:prSet/>
      <dgm:spPr/>
      <dgm:t>
        <a:bodyPr/>
        <a:lstStyle/>
        <a:p>
          <a:endParaRPr lang="es-CO"/>
        </a:p>
      </dgm:t>
    </dgm:pt>
    <dgm:pt modelId="{D17F7B65-122E-4E9D-B67F-6FC5A73E8E41}" type="sibTrans" cxnId="{BBDCDE22-A0DE-4628-8513-3605C3572A13}">
      <dgm:prSet/>
      <dgm:spPr/>
      <dgm:t>
        <a:bodyPr/>
        <a:lstStyle/>
        <a:p>
          <a:endParaRPr lang="es-CO"/>
        </a:p>
      </dgm:t>
    </dgm:pt>
    <dgm:pt modelId="{6466055D-7D15-434E-AEF9-1D5CAE1F9AD0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Testimoniales en redes sociales</a:t>
          </a:r>
        </a:p>
      </dgm:t>
    </dgm:pt>
    <dgm:pt modelId="{9F2036A8-E643-47ED-9E2A-08FF4DFF69A3}" type="parTrans" cxnId="{6B138BDF-3D42-41F4-979B-2CF84F5440BC}">
      <dgm:prSet/>
      <dgm:spPr/>
      <dgm:t>
        <a:bodyPr/>
        <a:lstStyle/>
        <a:p>
          <a:endParaRPr lang="es-CO"/>
        </a:p>
      </dgm:t>
    </dgm:pt>
    <dgm:pt modelId="{50674E68-AB55-48BC-83B1-B0D01541E467}" type="sibTrans" cxnId="{6B138BDF-3D42-41F4-979B-2CF84F5440BC}">
      <dgm:prSet/>
      <dgm:spPr/>
      <dgm:t>
        <a:bodyPr/>
        <a:lstStyle/>
        <a:p>
          <a:endParaRPr lang="es-CO"/>
        </a:p>
      </dgm:t>
    </dgm:pt>
    <dgm:pt modelId="{8779F465-DD56-4E7F-A31B-34276DCD2C83}">
      <dgm:prSet phldrT="[Texto]" custT="1"/>
      <dgm:spPr/>
      <dgm:t>
        <a:bodyPr/>
        <a:lstStyle/>
        <a:p>
          <a:r>
            <a:rPr lang="es-CO" sz="1100" dirty="0">
              <a:latin typeface="Poppins" panose="00000500000000000000" pitchFamily="2" charset="0"/>
              <a:cs typeface="Poppins" panose="00000500000000000000" pitchFamily="2" charset="0"/>
            </a:rPr>
            <a:t>Cartilla digital de beneficios y directorio de aliados</a:t>
          </a:r>
        </a:p>
      </dgm:t>
    </dgm:pt>
    <dgm:pt modelId="{BA6AE512-D7B7-4107-BFED-7D792CA21F3D}" type="parTrans" cxnId="{62C606A6-290A-4941-BA3C-7C0AE5FDCDD2}">
      <dgm:prSet/>
      <dgm:spPr/>
      <dgm:t>
        <a:bodyPr/>
        <a:lstStyle/>
        <a:p>
          <a:endParaRPr lang="es-CO"/>
        </a:p>
      </dgm:t>
    </dgm:pt>
    <dgm:pt modelId="{C52BE088-53F8-4228-8626-CE38CD0908B3}" type="sibTrans" cxnId="{62C606A6-290A-4941-BA3C-7C0AE5FDCDD2}">
      <dgm:prSet/>
      <dgm:spPr/>
      <dgm:t>
        <a:bodyPr/>
        <a:lstStyle/>
        <a:p>
          <a:endParaRPr lang="es-CO"/>
        </a:p>
      </dgm:t>
    </dgm:pt>
    <dgm:pt modelId="{F5F6531A-0145-4506-8D17-C58013C0DE74}" type="pres">
      <dgm:prSet presAssocID="{71F95E22-4DFE-4CC6-B963-70522C99FB40}" presName="linearFlow" presStyleCnt="0">
        <dgm:presLayoutVars>
          <dgm:dir/>
          <dgm:animLvl val="lvl"/>
          <dgm:resizeHandles val="exact"/>
        </dgm:presLayoutVars>
      </dgm:prSet>
      <dgm:spPr/>
    </dgm:pt>
    <dgm:pt modelId="{83ADCB97-38D7-4BAE-92E7-F514A4EEFEC8}" type="pres">
      <dgm:prSet presAssocID="{D34BCB96-98ED-400F-9DE9-D21FDE684A72}" presName="composite" presStyleCnt="0"/>
      <dgm:spPr/>
    </dgm:pt>
    <dgm:pt modelId="{2740B5E2-DB50-416B-9C68-17633DCA7797}" type="pres">
      <dgm:prSet presAssocID="{D34BCB96-98ED-400F-9DE9-D21FDE684A72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8899FB1-BFA6-429B-9402-B734F59D33FB}" type="pres">
      <dgm:prSet presAssocID="{D34BCB96-98ED-400F-9DE9-D21FDE684A72}" presName="parSh" presStyleLbl="node1" presStyleIdx="0" presStyleCnt="4" custLinFactNeighborX="4154" custLinFactNeighborY="-4255"/>
      <dgm:spPr/>
    </dgm:pt>
    <dgm:pt modelId="{92570E82-EC2F-425B-863D-CBB53BB86EC9}" type="pres">
      <dgm:prSet presAssocID="{D34BCB96-98ED-400F-9DE9-D21FDE684A72}" presName="desTx" presStyleLbl="fgAcc1" presStyleIdx="0" presStyleCnt="4" custScaleY="81837" custLinFactNeighborY="2340">
        <dgm:presLayoutVars>
          <dgm:bulletEnabled val="1"/>
        </dgm:presLayoutVars>
      </dgm:prSet>
      <dgm:spPr/>
    </dgm:pt>
    <dgm:pt modelId="{B7B3762C-8763-4A17-8DE3-EE06E417224A}" type="pres">
      <dgm:prSet presAssocID="{3463987E-7EFE-4EB1-9071-9C9702639E26}" presName="sibTrans" presStyleLbl="sibTrans2D1" presStyleIdx="0" presStyleCnt="3"/>
      <dgm:spPr/>
    </dgm:pt>
    <dgm:pt modelId="{FE2A5915-2501-4F49-8DE6-B852413019A7}" type="pres">
      <dgm:prSet presAssocID="{3463987E-7EFE-4EB1-9071-9C9702639E26}" presName="connTx" presStyleLbl="sibTrans2D1" presStyleIdx="0" presStyleCnt="3"/>
      <dgm:spPr/>
    </dgm:pt>
    <dgm:pt modelId="{955F0844-8D07-4844-843A-60350E6C54FC}" type="pres">
      <dgm:prSet presAssocID="{0A1AF842-B577-4999-83D4-1F9717C0D1A1}" presName="composite" presStyleCnt="0"/>
      <dgm:spPr/>
    </dgm:pt>
    <dgm:pt modelId="{1543C934-ED4B-482B-B442-9DC3A860CEB7}" type="pres">
      <dgm:prSet presAssocID="{0A1AF842-B577-4999-83D4-1F9717C0D1A1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73C4FCC5-74BE-405E-84B1-876AEE0878B4}" type="pres">
      <dgm:prSet presAssocID="{0A1AF842-B577-4999-83D4-1F9717C0D1A1}" presName="parSh" presStyleLbl="node1" presStyleIdx="1" presStyleCnt="4" custLinFactNeighborX="1059" custLinFactNeighborY="-5338"/>
      <dgm:spPr/>
    </dgm:pt>
    <dgm:pt modelId="{4E57A9C7-B22D-482D-A865-62967D418E57}" type="pres">
      <dgm:prSet presAssocID="{0A1AF842-B577-4999-83D4-1F9717C0D1A1}" presName="desTx" presStyleLbl="fgAcc1" presStyleIdx="1" presStyleCnt="4" custScaleY="78589">
        <dgm:presLayoutVars>
          <dgm:bulletEnabled val="1"/>
        </dgm:presLayoutVars>
      </dgm:prSet>
      <dgm:spPr/>
    </dgm:pt>
    <dgm:pt modelId="{2A227D8D-AB7D-45AC-B7B3-84C3B0E9C8E6}" type="pres">
      <dgm:prSet presAssocID="{BDBE6403-798D-4955-A7BF-3607F7630598}" presName="sibTrans" presStyleLbl="sibTrans2D1" presStyleIdx="1" presStyleCnt="3"/>
      <dgm:spPr/>
    </dgm:pt>
    <dgm:pt modelId="{A16177A8-BF1C-4F69-88AD-4C5B5C9D5C9F}" type="pres">
      <dgm:prSet presAssocID="{BDBE6403-798D-4955-A7BF-3607F7630598}" presName="connTx" presStyleLbl="sibTrans2D1" presStyleIdx="1" presStyleCnt="3"/>
      <dgm:spPr/>
    </dgm:pt>
    <dgm:pt modelId="{B1F01259-26BE-4244-B582-8760A300D2D9}" type="pres">
      <dgm:prSet presAssocID="{E65A594A-94E8-4241-99CA-1CB80E458BFB}" presName="composite" presStyleCnt="0"/>
      <dgm:spPr/>
    </dgm:pt>
    <dgm:pt modelId="{A1DC76CB-95F8-41FE-934C-14EA1912EB29}" type="pres">
      <dgm:prSet presAssocID="{E65A594A-94E8-4241-99CA-1CB80E458BFB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5B96BFF3-3AC7-4D41-A73B-65522185ED17}" type="pres">
      <dgm:prSet presAssocID="{E65A594A-94E8-4241-99CA-1CB80E458BFB}" presName="parSh" presStyleLbl="node1" presStyleIdx="2" presStyleCnt="4" custLinFactNeighborX="-95" custLinFactNeighborY="-6231"/>
      <dgm:spPr/>
    </dgm:pt>
    <dgm:pt modelId="{79894DF2-B1E6-4160-856B-FF794FF35CAB}" type="pres">
      <dgm:prSet presAssocID="{E65A594A-94E8-4241-99CA-1CB80E458BFB}" presName="desTx" presStyleLbl="fgAcc1" presStyleIdx="2" presStyleCnt="4" custScaleY="75910">
        <dgm:presLayoutVars>
          <dgm:bulletEnabled val="1"/>
        </dgm:presLayoutVars>
      </dgm:prSet>
      <dgm:spPr/>
    </dgm:pt>
    <dgm:pt modelId="{8D62AC1B-CE32-4CEE-B33E-AA0E8AFBC514}" type="pres">
      <dgm:prSet presAssocID="{DC46815C-ADED-4296-8C3C-B5EC18C2E16D}" presName="sibTrans" presStyleLbl="sibTrans2D1" presStyleIdx="2" presStyleCnt="3"/>
      <dgm:spPr/>
    </dgm:pt>
    <dgm:pt modelId="{94DE222C-6E95-44FF-89B1-69EAE4D1C00A}" type="pres">
      <dgm:prSet presAssocID="{DC46815C-ADED-4296-8C3C-B5EC18C2E16D}" presName="connTx" presStyleLbl="sibTrans2D1" presStyleIdx="2" presStyleCnt="3"/>
      <dgm:spPr/>
    </dgm:pt>
    <dgm:pt modelId="{FFEBEB0D-E72C-4C38-9C33-834C236E94B8}" type="pres">
      <dgm:prSet presAssocID="{48747D1B-2FA8-496C-A392-4D2D20A90264}" presName="composite" presStyleCnt="0"/>
      <dgm:spPr/>
    </dgm:pt>
    <dgm:pt modelId="{BB242E17-0321-4B92-9C02-D3875106A3A8}" type="pres">
      <dgm:prSet presAssocID="{48747D1B-2FA8-496C-A392-4D2D20A90264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C48B5C3-B5F4-4481-9282-2900C6AA1F7D}" type="pres">
      <dgm:prSet presAssocID="{48747D1B-2FA8-496C-A392-4D2D20A90264}" presName="parSh" presStyleLbl="node1" presStyleIdx="3" presStyleCnt="4" custLinFactNeighborY="-3722"/>
      <dgm:spPr/>
    </dgm:pt>
    <dgm:pt modelId="{AF1DA603-7948-4941-8CD8-EE2537E04F6A}" type="pres">
      <dgm:prSet presAssocID="{48747D1B-2FA8-496C-A392-4D2D20A90264}" presName="desTx" presStyleLbl="fgAcc1" presStyleIdx="3" presStyleCnt="4" custScaleY="83437" custLinFactNeighborX="-11369" custLinFactNeighborY="5814">
        <dgm:presLayoutVars>
          <dgm:bulletEnabled val="1"/>
        </dgm:presLayoutVars>
      </dgm:prSet>
      <dgm:spPr/>
    </dgm:pt>
  </dgm:ptLst>
  <dgm:cxnLst>
    <dgm:cxn modelId="{C7355E0B-5BA2-4A5E-A8F9-9150B1B53091}" type="presOf" srcId="{D34BCB96-98ED-400F-9DE9-D21FDE684A72}" destId="{48899FB1-BFA6-429B-9402-B734F59D33FB}" srcOrd="1" destOrd="0" presId="urn:microsoft.com/office/officeart/2005/8/layout/process3"/>
    <dgm:cxn modelId="{1754BE0C-75A4-40AA-82EF-ACB09B4B1BB6}" srcId="{71F95E22-4DFE-4CC6-B963-70522C99FB40}" destId="{E65A594A-94E8-4241-99CA-1CB80E458BFB}" srcOrd="2" destOrd="0" parTransId="{C76A938E-0F57-40D2-9019-C9512A214AE3}" sibTransId="{DC46815C-ADED-4296-8C3C-B5EC18C2E16D}"/>
    <dgm:cxn modelId="{A966C019-3F5E-455A-89C1-0DCF3E61EC4E}" type="presOf" srcId="{0A1AF842-B577-4999-83D4-1F9717C0D1A1}" destId="{1543C934-ED4B-482B-B442-9DC3A860CEB7}" srcOrd="0" destOrd="0" presId="urn:microsoft.com/office/officeart/2005/8/layout/process3"/>
    <dgm:cxn modelId="{BBDCDE22-A0DE-4628-8513-3605C3572A13}" srcId="{48747D1B-2FA8-496C-A392-4D2D20A90264}" destId="{A9D056D5-8F1D-46DC-BA71-C00AF007C483}" srcOrd="0" destOrd="0" parTransId="{28F76172-ECBF-47E0-B474-485D082A2DDC}" sibTransId="{D17F7B65-122E-4E9D-B67F-6FC5A73E8E41}"/>
    <dgm:cxn modelId="{93C4AE24-5641-4878-96C6-C13E83E987ED}" type="presOf" srcId="{A9D056D5-8F1D-46DC-BA71-C00AF007C483}" destId="{AF1DA603-7948-4941-8CD8-EE2537E04F6A}" srcOrd="0" destOrd="0" presId="urn:microsoft.com/office/officeart/2005/8/layout/process3"/>
    <dgm:cxn modelId="{146FC826-29D6-41B9-8C2A-8949E7A246B4}" type="presOf" srcId="{48747D1B-2FA8-496C-A392-4D2D20A90264}" destId="{BB242E17-0321-4B92-9C02-D3875106A3A8}" srcOrd="0" destOrd="0" presId="urn:microsoft.com/office/officeart/2005/8/layout/process3"/>
    <dgm:cxn modelId="{C96C562D-F13E-47FF-88D5-F070DEEE20A4}" type="presOf" srcId="{6901C53F-0F80-4171-B71A-C47F37FCEE55}" destId="{92570E82-EC2F-425B-863D-CBB53BB86EC9}" srcOrd="0" destOrd="0" presId="urn:microsoft.com/office/officeart/2005/8/layout/process3"/>
    <dgm:cxn modelId="{386ACD3F-17D3-4361-BCFB-CD561240A4A2}" type="presOf" srcId="{48747D1B-2FA8-496C-A392-4D2D20A90264}" destId="{1C48B5C3-B5F4-4481-9282-2900C6AA1F7D}" srcOrd="1" destOrd="0" presId="urn:microsoft.com/office/officeart/2005/8/layout/process3"/>
    <dgm:cxn modelId="{9AE38364-DA51-4087-9A24-E59F13BC62E1}" type="presOf" srcId="{8779F465-DD56-4E7F-A31B-34276DCD2C83}" destId="{AF1DA603-7948-4941-8CD8-EE2537E04F6A}" srcOrd="0" destOrd="2" presId="urn:microsoft.com/office/officeart/2005/8/layout/process3"/>
    <dgm:cxn modelId="{EADE4365-AF1F-414A-843E-C3AD66091119}" type="presOf" srcId="{3463987E-7EFE-4EB1-9071-9C9702639E26}" destId="{FE2A5915-2501-4F49-8DE6-B852413019A7}" srcOrd="1" destOrd="0" presId="urn:microsoft.com/office/officeart/2005/8/layout/process3"/>
    <dgm:cxn modelId="{D1509E45-ECC4-431C-BE96-256D1CBCBEDF}" type="presOf" srcId="{DC46815C-ADED-4296-8C3C-B5EC18C2E16D}" destId="{94DE222C-6E95-44FF-89B1-69EAE4D1C00A}" srcOrd="1" destOrd="0" presId="urn:microsoft.com/office/officeart/2005/8/layout/process3"/>
    <dgm:cxn modelId="{A0E46066-548E-429C-A096-4BBE2CB51F71}" type="presOf" srcId="{E65A594A-94E8-4241-99CA-1CB80E458BFB}" destId="{5B96BFF3-3AC7-4D41-A73B-65522185ED17}" srcOrd="1" destOrd="0" presId="urn:microsoft.com/office/officeart/2005/8/layout/process3"/>
    <dgm:cxn modelId="{C210DB67-548C-44CA-A09D-4B83C94BD542}" type="presOf" srcId="{E65A594A-94E8-4241-99CA-1CB80E458BFB}" destId="{A1DC76CB-95F8-41FE-934C-14EA1912EB29}" srcOrd="0" destOrd="0" presId="urn:microsoft.com/office/officeart/2005/8/layout/process3"/>
    <dgm:cxn modelId="{02A8D249-F735-4117-8A55-1A3112E4E604}" type="presOf" srcId="{BDBE6403-798D-4955-A7BF-3607F7630598}" destId="{2A227D8D-AB7D-45AC-B7B3-84C3B0E9C8E6}" srcOrd="0" destOrd="0" presId="urn:microsoft.com/office/officeart/2005/8/layout/process3"/>
    <dgm:cxn modelId="{3BEAEF4A-B8C4-449A-BE4D-B2741CEE5206}" type="presOf" srcId="{6466055D-7D15-434E-AEF9-1D5CAE1F9AD0}" destId="{AF1DA603-7948-4941-8CD8-EE2537E04F6A}" srcOrd="0" destOrd="1" presId="urn:microsoft.com/office/officeart/2005/8/layout/process3"/>
    <dgm:cxn modelId="{0A324B6C-0645-4714-AEA9-2B52FA12253A}" type="presOf" srcId="{15EA5921-B809-4494-A7DE-A7F83D964BA6}" destId="{79894DF2-B1E6-4160-856B-FF794FF35CAB}" srcOrd="0" destOrd="0" presId="urn:microsoft.com/office/officeart/2005/8/layout/process3"/>
    <dgm:cxn modelId="{79A8227E-7912-439A-8FA4-91FD60A7DD37}" type="presOf" srcId="{3463987E-7EFE-4EB1-9071-9C9702639E26}" destId="{B7B3762C-8763-4A17-8DE3-EE06E417224A}" srcOrd="0" destOrd="0" presId="urn:microsoft.com/office/officeart/2005/8/layout/process3"/>
    <dgm:cxn modelId="{EB146885-651D-483C-B1BC-8ABFDC4881CF}" srcId="{71F95E22-4DFE-4CC6-B963-70522C99FB40}" destId="{D34BCB96-98ED-400F-9DE9-D21FDE684A72}" srcOrd="0" destOrd="0" parTransId="{39770C6B-9B51-437B-91D2-60FCD0FE307E}" sibTransId="{3463987E-7EFE-4EB1-9071-9C9702639E26}"/>
    <dgm:cxn modelId="{E91702A6-B564-47C9-8D9F-39F55C7A4BC2}" srcId="{71F95E22-4DFE-4CC6-B963-70522C99FB40}" destId="{0A1AF842-B577-4999-83D4-1F9717C0D1A1}" srcOrd="1" destOrd="0" parTransId="{C13D961B-1DD1-4B0F-AB28-E493FFCA7A9D}" sibTransId="{BDBE6403-798D-4955-A7BF-3607F7630598}"/>
    <dgm:cxn modelId="{62C606A6-290A-4941-BA3C-7C0AE5FDCDD2}" srcId="{48747D1B-2FA8-496C-A392-4D2D20A90264}" destId="{8779F465-DD56-4E7F-A31B-34276DCD2C83}" srcOrd="2" destOrd="0" parTransId="{BA6AE512-D7B7-4107-BFED-7D792CA21F3D}" sibTransId="{C52BE088-53F8-4228-8626-CE38CD0908B3}"/>
    <dgm:cxn modelId="{F9C88AA9-64DD-4224-82C2-B288198BFB8A}" srcId="{E65A594A-94E8-4241-99CA-1CB80E458BFB}" destId="{15EA5921-B809-4494-A7DE-A7F83D964BA6}" srcOrd="0" destOrd="0" parTransId="{9FEA840C-3374-4960-8650-91DED75C865F}" sibTransId="{E9BCB8CC-12F8-4494-A906-6C619F7E3526}"/>
    <dgm:cxn modelId="{EFCE9BAC-EAB6-440A-A9CD-FA0C6DD3B375}" type="presOf" srcId="{BDBE6403-798D-4955-A7BF-3607F7630598}" destId="{A16177A8-BF1C-4F69-88AD-4C5B5C9D5C9F}" srcOrd="1" destOrd="0" presId="urn:microsoft.com/office/officeart/2005/8/layout/process3"/>
    <dgm:cxn modelId="{3B30E8B5-34DB-442D-A22E-CB9016418323}" type="presOf" srcId="{D34BCB96-98ED-400F-9DE9-D21FDE684A72}" destId="{2740B5E2-DB50-416B-9C68-17633DCA7797}" srcOrd="0" destOrd="0" presId="urn:microsoft.com/office/officeart/2005/8/layout/process3"/>
    <dgm:cxn modelId="{B9E615BD-28D8-497A-A6F2-832C5B6B42B8}" srcId="{D34BCB96-98ED-400F-9DE9-D21FDE684A72}" destId="{6901C53F-0F80-4171-B71A-C47F37FCEE55}" srcOrd="0" destOrd="0" parTransId="{2BD647B3-E5CF-4EF1-9FB3-F5AF51567E24}" sibTransId="{624CC83B-3B72-4F21-BCA9-58E7E0D600CC}"/>
    <dgm:cxn modelId="{741F3FC5-B803-43B7-BD91-68A9E350B2A3}" type="presOf" srcId="{DC46815C-ADED-4296-8C3C-B5EC18C2E16D}" destId="{8D62AC1B-CE32-4CEE-B33E-AA0E8AFBC514}" srcOrd="0" destOrd="0" presId="urn:microsoft.com/office/officeart/2005/8/layout/process3"/>
    <dgm:cxn modelId="{28267DCC-0578-4743-A77E-EF17EA270BD5}" type="presOf" srcId="{71F95E22-4DFE-4CC6-B963-70522C99FB40}" destId="{F5F6531A-0145-4506-8D17-C58013C0DE74}" srcOrd="0" destOrd="0" presId="urn:microsoft.com/office/officeart/2005/8/layout/process3"/>
    <dgm:cxn modelId="{6B138BDF-3D42-41F4-979B-2CF84F5440BC}" srcId="{48747D1B-2FA8-496C-A392-4D2D20A90264}" destId="{6466055D-7D15-434E-AEF9-1D5CAE1F9AD0}" srcOrd="1" destOrd="0" parTransId="{9F2036A8-E643-47ED-9E2A-08FF4DFF69A3}" sibTransId="{50674E68-AB55-48BC-83B1-B0D01541E467}"/>
    <dgm:cxn modelId="{A78456E2-5D62-4F8D-A874-E145C8F6C1B8}" type="presOf" srcId="{246B59DA-8F0C-42CD-ABB5-2E5C030EA33B}" destId="{4E57A9C7-B22D-482D-A865-62967D418E57}" srcOrd="0" destOrd="0" presId="urn:microsoft.com/office/officeart/2005/8/layout/process3"/>
    <dgm:cxn modelId="{F52BFFF0-CD5F-4880-B21C-D51A26B8A267}" srcId="{0A1AF842-B577-4999-83D4-1F9717C0D1A1}" destId="{246B59DA-8F0C-42CD-ABB5-2E5C030EA33B}" srcOrd="0" destOrd="0" parTransId="{B0BD3AB5-116F-4538-B431-31F814054DAD}" sibTransId="{E7AEAA58-001C-48DA-BA4E-538C491F6EB2}"/>
    <dgm:cxn modelId="{BEF0BBFA-8D06-4060-90AB-70C5D2AC792D}" type="presOf" srcId="{0A1AF842-B577-4999-83D4-1F9717C0D1A1}" destId="{73C4FCC5-74BE-405E-84B1-876AEE0878B4}" srcOrd="1" destOrd="0" presId="urn:microsoft.com/office/officeart/2005/8/layout/process3"/>
    <dgm:cxn modelId="{A8E1D5FB-F9F4-43B2-8B94-C8045A7178FC}" srcId="{71F95E22-4DFE-4CC6-B963-70522C99FB40}" destId="{48747D1B-2FA8-496C-A392-4D2D20A90264}" srcOrd="3" destOrd="0" parTransId="{83C5101C-8519-47AA-9803-4679916F61A1}" sibTransId="{6583C43B-3B9B-4A8E-8F58-81CE09719B1A}"/>
    <dgm:cxn modelId="{2A18ECA5-CB4C-4E21-AE9A-3DBB41532D70}" type="presParOf" srcId="{F5F6531A-0145-4506-8D17-C58013C0DE74}" destId="{83ADCB97-38D7-4BAE-92E7-F514A4EEFEC8}" srcOrd="0" destOrd="0" presId="urn:microsoft.com/office/officeart/2005/8/layout/process3"/>
    <dgm:cxn modelId="{6D4436C3-7637-4628-AC4D-3B5724549C3A}" type="presParOf" srcId="{83ADCB97-38D7-4BAE-92E7-F514A4EEFEC8}" destId="{2740B5E2-DB50-416B-9C68-17633DCA7797}" srcOrd="0" destOrd="0" presId="urn:microsoft.com/office/officeart/2005/8/layout/process3"/>
    <dgm:cxn modelId="{50F335F7-92B9-43FF-8007-0040127811E0}" type="presParOf" srcId="{83ADCB97-38D7-4BAE-92E7-F514A4EEFEC8}" destId="{48899FB1-BFA6-429B-9402-B734F59D33FB}" srcOrd="1" destOrd="0" presId="urn:microsoft.com/office/officeart/2005/8/layout/process3"/>
    <dgm:cxn modelId="{788E0BE3-C104-4D44-9870-5C04EB60A82D}" type="presParOf" srcId="{83ADCB97-38D7-4BAE-92E7-F514A4EEFEC8}" destId="{92570E82-EC2F-425B-863D-CBB53BB86EC9}" srcOrd="2" destOrd="0" presId="urn:microsoft.com/office/officeart/2005/8/layout/process3"/>
    <dgm:cxn modelId="{5F13AA3E-FE50-4778-AAB1-F20EC4E80769}" type="presParOf" srcId="{F5F6531A-0145-4506-8D17-C58013C0DE74}" destId="{B7B3762C-8763-4A17-8DE3-EE06E417224A}" srcOrd="1" destOrd="0" presId="urn:microsoft.com/office/officeart/2005/8/layout/process3"/>
    <dgm:cxn modelId="{41C15A5E-A503-4D73-A758-01C1ADEFFD41}" type="presParOf" srcId="{B7B3762C-8763-4A17-8DE3-EE06E417224A}" destId="{FE2A5915-2501-4F49-8DE6-B852413019A7}" srcOrd="0" destOrd="0" presId="urn:microsoft.com/office/officeart/2005/8/layout/process3"/>
    <dgm:cxn modelId="{03C6C775-1C34-4B28-BBEB-614B68443E19}" type="presParOf" srcId="{F5F6531A-0145-4506-8D17-C58013C0DE74}" destId="{955F0844-8D07-4844-843A-60350E6C54FC}" srcOrd="2" destOrd="0" presId="urn:microsoft.com/office/officeart/2005/8/layout/process3"/>
    <dgm:cxn modelId="{8A4C3453-3A36-402F-A32C-BA677756DDAE}" type="presParOf" srcId="{955F0844-8D07-4844-843A-60350E6C54FC}" destId="{1543C934-ED4B-482B-B442-9DC3A860CEB7}" srcOrd="0" destOrd="0" presId="urn:microsoft.com/office/officeart/2005/8/layout/process3"/>
    <dgm:cxn modelId="{00246036-8EAD-47FA-B1D3-0C3FED3B09D2}" type="presParOf" srcId="{955F0844-8D07-4844-843A-60350E6C54FC}" destId="{73C4FCC5-74BE-405E-84B1-876AEE0878B4}" srcOrd="1" destOrd="0" presId="urn:microsoft.com/office/officeart/2005/8/layout/process3"/>
    <dgm:cxn modelId="{71A1643F-A20B-43E0-A3C9-CF8BDE89FEDB}" type="presParOf" srcId="{955F0844-8D07-4844-843A-60350E6C54FC}" destId="{4E57A9C7-B22D-482D-A865-62967D418E57}" srcOrd="2" destOrd="0" presId="urn:microsoft.com/office/officeart/2005/8/layout/process3"/>
    <dgm:cxn modelId="{FC0B8BF3-694A-418C-823E-9DAF4B14E1EA}" type="presParOf" srcId="{F5F6531A-0145-4506-8D17-C58013C0DE74}" destId="{2A227D8D-AB7D-45AC-B7B3-84C3B0E9C8E6}" srcOrd="3" destOrd="0" presId="urn:microsoft.com/office/officeart/2005/8/layout/process3"/>
    <dgm:cxn modelId="{8C5AB1E6-BCA8-484D-927F-610E6CDF9543}" type="presParOf" srcId="{2A227D8D-AB7D-45AC-B7B3-84C3B0E9C8E6}" destId="{A16177A8-BF1C-4F69-88AD-4C5B5C9D5C9F}" srcOrd="0" destOrd="0" presId="urn:microsoft.com/office/officeart/2005/8/layout/process3"/>
    <dgm:cxn modelId="{F686101E-D0C7-49FC-BBAD-A7C0A266A857}" type="presParOf" srcId="{F5F6531A-0145-4506-8D17-C58013C0DE74}" destId="{B1F01259-26BE-4244-B582-8760A300D2D9}" srcOrd="4" destOrd="0" presId="urn:microsoft.com/office/officeart/2005/8/layout/process3"/>
    <dgm:cxn modelId="{EFB8589F-B7D3-4B20-94A5-E88FAD5D2C95}" type="presParOf" srcId="{B1F01259-26BE-4244-B582-8760A300D2D9}" destId="{A1DC76CB-95F8-41FE-934C-14EA1912EB29}" srcOrd="0" destOrd="0" presId="urn:microsoft.com/office/officeart/2005/8/layout/process3"/>
    <dgm:cxn modelId="{37297397-E72B-4C76-947F-8C52E4551356}" type="presParOf" srcId="{B1F01259-26BE-4244-B582-8760A300D2D9}" destId="{5B96BFF3-3AC7-4D41-A73B-65522185ED17}" srcOrd="1" destOrd="0" presId="urn:microsoft.com/office/officeart/2005/8/layout/process3"/>
    <dgm:cxn modelId="{356710B2-D8F4-4E52-8B8A-9BE656E8FA2E}" type="presParOf" srcId="{B1F01259-26BE-4244-B582-8760A300D2D9}" destId="{79894DF2-B1E6-4160-856B-FF794FF35CAB}" srcOrd="2" destOrd="0" presId="urn:microsoft.com/office/officeart/2005/8/layout/process3"/>
    <dgm:cxn modelId="{A8A3BEDE-BC5C-44F8-9344-D55CBC6B90C0}" type="presParOf" srcId="{F5F6531A-0145-4506-8D17-C58013C0DE74}" destId="{8D62AC1B-CE32-4CEE-B33E-AA0E8AFBC514}" srcOrd="5" destOrd="0" presId="urn:microsoft.com/office/officeart/2005/8/layout/process3"/>
    <dgm:cxn modelId="{0573A313-8858-461C-AEC9-B69EBAE37848}" type="presParOf" srcId="{8D62AC1B-CE32-4CEE-B33E-AA0E8AFBC514}" destId="{94DE222C-6E95-44FF-89B1-69EAE4D1C00A}" srcOrd="0" destOrd="0" presId="urn:microsoft.com/office/officeart/2005/8/layout/process3"/>
    <dgm:cxn modelId="{6A172826-27A4-47F2-BF80-8E9A33AF7D0E}" type="presParOf" srcId="{F5F6531A-0145-4506-8D17-C58013C0DE74}" destId="{FFEBEB0D-E72C-4C38-9C33-834C236E94B8}" srcOrd="6" destOrd="0" presId="urn:microsoft.com/office/officeart/2005/8/layout/process3"/>
    <dgm:cxn modelId="{B55D2114-0CE1-44AD-8A96-94E5B32DEFEC}" type="presParOf" srcId="{FFEBEB0D-E72C-4C38-9C33-834C236E94B8}" destId="{BB242E17-0321-4B92-9C02-D3875106A3A8}" srcOrd="0" destOrd="0" presId="urn:microsoft.com/office/officeart/2005/8/layout/process3"/>
    <dgm:cxn modelId="{75CF25A1-F62B-42C3-8831-56B1EDAB7595}" type="presParOf" srcId="{FFEBEB0D-E72C-4C38-9C33-834C236E94B8}" destId="{1C48B5C3-B5F4-4481-9282-2900C6AA1F7D}" srcOrd="1" destOrd="0" presId="urn:microsoft.com/office/officeart/2005/8/layout/process3"/>
    <dgm:cxn modelId="{6CE797BF-9738-40A6-8F28-DF716C08BDA8}" type="presParOf" srcId="{FFEBEB0D-E72C-4C38-9C33-834C236E94B8}" destId="{AF1DA603-7948-4941-8CD8-EE2537E04F6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899FB1-BFA6-429B-9402-B734F59D33FB}">
      <dsp:nvSpPr>
        <dsp:cNvPr id="0" name=""/>
        <dsp:cNvSpPr/>
      </dsp:nvSpPr>
      <dsp:spPr>
        <a:xfrm>
          <a:off x="57107" y="646097"/>
          <a:ext cx="1348918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Invitación a la ruta</a:t>
          </a:r>
        </a:p>
      </dsp:txBody>
      <dsp:txXfrm>
        <a:off x="57107" y="646097"/>
        <a:ext cx="1348918" cy="539567"/>
      </dsp:txXfrm>
    </dsp:sp>
    <dsp:sp modelId="{92570E82-EC2F-425B-863D-CBB53BB86EC9}">
      <dsp:nvSpPr>
        <dsp:cNvPr id="0" name=""/>
        <dsp:cNvSpPr/>
      </dsp:nvSpPr>
      <dsp:spPr>
        <a:xfrm>
          <a:off x="277357" y="1724349"/>
          <a:ext cx="1348918" cy="3016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Segmentación etaria y Socialización / pre- pensionados / brecha digital</a:t>
          </a:r>
        </a:p>
      </dsp:txBody>
      <dsp:txXfrm>
        <a:off x="316865" y="1763857"/>
        <a:ext cx="1269902" cy="2937823"/>
      </dsp:txXfrm>
    </dsp:sp>
    <dsp:sp modelId="{B7B3762C-8763-4A17-8DE3-EE06E417224A}">
      <dsp:nvSpPr>
        <dsp:cNvPr id="0" name=""/>
        <dsp:cNvSpPr/>
      </dsp:nvSpPr>
      <dsp:spPr>
        <a:xfrm rot="21599985">
          <a:off x="1600080" y="747955"/>
          <a:ext cx="411394" cy="3358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50" kern="120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1600080" y="815123"/>
        <a:ext cx="310642" cy="201505"/>
      </dsp:txXfrm>
    </dsp:sp>
    <dsp:sp modelId="{73C4FCC5-74BE-405E-84B1-876AEE0878B4}">
      <dsp:nvSpPr>
        <dsp:cNvPr id="0" name=""/>
        <dsp:cNvSpPr/>
      </dsp:nvSpPr>
      <dsp:spPr>
        <a:xfrm>
          <a:off x="2182241" y="646088"/>
          <a:ext cx="1348918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Sesión 1 a 1 / talleres grupales y comunidad (red apoyo)</a:t>
          </a:r>
        </a:p>
      </dsp:txBody>
      <dsp:txXfrm>
        <a:off x="2182241" y="646088"/>
        <a:ext cx="1348918" cy="539567"/>
      </dsp:txXfrm>
    </dsp:sp>
    <dsp:sp modelId="{4E57A9C7-B22D-482D-A865-62967D418E57}">
      <dsp:nvSpPr>
        <dsp:cNvPr id="0" name=""/>
        <dsp:cNvSpPr/>
      </dsp:nvSpPr>
      <dsp:spPr>
        <a:xfrm>
          <a:off x="2444241" y="1727888"/>
          <a:ext cx="1348918" cy="2897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Plan Personalizado de Empleo (PEE): 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 Entrevista a profundidad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Moderniza hoja de vida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Formación en Alfabetización digital para el Empleo</a:t>
          </a:r>
        </a:p>
      </dsp:txBody>
      <dsp:txXfrm>
        <a:off x="2483749" y="1767396"/>
        <a:ext cx="1269902" cy="2818088"/>
      </dsp:txXfrm>
    </dsp:sp>
    <dsp:sp modelId="{2A227D8D-AB7D-45AC-B7B3-84C3B0E9C8E6}">
      <dsp:nvSpPr>
        <dsp:cNvPr id="0" name=""/>
        <dsp:cNvSpPr/>
      </dsp:nvSpPr>
      <dsp:spPr>
        <a:xfrm>
          <a:off x="3731759" y="747951"/>
          <a:ext cx="425271" cy="3358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50" kern="120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731759" y="815119"/>
        <a:ext cx="324519" cy="201505"/>
      </dsp:txXfrm>
    </dsp:sp>
    <dsp:sp modelId="{5B96BFF3-3AC7-4D41-A73B-65522185ED17}">
      <dsp:nvSpPr>
        <dsp:cNvPr id="0" name=""/>
        <dsp:cNvSpPr/>
      </dsp:nvSpPr>
      <dsp:spPr>
        <a:xfrm>
          <a:off x="4333558" y="646088"/>
          <a:ext cx="1348918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Aliados y cursos o programas con enfoque práctico</a:t>
          </a:r>
        </a:p>
      </dsp:txBody>
      <dsp:txXfrm>
        <a:off x="4333558" y="646088"/>
        <a:ext cx="1348918" cy="539567"/>
      </dsp:txXfrm>
    </dsp:sp>
    <dsp:sp modelId="{79894DF2-B1E6-4160-856B-FF794FF35CAB}">
      <dsp:nvSpPr>
        <dsp:cNvPr id="0" name=""/>
        <dsp:cNvSpPr/>
      </dsp:nvSpPr>
      <dsp:spPr>
        <a:xfrm>
          <a:off x="4611124" y="1801957"/>
          <a:ext cx="1348918" cy="2798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Formación a la medida del SENA para: 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Actualizar y practicas las competencias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Certificación</a:t>
          </a:r>
          <a:b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</a:b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- Vinculación laboral</a:t>
          </a:r>
        </a:p>
      </dsp:txBody>
      <dsp:txXfrm>
        <a:off x="4650632" y="1841465"/>
        <a:ext cx="1269902" cy="2719330"/>
      </dsp:txXfrm>
    </dsp:sp>
    <dsp:sp modelId="{8D62AC1B-CE32-4CEE-B33E-AA0E8AFBC514}">
      <dsp:nvSpPr>
        <dsp:cNvPr id="0" name=""/>
        <dsp:cNvSpPr/>
      </dsp:nvSpPr>
      <dsp:spPr>
        <a:xfrm>
          <a:off x="5887288" y="747951"/>
          <a:ext cx="434200" cy="3358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50" kern="120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5887288" y="815119"/>
        <a:ext cx="333448" cy="201505"/>
      </dsp:txXfrm>
    </dsp:sp>
    <dsp:sp modelId="{1C48B5C3-B5F4-4481-9282-2900C6AA1F7D}">
      <dsp:nvSpPr>
        <dsp:cNvPr id="0" name=""/>
        <dsp:cNvSpPr/>
      </dsp:nvSpPr>
      <dsp:spPr>
        <a:xfrm>
          <a:off x="6501723" y="646088"/>
          <a:ext cx="1348918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Vacantes demarcadas y convocatorias exclusivas</a:t>
          </a:r>
        </a:p>
      </dsp:txBody>
      <dsp:txXfrm>
        <a:off x="6501723" y="646088"/>
        <a:ext cx="1348918" cy="539567"/>
      </dsp:txXfrm>
    </dsp:sp>
    <dsp:sp modelId="{AF1DA603-7948-4941-8CD8-EE2537E04F6A}">
      <dsp:nvSpPr>
        <dsp:cNvPr id="0" name=""/>
        <dsp:cNvSpPr/>
      </dsp:nvSpPr>
      <dsp:spPr>
        <a:xfrm>
          <a:off x="6624649" y="1808178"/>
          <a:ext cx="1348918" cy="30758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Colocación exitosa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Testimoniales en redes sociales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100" kern="1200" dirty="0">
              <a:latin typeface="Poppins" panose="00000500000000000000" pitchFamily="2" charset="0"/>
              <a:cs typeface="Poppins" panose="00000500000000000000" pitchFamily="2" charset="0"/>
            </a:rPr>
            <a:t>Cartilla digital de beneficios y directorio de aliados</a:t>
          </a:r>
        </a:p>
      </dsp:txBody>
      <dsp:txXfrm>
        <a:off x="6664157" y="1847686"/>
        <a:ext cx="1269902" cy="2996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6262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4880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339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7702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9bd765795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4" name="Google Shape;284;g39bd765795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urosario.edu.co/sites/default/files/2025-08/terminos-y-condiciones-tdr-innova-2025.pdf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mintrabajo.gov.co/prensa/comunicados/2022/julio/siete-empresas-pioneras-con-la-empleabilidad-del-adulto-mayor-fueron-reconocidas-por-mintrabaj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3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diagramDrawing" Target="../diagrams/drawing1.xml"/><Relationship Id="rId5" Type="http://schemas.openxmlformats.org/officeDocument/2006/relationships/image" Target="../media/image7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4.pn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1766887"/>
            <a:ext cx="7772400" cy="2897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3" y="76200"/>
            <a:ext cx="4539852" cy="2154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200" b="1" i="0" u="sng" strike="noStrike" cap="none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Estrategias </a:t>
            </a:r>
            <a:r>
              <a:rPr lang="es-CO" sz="32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ADE para la </a:t>
            </a:r>
            <a:r>
              <a:rPr lang="es-CO" sz="3200" b="1" i="0" u="sng" strike="noStrike" cap="none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 atención </a:t>
            </a:r>
            <a:r>
              <a:rPr lang="es-CO" sz="32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de</a:t>
            </a:r>
            <a:r>
              <a:rPr lang="es-CO" sz="3200" b="1" i="0" u="sng" strike="noStrike" cap="none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s-CO" sz="32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personas mayores de 50 años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B21BE25-97E0-4880-93D5-18AF032731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872" b="82436" l="6248" r="66095">
                        <a14:foregroundMark x1="45410" y1="33803" x2="24800" y2="50043"/>
                        <a14:foregroundMark x1="24800" y1="50043" x2="18171" y2="48205"/>
                        <a14:foregroundMark x1="18171" y1="48205" x2="34667" y2="56966"/>
                        <a14:foregroundMark x1="34667" y1="56966" x2="34895" y2="60470"/>
                        <a14:foregroundMark x1="51771" y1="28120" x2="60343" y2="44402"/>
                        <a14:foregroundMark x1="60343" y1="44402" x2="60267" y2="62906"/>
                        <a14:foregroundMark x1="60267" y1="62906" x2="53981" y2="78077"/>
                        <a14:foregroundMark x1="53981" y1="78077" x2="52114" y2="80000"/>
                        <a14:foregroundMark x1="52305" y1="82222" x2="57371" y2="72906"/>
                        <a14:foregroundMark x1="57371" y1="72906" x2="61029" y2="49145"/>
                        <a14:foregroundMark x1="61029" y1="49145" x2="58248" y2="38590"/>
                        <a14:foregroundMark x1="58248" y1="38590" x2="51200" y2="28120"/>
                        <a14:foregroundMark x1="51962" y1="25256" x2="63543" y2="46838"/>
                        <a14:foregroundMark x1="63543" y1="46838" x2="65448" y2="56966"/>
                        <a14:foregroundMark x1="65448" y1="56966" x2="63886" y2="67137"/>
                        <a14:foregroundMark x1="63886" y1="67137" x2="60343" y2="75385"/>
                        <a14:foregroundMark x1="60343" y1="75385" x2="53714" y2="82179"/>
                        <a14:foregroundMark x1="53714" y1="82179" x2="51390" y2="82436"/>
                        <a14:foregroundMark x1="6248" y1="49060" x2="8343" y2="57479"/>
                        <a14:foregroundMark x1="8343" y1="57479" x2="22705" y2="58761"/>
                        <a14:foregroundMark x1="22705" y1="58761" x2="41181" y2="51923"/>
                        <a14:foregroundMark x1="41181" y1="51923" x2="39924" y2="42479"/>
                        <a14:foregroundMark x1="39924" y1="42479" x2="25219" y2="38675"/>
                        <a14:foregroundMark x1="25219" y1="38675" x2="19848" y2="52991"/>
                        <a14:foregroundMark x1="19848" y1="52991" x2="31619" y2="62650"/>
                        <a14:foregroundMark x1="31619" y1="62650" x2="36533" y2="60043"/>
                        <a14:foregroundMark x1="51962" y1="24872" x2="53219" y2="27094"/>
                        <a14:foregroundMark x1="59924" y1="37479" x2="62819" y2="41154"/>
                        <a14:foregroundMark x1="63010" y1="51325" x2="63733" y2="56197"/>
                        <a14:foregroundMark x1="47581" y1="50684" x2="44343" y2="57607"/>
                        <a14:foregroundMark x1="64990" y1="52735" x2="66095" y2="54359"/>
                      </a14:backgroundRemoval>
                    </a14:imgEffect>
                  </a14:imgLayer>
                </a14:imgProps>
              </a:ext>
            </a:extLst>
          </a:blip>
          <a:srcRect t="22630" r="32647" b="13733"/>
          <a:stretch/>
        </p:blipFill>
        <p:spPr>
          <a:xfrm>
            <a:off x="3721515" y="771526"/>
            <a:ext cx="5308185" cy="4470792"/>
          </a:xfrm>
          <a:prstGeom prst="rect">
            <a:avLst/>
          </a:prstGeom>
        </p:spPr>
      </p:pic>
      <p:sp>
        <p:nvSpPr>
          <p:cNvPr id="14" name="Rectangle 1">
            <a:extLst>
              <a:ext uri="{FF2B5EF4-FFF2-40B4-BE49-F238E27FC236}">
                <a16:creationId xmlns:a16="http://schemas.microsoft.com/office/drawing/2014/main" id="{B3FD224E-AD79-4E1E-97AA-B725B2A1D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772" y="2216136"/>
            <a:ext cx="3389331" cy="35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tasa global de participación laboral en Colombia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ha estado alrededor del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65%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(variación reciente GEIH), pero en adultos de 50–60 años tiende a disminuir por salida temprana del mercado, enfermedades, despidos o falta de actualización laboral. 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CO" altLang="es-CO" sz="9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Antecedentes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: 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Ley 2040 de 2020</a:t>
            </a:r>
            <a:r>
              <a:rPr kumimoji="0" lang="es-CO" altLang="es-CO" sz="9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/ 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“Sello amigable adulto mayor”/SPE (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7"/>
              </a:rPr>
              <a:t>https://www.mintrabajo.gov.co/prensa/comunicados/2022/julio/siete-empresas-pioneras-con-la-empleabilidad-del-adulto-mayor-fueron-reconocidas-por-mintrabajo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 , 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Observatorio de Emprendimiento y Empleabilidad del Adulto Mayor (OEEA), Premio Innova Mayor 2025 /</a:t>
            </a:r>
            <a:r>
              <a:rPr kumimoji="0" lang="es-MX" altLang="es-CO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Urosario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Porvenir (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8"/>
              </a:rPr>
              <a:t>https://urosario.edu.co/sites/default/files/2025-08/terminos-y-condiciones-tdr-innova-2025.pdf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  / 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Job50 y Talento +45, CCE –Cámara Comercio España.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kumimoji="0" lang="es-CO" alt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Las empresas mantienen prácticas de contratación donde las edades más frecuentes se concentran entre “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24 a 55 años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”; sin embargo, estudios de mercado demuestran que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55–60 sigue siendo un rango de vinculación razonable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en cargos administrativos, comerciales, logísticos, operativos y de servicios personales.</a:t>
            </a: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D59BAD93-F15F-48A6-B3C9-303D56D6E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3" y="5770955"/>
            <a:ext cx="78771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jurisprudencia reconoce estabilidad laboral reforzada al </a:t>
            </a:r>
            <a:r>
              <a:rPr kumimoji="0" lang="es-CO" altLang="es-CO" sz="9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pre- pensionado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(faltando ≤36 meses para cumplir requisitos), lo cual no impide su contratación, pero sí demanda asesoría especializada para proteger derechos y orientar decisiones del empleador y del buscador.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kumimoji="0" lang="es-CO" alt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estructura económica de Bogotá —comercio, servicios, logística, salud, educación, seguridad, construcción— mantiene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demanda para ocupaciones que pueden ser cubiertas por talento 50–60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si se fortalece la intermediación y la actualización de competencias.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00208A1-95CF-4ECA-85DC-6729B7F96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3795" y="424711"/>
            <a:ext cx="35401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Población +49 a  60 años 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9F0F83D-F63A-4C06-8DA2-DCA53D6BF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8922" y="1530519"/>
            <a:ext cx="35401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 Vinculación y reconversión laboral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B5153483-CA6D-4D90-96FB-9FA17BE10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9700" y="2678532"/>
            <a:ext cx="27900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Desempleados a largo plazo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65D50D2F-2D79-4179-BF03-E20190F32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626" y="3594718"/>
            <a:ext cx="27900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Modernización y actualización de habilidades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755BCA4-A68C-4914-95C3-7FDF13B49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9356" y="4850399"/>
            <a:ext cx="27900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Brechas y barreras</a:t>
            </a:r>
          </a:p>
        </p:txBody>
      </p:sp>
    </p:spTree>
    <p:extLst>
      <p:ext uri="{BB962C8B-B14F-4D97-AF65-F5344CB8AC3E}">
        <p14:creationId xmlns:p14="http://schemas.microsoft.com/office/powerpoint/2010/main" val="289455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1" y="235044"/>
            <a:ext cx="4897041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48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Barreras </a:t>
            </a:r>
            <a:endParaRPr lang="es-CO" sz="48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112A621-C804-40BF-8AEA-60E445702CD3}"/>
              </a:ext>
            </a:extLst>
          </p:cNvPr>
          <p:cNvSpPr txBox="1"/>
          <p:nvPr/>
        </p:nvSpPr>
        <p:spPr>
          <a:xfrm>
            <a:off x="398407" y="1087934"/>
            <a:ext cx="416609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 Edadismo y sesgos de empleadores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Búsqueda de instancias, aliados y mesas de diálogo sectoriales que muestren beneficios de experiencia y retención.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Baja formalización de vacantes disponibles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Priorizar vacantes con afiliación formal en la bolsa 50–60; negociar con empresas compromiso de afiliación y condiciones dignas.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Limitaciones tecnológicas y de movilidad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Formación en alfabetización digital, indagar programas de formación SEF básica en TIC.</a:t>
            </a:r>
          </a:p>
          <a:p>
            <a:pPr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 Condición de pre-pensionado (riesgo de despido o contratación precaria) 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Salarios insuficientes / trabajo precario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Priorizar intermediación hacia plazas formales con estándares salariales dignos.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Brechas de salud o capacidades reducidas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Articulación con servicios de salud ocupacional y con programas sociales para adaptaciones razonables.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9A42089-1B17-446B-B8BC-5B43D1CDD1F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114" t="25818" r="22951" b="17177"/>
          <a:stretch/>
        </p:blipFill>
        <p:spPr>
          <a:xfrm>
            <a:off x="5972174" y="1757363"/>
            <a:ext cx="3729039" cy="3800475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9FA2E055-3480-446F-B9DC-0CCB74CB0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84" y="650512"/>
            <a:ext cx="35401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Campaña de sensibilización y sello </a:t>
            </a:r>
            <a:r>
              <a:rPr lang="es-CO" altLang="es-CO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“empresa amiga +50” </a:t>
            </a:r>
            <a:endParaRPr kumimoji="0" lang="es-CO" altLang="es-CO" sz="20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2FC942D5-8108-465B-B923-8D02A70B8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102" y="643905"/>
            <a:ext cx="35401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Priorizar vacantes con afiliación formal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CB85733B-C166-469E-A05C-6400A18A8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416" y="5557838"/>
            <a:ext cx="244408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Alfabetización digital para el empleo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67AAAC2C-6C63-48E2-B4FB-10CB1B757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9210" y="5307269"/>
            <a:ext cx="276967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Cartilla y  </a:t>
            </a: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Negociación empresarial</a:t>
            </a:r>
          </a:p>
        </p:txBody>
      </p:sp>
    </p:spTree>
    <p:extLst>
      <p:ext uri="{BB962C8B-B14F-4D97-AF65-F5344CB8AC3E}">
        <p14:creationId xmlns:p14="http://schemas.microsoft.com/office/powerpoint/2010/main" val="1242106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246459" y="104962"/>
            <a:ext cx="8881666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6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Ruta especializada +50  </a:t>
            </a:r>
            <a:endParaRPr lang="es-CO" sz="36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0773516-DEDF-4586-8104-0475C2E596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890" r="75924" b="7084"/>
          <a:stretch/>
        </p:blipFill>
        <p:spPr>
          <a:xfrm>
            <a:off x="1141524" y="648801"/>
            <a:ext cx="2291095" cy="5213882"/>
          </a:xfrm>
          <a:prstGeom prst="rect">
            <a:avLst/>
          </a:prstGeom>
        </p:spPr>
      </p:pic>
      <p:pic>
        <p:nvPicPr>
          <p:cNvPr id="14" name="Imagen 13" descr="Mujer anciana en llamada sonriendo">
            <a:extLst>
              <a:ext uri="{FF2B5EF4-FFF2-40B4-BE49-F238E27FC236}">
                <a16:creationId xmlns:a16="http://schemas.microsoft.com/office/drawing/2014/main" id="{B5551DEC-3BC4-43CB-8965-C936A42DC7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3660509"/>
            <a:ext cx="2984097" cy="3232772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AADC55C-FABA-4193-99EE-411C64DA6F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2080849"/>
              </p:ext>
            </p:extLst>
          </p:nvPr>
        </p:nvGraphicFramePr>
        <p:xfrm>
          <a:off x="3751372" y="110040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A23C121D-E1F5-4860-8D41-BCE650D06A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351" t="18095" r="5888" b="65456"/>
          <a:stretch/>
        </p:blipFill>
        <p:spPr>
          <a:xfrm>
            <a:off x="3695928" y="735370"/>
            <a:ext cx="8319463" cy="101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03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0" y="235044"/>
            <a:ext cx="10640617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6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Ajustes implementados en el 2025 para +50  </a:t>
            </a:r>
            <a:endParaRPr lang="es-CO" sz="36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47617A9-97A9-4A04-B68A-2E6323D13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75" y="955033"/>
            <a:ext cx="961471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Acompañamiento 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“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one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by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one</a:t>
            </a:r>
            <a:r>
              <a:rPr lang="es-CO" altLang="es-CO" sz="1500" b="1" i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” o personalizado</a:t>
            </a:r>
            <a:r>
              <a:rPr lang="es-CO" altLang="es-CO" sz="1500" i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no se pretende masividad en las ferias o en los espacios propiciados. </a:t>
            </a:r>
            <a:br>
              <a:rPr kumimoji="0" lang="es-CO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CO" altLang="es-CO" sz="1500" i="1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Identificación de empresas que tienen iniciativas o programas para esta población </a:t>
            </a: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tales como 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Grupo Gelsa (con su programa Inclusión +50), OXXO (con su Programa Silver),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Interaseo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Simansi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S.A.S.,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Proactivar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IPS,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Worldlink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HASS y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Ensafe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Kalpa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S.A.S y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Smarty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</a:t>
            </a:r>
            <a:r>
              <a:rPr kumimoji="0" lang="es-MX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reconocidas por el Ministerio del Trabajo. </a:t>
            </a:r>
            <a:endParaRPr kumimoji="0" lang="es-CO" altLang="es-CO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kumimoji="0" lang="es-CO" altLang="es-CO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 las ferias se incluyen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zonas de apoyo para el registro, salas de espera  y oferta inter - institucional </a:t>
            </a:r>
            <a:r>
              <a:rPr kumimoji="0" lang="es-CO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(Comisión Nacional del Servicio Civil, Emprendimiento SDDE, Formación SDDE).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lang="es-CO" altLang="es-CO" sz="15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 adelantó la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articulación con el referente poblacional del despacho </a:t>
            </a: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para la respuesta y generación de actividades, validación de talleres con foco poblacional.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lang="es-CO" altLang="es-CO" sz="15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 planeó y llevó a cabo la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primera Feria de Empleo para personas mayores de 50 años en la ciudad. Con 11 empresas participantes y 364 puestos de trabajo.</a:t>
            </a:r>
          </a:p>
        </p:txBody>
      </p:sp>
      <p:pic>
        <p:nvPicPr>
          <p:cNvPr id="8" name="Gráfico 7" descr="Aula de clases con relleno sólido">
            <a:extLst>
              <a:ext uri="{FF2B5EF4-FFF2-40B4-BE49-F238E27FC236}">
                <a16:creationId xmlns:a16="http://schemas.microsoft.com/office/drawing/2014/main" id="{E616DE22-0910-4F5D-A971-3A2002958B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6895" y="3429000"/>
            <a:ext cx="733713" cy="733713"/>
          </a:xfrm>
          <a:prstGeom prst="rect">
            <a:avLst/>
          </a:prstGeom>
        </p:spPr>
      </p:pic>
      <p:pic>
        <p:nvPicPr>
          <p:cNvPr id="10" name="Gráfico 9" descr="Centro educativo con relleno sólido">
            <a:extLst>
              <a:ext uri="{FF2B5EF4-FFF2-40B4-BE49-F238E27FC236}">
                <a16:creationId xmlns:a16="http://schemas.microsoft.com/office/drawing/2014/main" id="{5AC3ED94-AC34-4D66-B4E7-0524B10898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6552" y="2514600"/>
            <a:ext cx="914400" cy="9144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5177176-4CEA-44F0-9628-BB817A2AEA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0906" y="4807963"/>
            <a:ext cx="3509670" cy="183221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64B3113-C203-4663-95B4-93B6EF2A7B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8097" y="4740685"/>
            <a:ext cx="1566135" cy="1966774"/>
          </a:xfrm>
          <a:prstGeom prst="rect">
            <a:avLst/>
          </a:prstGeom>
        </p:spPr>
      </p:pic>
      <p:pic>
        <p:nvPicPr>
          <p:cNvPr id="19" name="Gráfico 18" descr="Banco con relleno sólido">
            <a:extLst>
              <a:ext uri="{FF2B5EF4-FFF2-40B4-BE49-F238E27FC236}">
                <a16:creationId xmlns:a16="http://schemas.microsoft.com/office/drawing/2014/main" id="{7084FDCD-3CF1-4DCD-B21A-9D915F58C2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6551" y="1640872"/>
            <a:ext cx="914400" cy="914400"/>
          </a:xfrm>
          <a:prstGeom prst="rect">
            <a:avLst/>
          </a:prstGeom>
        </p:spPr>
      </p:pic>
      <p:pic>
        <p:nvPicPr>
          <p:cNvPr id="21" name="Gráfico 20" descr="Sala de juntas con relleno sólido">
            <a:extLst>
              <a:ext uri="{FF2B5EF4-FFF2-40B4-BE49-F238E27FC236}">
                <a16:creationId xmlns:a16="http://schemas.microsoft.com/office/drawing/2014/main" id="{6C002774-3DDF-4A46-8D00-7A6D056FA2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6551" y="9022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48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9bd7657951_0_37"/>
          <p:cNvSpPr txBox="1"/>
          <p:nvPr/>
        </p:nvSpPr>
        <p:spPr>
          <a:xfrm>
            <a:off x="2732087" y="2546350"/>
            <a:ext cx="67278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Poppins"/>
              <a:buNone/>
            </a:pPr>
            <a:r>
              <a:rPr lang="en-US" sz="9600" b="1" i="0" u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GRACIAS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737</Words>
  <Application>Microsoft Office PowerPoint</Application>
  <PresentationFormat>Panorámica</PresentationFormat>
  <Paragraphs>48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Poppins</vt:lpstr>
      <vt:lpstr>Wingdings</vt:lpstr>
      <vt:lpstr>Calibri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Naidu Sastoque</dc:creator>
  <cp:lastModifiedBy>Naidu</cp:lastModifiedBy>
  <cp:revision>24</cp:revision>
  <dcterms:modified xsi:type="dcterms:W3CDTF">2025-11-26T23:39:31Z</dcterms:modified>
</cp:coreProperties>
</file>