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5670550" cy="318262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9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200" b="0" i="0" u="none" strike="noStrike" kern="1200" spc="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/>
              <a:t>Casos de intoxicaciones por plaguicidas hasta la semana 20 de 2026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59232822830421"/>
          <c:y val="0.313975256580544"/>
          <c:w val="0.438493700242029"/>
          <c:h val="0.705760503949501"/>
        </c:manualLayout>
      </c:layout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spPr/>
          <c:explosion val="17"/>
          <c:dPt>
            <c:idx val="0"/>
            <c:bubble3D val="0"/>
            <c:explosion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es-ES" sz="10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Casos sin seguimeinto</c:v>
                </c:pt>
                <c:pt idx="1">
                  <c:v>Casos con seguimeinto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11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10906296280462"/>
          <c:y val="0.445992698577553"/>
          <c:w val="0.355816348501003"/>
          <c:h val="0.4234440415680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000" b="0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651ea12-8602-4117-ba3f-f8fcc5dcce74}"/>
      </c:ext>
    </c:extLst>
  </c:chart>
  <c:spPr>
    <a:noFill/>
    <a:ln>
      <a:solidFill>
        <a:schemeClr val="tx1"/>
      </a:solidFill>
    </a:ln>
    <a:effectLst/>
  </c:spPr>
  <c:txPr>
    <a:bodyPr/>
    <a:lstStyle/>
    <a:p>
      <a:pPr>
        <a:defRPr lang="es-ES" sz="1000">
          <a:solidFill>
            <a:schemeClr val="tx1"/>
          </a:solidFill>
          <a:latin typeface="Arial Narrow" panose="020B060602020203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85800"/>
            <a:ext cx="6108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Diapositiva de título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>
            <a:spLocks noGrp="1"/>
          </p:cNvSpPr>
          <p:nvPr>
            <p:ph type="ctrTitle"/>
          </p:nvPr>
        </p:nvSpPr>
        <p:spPr>
          <a:xfrm>
            <a:off x="708819" y="520912"/>
            <a:ext cx="4252913" cy="110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85"/>
              <a:buFont typeface="Calibri" panose="020F0502020204030204"/>
              <a:buNone/>
              <a:defRPr sz="278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>
            <a:spLocks noGrp="1"/>
          </p:cNvSpPr>
          <p:nvPr>
            <p:ph type="subTitle" idx="1"/>
          </p:nvPr>
        </p:nvSpPr>
        <p:spPr>
          <a:xfrm>
            <a:off x="708819" y="1671779"/>
            <a:ext cx="4252913" cy="76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114"/>
              <a:buNone/>
              <a:defRPr sz="1115"/>
            </a:lvl1pPr>
            <a:lvl2pPr lvl="1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None/>
              <a:defRPr sz="930"/>
            </a:lvl2pPr>
            <a:lvl3pPr lvl="2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None/>
              <a:defRPr sz="835"/>
            </a:lvl3pPr>
            <a:lvl4pPr lvl="3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4pPr>
            <a:lvl5pPr lvl="4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5pPr>
            <a:lvl6pPr lvl="5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6pPr>
            <a:lvl7pPr lvl="6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7pPr>
            <a:lvl8pPr lvl="7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8pPr>
            <a:lvl9pPr lvl="8" algn="ctr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9pPr>
          </a:lstStyle>
          <a:p/>
        </p:txBody>
      </p:sp>
      <p:sp>
        <p:nvSpPr>
          <p:cNvPr id="14" name="Google Shape;14;p6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ítulo y texto vertical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89851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1825503" y="-588342"/>
            <a:ext cx="2019545" cy="4890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Título vertical y texto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3320648" y="906802"/>
            <a:ext cx="2697393" cy="122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839781" y="-280469"/>
            <a:ext cx="2697393" cy="3597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En blanco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ítulo y objetos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389851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389851" y="847310"/>
            <a:ext cx="4890849" cy="2019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Encabezado de sección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386897" y="793524"/>
            <a:ext cx="4890849" cy="132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85"/>
              <a:buFont typeface="Calibri" panose="020F0502020204030204"/>
              <a:buNone/>
              <a:defRPr sz="278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386897" y="2130064"/>
            <a:ext cx="4890849" cy="69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rgbClr val="888888"/>
              </a:buClr>
              <a:buSzPts val="1114"/>
              <a:buNone/>
              <a:defRPr sz="1115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928"/>
              <a:buNone/>
              <a:defRPr sz="93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835"/>
              <a:buNone/>
              <a:defRPr sz="835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rgbClr val="888888"/>
              </a:buClr>
              <a:buSzPts val="743"/>
              <a:buNone/>
              <a:defRPr sz="745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Dos objetos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389851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389850" y="847310"/>
            <a:ext cx="2409984" cy="2019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2870716" y="847310"/>
            <a:ext cx="2409984" cy="2019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ación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390589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390589" y="780262"/>
            <a:ext cx="2398908" cy="38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114"/>
              <a:buNone/>
              <a:defRPr sz="1115" b="1"/>
            </a:lvl1pPr>
            <a:lvl2pPr marL="914400" lvl="1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None/>
              <a:defRPr sz="930" b="1"/>
            </a:lvl2pPr>
            <a:lvl3pPr marL="1371600" lvl="2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None/>
              <a:defRPr sz="835" b="1"/>
            </a:lvl3pPr>
            <a:lvl4pPr marL="1828800" lvl="3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4pPr>
            <a:lvl5pPr marL="2286000" lvl="4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5pPr>
            <a:lvl6pPr marL="2743200" lvl="5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6pPr>
            <a:lvl7pPr marL="3200400" lvl="6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7pPr>
            <a:lvl8pPr marL="3657600" lvl="7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8pPr>
            <a:lvl9pPr marL="4114800" lvl="8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9pPr>
          </a:lstStyle>
          <a:p/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390589" y="1162656"/>
            <a:ext cx="2398908" cy="171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2870716" y="780262"/>
            <a:ext cx="2410722" cy="382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114"/>
              <a:buNone/>
              <a:defRPr sz="1115" b="1"/>
            </a:lvl1pPr>
            <a:lvl2pPr marL="914400" lvl="1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None/>
              <a:defRPr sz="930" b="1"/>
            </a:lvl2pPr>
            <a:lvl3pPr marL="1371600" lvl="2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None/>
              <a:defRPr sz="835" b="1"/>
            </a:lvl3pPr>
            <a:lvl4pPr marL="1828800" lvl="3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4pPr>
            <a:lvl5pPr marL="2286000" lvl="4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5pPr>
            <a:lvl6pPr marL="2743200" lvl="5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6pPr>
            <a:lvl7pPr marL="3200400" lvl="6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7pPr>
            <a:lvl8pPr marL="3657600" lvl="7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8pPr>
            <a:lvl9pPr marL="4114800" lvl="8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 b="1"/>
            </a:lvl9pPr>
          </a:lstStyle>
          <a:p/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2870716" y="1162656"/>
            <a:ext cx="2410722" cy="1710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Solo el título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389851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ido con título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390589" y="212196"/>
            <a:ext cx="1828900" cy="742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85"/>
              <a:buFont typeface="Calibri" panose="020F0502020204030204"/>
              <a:buNone/>
              <a:defRPr sz="148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2410722" y="458284"/>
            <a:ext cx="2870716" cy="2261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258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485"/>
              <a:buChar char="•"/>
              <a:defRPr sz="1485"/>
            </a:lvl1pPr>
            <a:lvl2pPr marL="914400" lvl="1" indent="-31115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299"/>
              <a:buChar char="•"/>
              <a:defRPr sz="1300"/>
            </a:lvl2pPr>
            <a:lvl3pPr marL="1371600" lvl="2" indent="-29908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114"/>
              <a:buChar char="•"/>
              <a:defRPr sz="1115"/>
            </a:lvl3pPr>
            <a:lvl4pPr marL="1828800" lvl="3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4pPr>
            <a:lvl5pPr marL="2286000" lvl="4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5pPr>
            <a:lvl6pPr marL="2743200" lvl="5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6pPr>
            <a:lvl7pPr marL="3200400" lvl="6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7pPr>
            <a:lvl8pPr marL="3657600" lvl="7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8pPr>
            <a:lvl9pPr marL="4114800" lvl="8" indent="-287655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Char char="•"/>
              <a:defRPr sz="930"/>
            </a:lvl9pPr>
          </a:lstStyle>
          <a:p/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390589" y="954881"/>
            <a:ext cx="1828900" cy="1769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1pPr>
            <a:lvl2pPr marL="914400" lvl="1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  <a:defRPr sz="650"/>
            </a:lvl2pPr>
            <a:lvl3pPr marL="1371600" lvl="2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557"/>
              <a:buNone/>
              <a:defRPr sz="555"/>
            </a:lvl3pPr>
            <a:lvl4pPr marL="1828800" lvl="3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4pPr>
            <a:lvl5pPr marL="2286000" lvl="4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5pPr>
            <a:lvl6pPr marL="2743200" lvl="5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6pPr>
            <a:lvl7pPr marL="3200400" lvl="6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7pPr>
            <a:lvl8pPr marL="3657600" lvl="7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8pPr>
            <a:lvl9pPr marL="4114800" lvl="8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9pPr>
          </a:lstStyle>
          <a:p/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Imagen con título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90589" y="212196"/>
            <a:ext cx="1828900" cy="742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85"/>
              <a:buFont typeface="Calibri" panose="020F0502020204030204"/>
              <a:buNone/>
              <a:defRPr sz="148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2410722" y="458284"/>
            <a:ext cx="2870716" cy="226194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90589" y="954881"/>
            <a:ext cx="1828900" cy="1769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743"/>
              <a:buNone/>
              <a:defRPr sz="745"/>
            </a:lvl1pPr>
            <a:lvl2pPr marL="914400" lvl="1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650"/>
              <a:buNone/>
              <a:defRPr sz="650"/>
            </a:lvl2pPr>
            <a:lvl3pPr marL="1371600" lvl="2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557"/>
              <a:buNone/>
              <a:defRPr sz="555"/>
            </a:lvl3pPr>
            <a:lvl4pPr marL="1828800" lvl="3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4pPr>
            <a:lvl5pPr marL="2286000" lvl="4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5pPr>
            <a:lvl6pPr marL="2743200" lvl="5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6pPr>
            <a:lvl7pPr marL="3200400" lvl="6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7pPr>
            <a:lvl8pPr marL="3657600" lvl="7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8pPr>
            <a:lvl9pPr marL="4114800" lvl="8" indent="-228600" algn="l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464"/>
              <a:buNone/>
              <a:defRPr sz="465"/>
            </a:lvl9pPr>
          </a:lstStyle>
          <a:p/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389851" y="169462"/>
            <a:ext cx="4890849" cy="61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42"/>
              <a:buFont typeface="Calibri" panose="020F0502020204030204"/>
              <a:buNone/>
              <a:defRPr sz="204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389851" y="847310"/>
            <a:ext cx="4890849" cy="2019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1150" algn="l" rtl="0">
              <a:lnSpc>
                <a:spcPct val="90000"/>
              </a:lnSpc>
              <a:spcBef>
                <a:spcPts val="465"/>
              </a:spcBef>
              <a:spcAft>
                <a:spcPts val="0"/>
              </a:spcAft>
              <a:buClr>
                <a:schemeClr val="dk1"/>
              </a:buClr>
              <a:buSzPts val="1299"/>
              <a:buFont typeface="Arial" panose="020B0604020202020204"/>
              <a:buChar char="•"/>
              <a:defRPr sz="13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9908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1114"/>
              <a:buFont typeface="Arial" panose="020B0604020202020204"/>
              <a:buChar char="•"/>
              <a:defRPr sz="111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8765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928"/>
              <a:buFont typeface="Arial" panose="020B0604020202020204"/>
              <a:buChar char="•"/>
              <a:defRPr sz="93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81305" algn="l" rtl="0">
              <a:lnSpc>
                <a:spcPct val="90000"/>
              </a:lnSpc>
              <a:spcBef>
                <a:spcPts val="230"/>
              </a:spcBef>
              <a:spcAft>
                <a:spcPts val="0"/>
              </a:spcAft>
              <a:buClr>
                <a:schemeClr val="dk1"/>
              </a:buClr>
              <a:buSzPts val="835"/>
              <a:buFont typeface="Arial" panose="020B0604020202020204"/>
              <a:buChar char="•"/>
              <a:defRPr sz="835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389850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1878370" y="2950112"/>
            <a:ext cx="1913811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4004826" y="2950112"/>
            <a:ext cx="1275874" cy="16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spcBef>
                <a:spcPts val="0"/>
              </a:spcBef>
              <a:buNone/>
              <a:defRPr sz="555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</a:fld>
            <a:endParaRPr lang="es-MX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96143" y="0"/>
            <a:ext cx="4774407" cy="3182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7487" y="867"/>
            <a:ext cx="5655575" cy="3181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18073" y="1019006"/>
            <a:ext cx="2852477" cy="216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259" y="0"/>
            <a:ext cx="5656033" cy="120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27820" y="446730"/>
            <a:ext cx="647762" cy="87012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130629" y="1643338"/>
            <a:ext cx="2801257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II SESIÓN DEL CONSEJO SECCIONAL DE PLAGUICIDAS DE LA GUAJIRA – AÑO 2026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8;p3"/>
          <p:cNvSpPr txBox="1"/>
          <p:nvPr/>
        </p:nvSpPr>
        <p:spPr>
          <a:xfrm>
            <a:off x="154370" y="1426618"/>
            <a:ext cx="5361807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solidFill>
                  <a:srgbClr val="038568"/>
                </a:solidFill>
                <a:latin typeface="Arial Narrow" panose="020B0606020202030204" pitchFamily="34" charset="0"/>
              </a:rPr>
              <a:t>SEGUIMIENTO DEL PLAN DE ACCIÓN DE 2026</a:t>
            </a:r>
            <a:endParaRPr sz="20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96143" y="0"/>
            <a:ext cx="4774407" cy="3182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7487" y="867"/>
            <a:ext cx="5655575" cy="3181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18073" y="1019006"/>
            <a:ext cx="2852477" cy="2163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259" y="0"/>
            <a:ext cx="5656033" cy="120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27820" y="446730"/>
            <a:ext cx="647762" cy="87012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127820" y="1747049"/>
            <a:ext cx="2801257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4000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GRACIAS.</a:t>
            </a:r>
            <a:endParaRPr sz="40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896143" y="0"/>
            <a:ext cx="4774407" cy="3182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3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2990489" cy="31829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 txBox="1"/>
          <p:nvPr/>
        </p:nvSpPr>
        <p:spPr>
          <a:xfrm>
            <a:off x="618670" y="161717"/>
            <a:ext cx="2216605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AGENDA DEL DÍA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pic>
        <p:nvPicPr>
          <p:cNvPr id="109" name="Google Shape;109;p3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33708" y="110452"/>
            <a:ext cx="351254" cy="4718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133708" y="692734"/>
            <a:ext cx="2697389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Instalación y bienvenida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Verificación de Quorum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Socialización de la Jornada de Recolección de Residuos Posconsumo 2026.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Presentación de los casos de intoxicaciones agudas por sustancias químicas (plaguicidas)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Presentación del seguimiento a los casos de intoxicaciones agudas por plaguicidas.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Seguimiento a los compromisos estipulados en el Plan de Acción 2026.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Participaciones de los asistentes.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r>
              <a:rPr lang="es-MX" sz="1150" dirty="0">
                <a:latin typeface="Arial Narrow" panose="020B0606020202030204" pitchFamily="34" charset="0"/>
              </a:rPr>
              <a:t>Compromisos y conclusiones.</a:t>
            </a:r>
            <a:endParaRPr lang="es-MX" sz="1150" dirty="0">
              <a:latin typeface="Arial Narrow" panose="020B0606020202030204" pitchFamily="34" charset="0"/>
            </a:endParaRPr>
          </a:p>
          <a:p>
            <a:pPr marL="179705" indent="-179705" algn="just">
              <a:buAutoNum type="arabicPeriod"/>
            </a:pPr>
            <a:endParaRPr lang="es-CO" sz="1150" dirty="0">
              <a:latin typeface="Arial Narrow" panose="020B060602020203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8;p3"/>
          <p:cNvSpPr txBox="1"/>
          <p:nvPr/>
        </p:nvSpPr>
        <p:spPr>
          <a:xfrm>
            <a:off x="98286" y="161717"/>
            <a:ext cx="38496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VERIFICACIÓN DE QUORUM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33708" y="692734"/>
            <a:ext cx="54385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Coordinador de Inspección, Vigilancia y Control Sanitario de la Dirección Territorial, o su delegado.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El Secretario de Desarrollo Económico departamental os u delegado.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El Gerente de la Regional del Instituto Colombiano Agropecuario (ICA), o su delegado.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El Director de la autoridad ambiental de CORPOGUAJIRA o su delegado.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Un representante de la Unidad Administrativa Especial de Aeronáutica Civil.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Un representante de la Universidad de La Guajira y/o del SENA.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Un representante de las empresas aplicadoras de plaguicidas o un representante de las organizaciones o instituciones aplicadoras de plaguicidas del área de influencia del Consejo.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sz="1200" dirty="0">
                <a:latin typeface="Arial Narrow" panose="020B0606020202030204" pitchFamily="34" charset="0"/>
              </a:rPr>
              <a:t>Representante de las ONG o fundaciones en materia de plaguicidas o salud ambiental.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eriod"/>
            </a:pPr>
            <a:endParaRPr lang="es-CO" sz="1200" dirty="0"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08;p3"/>
          <p:cNvSpPr txBox="1"/>
          <p:nvPr/>
        </p:nvSpPr>
        <p:spPr>
          <a:xfrm>
            <a:off x="98286" y="19364"/>
            <a:ext cx="498329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JORNADA DE RECOLECCIÓN DE RESIDUOS POSCONSUMO 2026</a:t>
            </a:r>
            <a:endParaRPr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298" y="342510"/>
            <a:ext cx="2121951" cy="2700000"/>
          </a:xfrm>
          <a:prstGeom prst="rect">
            <a:avLst/>
          </a:prstGeom>
        </p:spPr>
      </p:pic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405" y="342509"/>
            <a:ext cx="2142627" cy="2700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2457" y="342509"/>
            <a:ext cx="2149128" cy="2700000"/>
          </a:xfrm>
          <a:prstGeom prst="rect">
            <a:avLst/>
          </a:prstGeom>
        </p:spPr>
      </p:pic>
      <p:sp>
        <p:nvSpPr>
          <p:cNvPr id="9" name="Google Shape;108;p3"/>
          <p:cNvSpPr txBox="1"/>
          <p:nvPr/>
        </p:nvSpPr>
        <p:spPr>
          <a:xfrm>
            <a:off x="98286" y="19364"/>
            <a:ext cx="498329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JORNADA DE RECOLECCIÓN DE RESIDUOS POSCONSUMO 2026</a:t>
            </a:r>
            <a:endParaRPr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08;p3"/>
          <p:cNvSpPr txBox="1"/>
          <p:nvPr/>
        </p:nvSpPr>
        <p:spPr>
          <a:xfrm>
            <a:off x="98286" y="19364"/>
            <a:ext cx="498329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1" dirty="0">
                <a:solidFill>
                  <a:srgbClr val="038568"/>
                </a:solidFill>
                <a:latin typeface="Arial Narrow" panose="020B0606020202030204" pitchFamily="34" charset="0"/>
                <a:sym typeface="Arial" panose="020B0604020202020204"/>
              </a:rPr>
              <a:t>JORNADA DE RECOLECCIÓN DE RESIDUOS POSCONSUMO 2026</a:t>
            </a:r>
            <a:endParaRPr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-1" t="1210" r="2929" b="-1"/>
          <a:stretch>
            <a:fillRect/>
          </a:stretch>
        </p:blipFill>
        <p:spPr>
          <a:xfrm>
            <a:off x="98286" y="327100"/>
            <a:ext cx="2181881" cy="2700000"/>
          </a:xfrm>
          <a:prstGeom prst="rect">
            <a:avLst/>
          </a:prstGeom>
        </p:spPr>
      </p:pic>
      <p:pic>
        <p:nvPicPr>
          <p:cNvPr id="3" name="Imagen 2" descr="Tabla&#10;&#10;Descripción generada automáticament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8992" y="895253"/>
            <a:ext cx="3203272" cy="1485042"/>
          </a:xfrm>
          <a:prstGeom prst="rect">
            <a:avLst/>
          </a:prstGeom>
        </p:spPr>
      </p:pic>
      <p:sp>
        <p:nvSpPr>
          <p:cNvPr id="5" name="Marcador de número de diapositiva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8;p3"/>
          <p:cNvSpPr txBox="1"/>
          <p:nvPr/>
        </p:nvSpPr>
        <p:spPr>
          <a:xfrm>
            <a:off x="98286" y="63364"/>
            <a:ext cx="504702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</a:rPr>
              <a:t>SEGUIMIENTO DE LOS CASOS DE INTOXICACIONES POR PLAGUICIDAS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  <p:sp>
        <p:nvSpPr>
          <p:cNvPr id="11" name="CuadroTexto 10"/>
          <p:cNvSpPr txBox="1"/>
          <p:nvPr/>
        </p:nvSpPr>
        <p:spPr>
          <a:xfrm>
            <a:off x="98286" y="1049298"/>
            <a:ext cx="2594978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MX" sz="1200" dirty="0">
                <a:latin typeface="Arial Narrow" panose="020B0606020202030204" pitchFamily="34" charset="0"/>
              </a:rPr>
              <a:t>Protocolo de vigilancia en salud pública de intoxicaciones agudas por sustancias químicas – INS 2024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Niños menores de 5 años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Plaguicidas prohibidos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Mujeres gestantes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Defunciones</a:t>
            </a:r>
            <a:endParaRPr lang="es-CO" sz="1200" dirty="0">
              <a:latin typeface="Arial Narrow" panose="020B0606020202030204" pitchFamily="34" charset="0"/>
            </a:endParaRPr>
          </a:p>
        </p:txBody>
      </p:sp>
      <p:graphicFrame>
        <p:nvGraphicFramePr>
          <p:cNvPr id="14" name="Gráfico 13"/>
          <p:cNvGraphicFramePr/>
          <p:nvPr/>
        </p:nvGraphicFramePr>
        <p:xfrm>
          <a:off x="2693264" y="822236"/>
          <a:ext cx="2853526" cy="1916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8;p3"/>
          <p:cNvSpPr txBox="1"/>
          <p:nvPr/>
        </p:nvSpPr>
        <p:spPr>
          <a:xfrm>
            <a:off x="98286" y="63364"/>
            <a:ext cx="504702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</a:rPr>
              <a:t>SEGUIMIENTO DE LOS CASOS DE INTOXICACIONES POR PLAGUICIDAS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  <p:sp>
        <p:nvSpPr>
          <p:cNvPr id="11" name="CuadroTexto 10"/>
          <p:cNvSpPr txBox="1"/>
          <p:nvPr/>
        </p:nvSpPr>
        <p:spPr>
          <a:xfrm>
            <a:off x="98285" y="709654"/>
            <a:ext cx="5473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MX" sz="1200" dirty="0">
                <a:latin typeface="Arial Narrow" panose="020B0606020202030204" pitchFamily="34" charset="0"/>
              </a:rPr>
              <a:t>Caso de intoxicación masiva en un establecimiento educativo en el municipio de Maicao</a:t>
            </a:r>
            <a:endParaRPr lang="es-CO" sz="1200" dirty="0">
              <a:latin typeface="Arial Narrow" panose="020B0606020202030204" pitchFamily="34" charset="0"/>
            </a:endParaRPr>
          </a:p>
        </p:txBody>
      </p:sp>
      <p:pic>
        <p:nvPicPr>
          <p:cNvPr id="9" name="Imagen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97"/>
          <a:stretch>
            <a:fillRect/>
          </a:stretch>
        </p:blipFill>
        <p:spPr bwMode="auto">
          <a:xfrm>
            <a:off x="2221910" y="1008491"/>
            <a:ext cx="1618615" cy="1800000"/>
          </a:xfrm>
          <a:prstGeom prst="rect">
            <a:avLst/>
          </a:prstGeom>
          <a:noFill/>
        </p:spPr>
      </p:pic>
      <p:pic>
        <p:nvPicPr>
          <p:cNvPr id="10" name="Imagen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648" y="1012092"/>
            <a:ext cx="1618615" cy="1800000"/>
          </a:xfrm>
          <a:prstGeom prst="rect">
            <a:avLst/>
          </a:prstGeom>
          <a:noFill/>
        </p:spPr>
      </p:pic>
      <p:sp>
        <p:nvSpPr>
          <p:cNvPr id="2" name="CuadroTexto 1"/>
          <p:cNvSpPr txBox="1"/>
          <p:nvPr/>
        </p:nvSpPr>
        <p:spPr>
          <a:xfrm>
            <a:off x="195943" y="1308326"/>
            <a:ext cx="19128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20 niños menores de 5 años intoxicados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No cuenta con registro sanitario</a:t>
            </a:r>
            <a:endParaRPr lang="es-MX" sz="1200" dirty="0">
              <a:latin typeface="Arial Narrow" panose="020B0606020202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>
                <a:latin typeface="Arial Narrow" panose="020B0606020202030204" pitchFamily="34" charset="0"/>
              </a:rPr>
              <a:t>Su ingrediente activo es </a:t>
            </a:r>
            <a:r>
              <a:rPr lang="es-MX" sz="1200" dirty="0" err="1">
                <a:latin typeface="Arial Narrow" panose="020B0606020202030204" pitchFamily="34" charset="0"/>
              </a:rPr>
              <a:t>bromadiolona</a:t>
            </a:r>
            <a:endParaRPr lang="es-CO" sz="12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5221010" y="106595"/>
            <a:ext cx="351254" cy="471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789830" y="754288"/>
            <a:ext cx="3462839" cy="23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258" y="3062694"/>
            <a:ext cx="5656033" cy="120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08;p3"/>
          <p:cNvSpPr txBox="1"/>
          <p:nvPr/>
        </p:nvSpPr>
        <p:spPr>
          <a:xfrm>
            <a:off x="98286" y="63364"/>
            <a:ext cx="504702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rgbClr val="038568"/>
                </a:solidFill>
                <a:latin typeface="Arial Narrow" panose="020B0606020202030204" pitchFamily="34" charset="0"/>
              </a:rPr>
              <a:t>SEGUIMIENTO DE LOS CASOS DE INTOXICACIONES POR PLAGUICIDAS</a:t>
            </a:r>
            <a:endParaRPr sz="1800" b="1" dirty="0">
              <a:solidFill>
                <a:srgbClr val="038568"/>
              </a:solidFill>
              <a:latin typeface="Arial Narrow" panose="020B0606020202030204" pitchFamily="34" charset="0"/>
              <a:sym typeface="Arial" panose="020B0604020202020204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</a:fld>
            <a:endParaRPr lang="es-MX"/>
          </a:p>
        </p:txBody>
      </p:sp>
      <p:sp>
        <p:nvSpPr>
          <p:cNvPr id="11" name="CuadroTexto 10"/>
          <p:cNvSpPr txBox="1"/>
          <p:nvPr/>
        </p:nvSpPr>
        <p:spPr>
          <a:xfrm>
            <a:off x="98285" y="709654"/>
            <a:ext cx="5473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s-MX" sz="1200" dirty="0">
                <a:latin typeface="Arial Narrow" panose="020B0606020202030204" pitchFamily="34" charset="0"/>
              </a:rPr>
              <a:t>Visita de Inspección, Vigilancia y Control sanitario – 5 de mayo de 2026</a:t>
            </a:r>
            <a:endParaRPr lang="es-CO" sz="1200" dirty="0">
              <a:latin typeface="Arial Narrow" panose="020B060602020203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08" y="1104792"/>
            <a:ext cx="2400132" cy="18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</Words>
  <Application>WPS Presentation</Application>
  <PresentationFormat>Personalizado</PresentationFormat>
  <Paragraphs>74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SimSun</vt:lpstr>
      <vt:lpstr>Wingdings</vt:lpstr>
      <vt:lpstr>Arial</vt:lpstr>
      <vt:lpstr>Calibri</vt:lpstr>
      <vt:lpstr>Arial Narrow</vt:lpstr>
      <vt:lpstr>Microsoft YaHei</vt:lpstr>
      <vt:lpstr>Arial Unicode MS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</dc:creator>
  <cp:lastModifiedBy>asus</cp:lastModifiedBy>
  <cp:revision>15</cp:revision>
  <dcterms:created xsi:type="dcterms:W3CDTF">2024-07-24T19:38:00Z</dcterms:created>
  <dcterms:modified xsi:type="dcterms:W3CDTF">2026-07-03T03:23:19Z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64C479A6C4494953A3D119599E47FBE1_13</vt:lpwstr>
  </property>
  <property fmtid="{D5CDD505-2E9C-101B-9397-08002B2CF9AE}" pid="3" name="KSOProductBuildVer">
    <vt:lpwstr>3082-12.1.0.26880</vt:lpwstr>
  </property>
</Properties>
</file>