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0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1"/>
    <p:restoredTop sz="96405"/>
  </p:normalViewPr>
  <p:slideViewPr>
    <p:cSldViewPr showGuides="1">
      <p:cViewPr varScale="1">
        <p:scale>
          <a:sx n="110" d="100"/>
          <a:sy n="110" d="100"/>
        </p:scale>
        <p:origin x="208" y="488"/>
      </p:cViewPr>
      <p:guideLst>
        <p:guide orient="horz" pos="2160"/>
        <p:guide pos="3840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A1B14-DE37-3574-ED30-13D2A786E8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778006-A78A-42F1-28D2-78BE20BCDA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E53829-70BC-E5C2-166A-845784D2E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36E920-6902-06FE-E254-548CF4BBE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1E9DCE-8A0A-7052-F06C-DB22FE78E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6434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38CFF8-1F41-B803-EBD0-12B51FE69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965DAE2-7613-50E7-5BFE-3803A5DB8D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7EBF56-C363-884B-B3DC-BDB5BCD1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53CC11-DA1C-67B9-F111-AD563DC4B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8BFA7E-E32B-574B-EADE-67C22F3A8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0213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DE57B1-6210-BB54-B168-C201085D0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39FDB78-0E5D-2C40-9F36-FC7529055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30A7E5-4CDA-48D9-86AA-673386AC7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5A1889-0840-3071-5031-BBDFFAD9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1A9FD0-F212-9E6B-FACF-81B0C267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675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94012C-AFD2-BC6B-5A8E-58E2C2059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37B8F7-8303-8A48-1698-34EC33649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01F549-96E6-5004-1037-180455BB1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E0A2D6-1A55-FE0B-C1D2-8AF49C119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CC4C32-3DD8-0534-92CA-38B924A9A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959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69ACA7-4529-CF0D-624D-C4F6A286A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B74AEC3-E3C1-36E7-033D-76A171801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161C40-337C-7AD3-4BD7-C72C19DD3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F537F3-BDB2-15C1-B26E-8FE6C0208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49CD4-3B2B-761F-8BEF-2F6B7EBA4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374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323E3C-AACA-2E0E-5FEB-068E3ADEE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749F13-48C5-1DE9-0F8C-F684DB9D3D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A94C37B-2A8A-5233-BB61-73EE01D67A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F97EC8-F9F7-A5EA-B76F-B1843C76B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435DC8-F887-DFC3-1914-18A1F3AC8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0307ECB-D17C-7AEB-75C6-7265D78FD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2787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244007-6E40-B803-1EA4-1704FFED8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E3B248-F395-0B53-79DC-9AD2C13A4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AC83CA-19F3-0437-A4FD-493B38AFEE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B81A03-AC1B-84CB-B3D9-77269D60F5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DA3856A-FC87-B407-7BC7-E140B99B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FD5F8E0-8953-4CC7-2970-9D71CEAAA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7C23A1-747B-6283-E5C7-A5F33DBAD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09854FE-3E2C-7A72-01C6-B7E5A39BE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8373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4E09E6-F931-B287-089D-C35C14275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0097841-DE77-CE1C-C97E-D20910B3D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E7C67C-9655-2259-8421-33E228493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B64502D-3D93-354E-6E6A-3D314D794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7740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C50D011-5AE0-1D51-DDBE-A374CA017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F86DEE3-2CCA-5A55-1E03-4F08647E2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39C3B3-6571-07DD-E262-B51254B66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003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756B7B-0587-43B2-D8A2-1D4471294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6BB56B-F3D9-4826-0C84-8F371A988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A8302B8-E73A-1420-59EB-1D4CC3F63C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2C05BFB-38E6-1BA0-E281-286AD7FA1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CB51FA0-B9F9-F04F-11FE-106EEB6E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E5E5A0A-CF30-B9AC-3835-59DECE967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998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4E1222-9337-AA1E-B893-848047F0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EE02584-2D2E-AA27-277A-5D4AD7351B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148223A-C22B-E6FF-75A4-65B1007BF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4B8C9BA-779E-433A-9C80-B0D07F5F9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0306A3F-8D9A-3E02-2706-2032544FC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006222-1A28-FDDE-53C0-135E62548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01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AA97722-FDA0-15FD-10C7-9BA578EF8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D5A9819-E141-953F-F519-FFE25EF37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7EABEB-92FE-87C6-2163-D52152A3D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DE6E-52C8-D24E-951E-5ABFD1C72A8A}" type="datetimeFigureOut">
              <a:rPr lang="es-CO" smtClean="0"/>
              <a:t>3/06/26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A36F56-87A8-67E2-00FA-D9D06D8FE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B43114-FCD9-915A-ABFA-0AAA04CA0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5126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109EA76-193B-519A-03EF-CEB6405886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B0F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9A75D35-B097-D0DD-F9E3-0E19BB1ACD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4924" y="6608"/>
            <a:ext cx="10237076" cy="310903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BC1A07F-17D1-1A23-9B75-0046F69AF7B0}"/>
              </a:ext>
            </a:extLst>
          </p:cNvPr>
          <p:cNvSpPr txBox="1"/>
          <p:nvPr/>
        </p:nvSpPr>
        <p:spPr>
          <a:xfrm>
            <a:off x="766763" y="1300649"/>
            <a:ext cx="55636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Socialización - Metodología Buenas prácticas y Lecciones aprendidas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21357E1-9E5C-8509-6E90-0DF98FE2B9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00221" y="567558"/>
            <a:ext cx="6385034" cy="629044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C6D4CFD-A603-64F6-07CC-2218CA2CC4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58392"/>
          <a:stretch/>
        </p:blipFill>
        <p:spPr>
          <a:xfrm>
            <a:off x="766764" y="5039725"/>
            <a:ext cx="1313246" cy="1035251"/>
          </a:xfrm>
          <a:prstGeom prst="rect">
            <a:avLst/>
          </a:prstGeom>
        </p:spPr>
      </p:pic>
      <p:pic>
        <p:nvPicPr>
          <p:cNvPr id="16" name="Imagen 15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0CA6814F-2663-918A-A283-03F64C4A6CC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7867" y="4974899"/>
            <a:ext cx="867027" cy="1164901"/>
          </a:xfrm>
          <a:prstGeom prst="rect">
            <a:avLst/>
          </a:prstGeom>
        </p:spPr>
      </p:pic>
      <p:pic>
        <p:nvPicPr>
          <p:cNvPr id="19" name="Imagen 18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57CBA710-136A-7EAB-73C2-45376B4268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608" y="5039724"/>
            <a:ext cx="1036183" cy="103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29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D8C16DCC-7629-771E-ED92-C24D7A3E0A3F}"/>
              </a:ext>
            </a:extLst>
          </p:cNvPr>
          <p:cNvGrpSpPr/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EF220E12-77A8-D8E5-9AE4-16D5F259B5DD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D850FE16-F4FB-67CB-BBD0-2B43E6AB0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7738DDE9-B66F-751B-D914-33D7345A47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17" name="Imagen 16" descr="Icono&#10;&#10;El contenido generado por IA puede ser incorrecto.">
              <a:extLst>
                <a:ext uri="{FF2B5EF4-FFF2-40B4-BE49-F238E27FC236}">
                  <a16:creationId xmlns:a16="http://schemas.microsoft.com/office/drawing/2014/main" id="{1D891726-A2C0-BBBC-6FB5-44422EB2D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18" name="Imagen 17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FE1F494F-5F17-310F-4F14-976876C34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35A3358-0B0D-7D7F-2974-D4A4474CA8C7}"/>
              </a:ext>
            </a:extLst>
          </p:cNvPr>
          <p:cNvSpPr txBox="1"/>
          <p:nvPr/>
        </p:nvSpPr>
        <p:spPr>
          <a:xfrm>
            <a:off x="6637083" y="728936"/>
            <a:ext cx="477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i="0" u="none" strike="noStrike" kern="1200" baseline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Atributos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871F546-690E-6614-98CE-61F8E530C6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45" r="15192" b="2761"/>
          <a:stretch/>
        </p:blipFill>
        <p:spPr>
          <a:xfrm>
            <a:off x="8623" y="-7091"/>
            <a:ext cx="6087377" cy="552502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F107E56-39A9-4D6E-A3D8-F6EA994EACF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872248" y="188640"/>
            <a:ext cx="4319752" cy="1311924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AC4CF7D4-57FA-30EC-341B-DDC8134B1ADB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BAC3ADD-93E9-DD4C-A46C-D3963897B038}"/>
              </a:ext>
            </a:extLst>
          </p:cNvPr>
          <p:cNvSpPr txBox="1"/>
          <p:nvPr/>
        </p:nvSpPr>
        <p:spPr>
          <a:xfrm>
            <a:off x="6615254" y="908013"/>
            <a:ext cx="477218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Situaciones de análisis para evitar errores, acciones implementadas que surtieron un efecto, aprendizaje obtenido, impacto generado y genera recomendaciones.</a:t>
            </a:r>
          </a:p>
          <a:p>
            <a:endParaRPr lang="es-CO" sz="1600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96FAFDE-25D3-C54B-A19A-C2A85A31FB06}"/>
              </a:ext>
            </a:extLst>
          </p:cNvPr>
          <p:cNvSpPr txBox="1"/>
          <p:nvPr/>
        </p:nvSpPr>
        <p:spPr>
          <a:xfrm>
            <a:off x="6637083" y="2157068"/>
            <a:ext cx="477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Pregunta</a:t>
            </a:r>
            <a:r>
              <a:rPr lang="es-CO" sz="2400" b="1" i="0" u="none" strike="noStrike" kern="1200" baseline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s clave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E1DC06E-93EB-8E42-8274-8EC773896A3C}"/>
              </a:ext>
            </a:extLst>
          </p:cNvPr>
          <p:cNvSpPr txBox="1"/>
          <p:nvPr/>
        </p:nvSpPr>
        <p:spPr>
          <a:xfrm>
            <a:off x="6637082" y="2495136"/>
            <a:ext cx="47721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¿Qué ocurrió?</a:t>
            </a:r>
          </a:p>
          <a:p>
            <a:r>
              <a:rPr lang="es-CO" sz="1600" dirty="0"/>
              <a:t>¿Por qué ocurrió?</a:t>
            </a:r>
          </a:p>
          <a:p>
            <a:r>
              <a:rPr lang="es-CO" sz="1600" dirty="0"/>
              <a:t>¿Qué aprendimos?</a:t>
            </a:r>
          </a:p>
          <a:p>
            <a:r>
              <a:rPr lang="es-CO" sz="1600" dirty="0"/>
              <a:t>¿Qué debemos repetir o evitar?</a:t>
            </a:r>
          </a:p>
          <a:p>
            <a:endParaRPr lang="es-CO" sz="1600" dirty="0"/>
          </a:p>
          <a:p>
            <a:endParaRPr lang="es-CO" sz="16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7663D0D-C533-B043-BF75-801F82008C25}"/>
              </a:ext>
            </a:extLst>
          </p:cNvPr>
          <p:cNvSpPr txBox="1"/>
          <p:nvPr/>
        </p:nvSpPr>
        <p:spPr>
          <a:xfrm>
            <a:off x="6637082" y="4177152"/>
            <a:ext cx="47721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Formulario de captura </a:t>
            </a:r>
            <a:r>
              <a:rPr lang="es-CO" sz="1600" dirty="0"/>
              <a:t>Disponible en infonia o accediendo al link:</a:t>
            </a:r>
          </a:p>
          <a:p>
            <a:endParaRPr lang="es-CO" sz="1600" dirty="0"/>
          </a:p>
          <a:p>
            <a:r>
              <a:rPr lang="es-CO" sz="1600" dirty="0"/>
              <a:t>https://</a:t>
            </a:r>
            <a:r>
              <a:rPr lang="es-CO" sz="1600" dirty="0" err="1"/>
              <a:t>infonia.esap.edu.co</a:t>
            </a:r>
            <a:r>
              <a:rPr lang="es-CO" sz="1600" dirty="0"/>
              <a:t>/</a:t>
            </a:r>
            <a:r>
              <a:rPr lang="es-CO" sz="1600" dirty="0" err="1"/>
              <a:t>index.php</a:t>
            </a:r>
            <a:r>
              <a:rPr lang="es-CO" sz="1600" dirty="0"/>
              <a:t>/que-es-</a:t>
            </a:r>
            <a:r>
              <a:rPr lang="es-CO" sz="1600" dirty="0" err="1"/>
              <a:t>gesco</a:t>
            </a:r>
            <a:r>
              <a:rPr lang="es-CO" sz="1600" dirty="0"/>
              <a:t>/#:~:</a:t>
            </a:r>
            <a:r>
              <a:rPr lang="es-CO" sz="1600" dirty="0" err="1"/>
              <a:t>text</a:t>
            </a:r>
            <a:r>
              <a:rPr lang="es-CO" sz="1600" dirty="0"/>
              <a:t>=aprendidas%2D%20Reporta%20aqu%C3%AD-,Lecciones%20aprendidas,-Buenas%20pr%C3%A1cticas</a:t>
            </a:r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75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AD1B04C-DD45-E0A5-966F-E78E22A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345324"/>
            <a:ext cx="6095999" cy="407118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F7DF1A7-76CC-9F39-DA68-B1FE157DDC1B}"/>
              </a:ext>
            </a:extLst>
          </p:cNvPr>
          <p:cNvSpPr txBox="1"/>
          <p:nvPr/>
        </p:nvSpPr>
        <p:spPr>
          <a:xfrm>
            <a:off x="766763" y="2090172"/>
            <a:ext cx="477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Ejemplo de una lección aprendida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22B17BB-58AD-3248-83EE-93028EEE5DDB}"/>
              </a:ext>
            </a:extLst>
          </p:cNvPr>
          <p:cNvSpPr txBox="1"/>
          <p:nvPr/>
        </p:nvSpPr>
        <p:spPr>
          <a:xfrm>
            <a:off x="674989" y="2627780"/>
            <a:ext cx="4772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Involucrar tempranamente actores estratégicos en proyectos para reducir reprocesos y retrasos.</a:t>
            </a:r>
          </a:p>
          <a:p>
            <a:endParaRPr lang="es-CO" sz="1600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B914E03-54A8-5842-96A8-A9E1DD58B6FD}"/>
              </a:ext>
            </a:extLst>
          </p:cNvPr>
          <p:cNvSpPr txBox="1"/>
          <p:nvPr/>
        </p:nvSpPr>
        <p:spPr>
          <a:xfrm>
            <a:off x="665826" y="3754318"/>
            <a:ext cx="477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Posibles impactos: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9A189B6-9881-9748-AFCC-2C6D178379B1}"/>
              </a:ext>
            </a:extLst>
          </p:cNvPr>
          <p:cNvSpPr txBox="1"/>
          <p:nvPr/>
        </p:nvSpPr>
        <p:spPr>
          <a:xfrm>
            <a:off x="651325" y="4223769"/>
            <a:ext cx="477218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Mejora continua, fortalecimiento de las acciones estratégicas, fortalecimiento de capacidades en cuanto a mejores tiempos de respuesta, reducción en la cantidad de acciones repetitivas</a:t>
            </a:r>
          </a:p>
          <a:p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2980661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742F97FF-2642-E64D-E581-CF7E986584B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6D169276-AC0D-8AB9-B1D7-457EFC90DE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CA848A4B-5036-9A10-301C-2810838CD1B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260FE4FC-4D0D-5072-57A9-95ECF412FDC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3" name="Imagen 2" descr="Icono&#10;&#10;El contenido generado por IA puede ser incorrecto.">
              <a:extLst>
                <a:ext uri="{FF2B5EF4-FFF2-40B4-BE49-F238E27FC236}">
                  <a16:creationId xmlns:a16="http://schemas.microsoft.com/office/drawing/2014/main" id="{26387234-09E1-0152-D6B5-701262B8521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4" name="Imagen 3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06122DD3-55CC-20C4-E3EE-110C9E5033F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8FA1A7E1-A48A-B7F2-4775-9F7216B42D0A}"/>
              </a:ext>
            </a:extLst>
          </p:cNvPr>
          <p:cNvSpPr txBox="1"/>
          <p:nvPr/>
        </p:nvSpPr>
        <p:spPr>
          <a:xfrm>
            <a:off x="6096001" y="2521059"/>
            <a:ext cx="5329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B74E573-03BE-61E6-97DD-ADB8A4ECFF04}"/>
              </a:ext>
            </a:extLst>
          </p:cNvPr>
          <p:cNvSpPr txBox="1"/>
          <p:nvPr/>
        </p:nvSpPr>
        <p:spPr>
          <a:xfrm>
            <a:off x="766763" y="2644170"/>
            <a:ext cx="626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Consideraciones importantes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9479D73-792C-040B-F10B-7846316B58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63F14F2-4CE1-A5A6-C9E1-69A0CE4102A3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05838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D8C16DCC-7629-771E-ED92-C24D7A3E0A3F}"/>
              </a:ext>
            </a:extLst>
          </p:cNvPr>
          <p:cNvGrpSpPr/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EF220E12-77A8-D8E5-9AE4-16D5F259B5DD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D850FE16-F4FB-67CB-BBD0-2B43E6AB0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7738DDE9-B66F-751B-D914-33D7345A47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17" name="Imagen 16" descr="Icono&#10;&#10;El contenido generado por IA puede ser incorrecto.">
              <a:extLst>
                <a:ext uri="{FF2B5EF4-FFF2-40B4-BE49-F238E27FC236}">
                  <a16:creationId xmlns:a16="http://schemas.microsoft.com/office/drawing/2014/main" id="{1D891726-A2C0-BBBC-6FB5-44422EB2D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18" name="Imagen 17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FE1F494F-5F17-310F-4F14-976876C34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35A3358-0B0D-7D7F-2974-D4A4474CA8C7}"/>
              </a:ext>
            </a:extLst>
          </p:cNvPr>
          <p:cNvSpPr txBox="1"/>
          <p:nvPr/>
        </p:nvSpPr>
        <p:spPr>
          <a:xfrm>
            <a:off x="6637083" y="728936"/>
            <a:ext cx="4772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i="0" u="none" strike="noStrike" kern="1200" baseline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Rol de los líderes</a:t>
            </a:r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871F546-690E-6614-98CE-61F8E530C6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45" r="15192" b="2761"/>
          <a:stretch/>
        </p:blipFill>
        <p:spPr>
          <a:xfrm>
            <a:off x="8623" y="-7091"/>
            <a:ext cx="6087377" cy="552502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F107E56-39A9-4D6E-A3D8-F6EA994EACF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872248" y="188640"/>
            <a:ext cx="4319752" cy="1311924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AC4CF7D4-57FA-30EC-341B-DDC8134B1ADB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BAC3ADD-93E9-DD4C-A46C-D3963897B038}"/>
              </a:ext>
            </a:extLst>
          </p:cNvPr>
          <p:cNvSpPr txBox="1"/>
          <p:nvPr/>
        </p:nvSpPr>
        <p:spPr>
          <a:xfrm>
            <a:off x="6615254" y="908013"/>
            <a:ext cx="4772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Promover espacios de reflexión, captura de experiencias y transferencia de conocimiento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96FAFDE-25D3-C54B-A19A-C2A85A31FB06}"/>
              </a:ext>
            </a:extLst>
          </p:cNvPr>
          <p:cNvSpPr txBox="1"/>
          <p:nvPr/>
        </p:nvSpPr>
        <p:spPr>
          <a:xfrm>
            <a:off x="6637083" y="2157068"/>
            <a:ext cx="5723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Rol de todos los colaboradores</a:t>
            </a:r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E1DC06E-93EB-8E42-8274-8EC773896A3C}"/>
              </a:ext>
            </a:extLst>
          </p:cNvPr>
          <p:cNvSpPr txBox="1"/>
          <p:nvPr/>
        </p:nvSpPr>
        <p:spPr>
          <a:xfrm>
            <a:off x="6637082" y="2495136"/>
            <a:ext cx="477218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Identificar experiencias valiosas, documentarlas y compartirlas con la comunidad institucional.</a:t>
            </a:r>
          </a:p>
          <a:p>
            <a:endParaRPr lang="es-CO" sz="1600" dirty="0"/>
          </a:p>
          <a:p>
            <a:endParaRPr lang="es-CO" sz="1600" dirty="0"/>
          </a:p>
          <a:p>
            <a:endParaRPr lang="es-CO" sz="16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7663D0D-C533-B043-BF75-801F82008C25}"/>
              </a:ext>
            </a:extLst>
          </p:cNvPr>
          <p:cNvSpPr txBox="1"/>
          <p:nvPr/>
        </p:nvSpPr>
        <p:spPr>
          <a:xfrm>
            <a:off x="6637082" y="3578610"/>
            <a:ext cx="47721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Errores frecuentes</a:t>
            </a:r>
          </a:p>
          <a:p>
            <a:endParaRPr lang="es-CO" sz="2400" b="1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r>
              <a:rPr lang="es-CO" sz="1600" dirty="0"/>
              <a:t>Describir actividades y no aprendizajes, falta de evidencia, ausencia de resultados medibles y baja identificación de impactos reales</a:t>
            </a:r>
          </a:p>
        </p:txBody>
      </p:sp>
    </p:spTree>
    <p:extLst>
      <p:ext uri="{BB962C8B-B14F-4D97-AF65-F5344CB8AC3E}">
        <p14:creationId xmlns:p14="http://schemas.microsoft.com/office/powerpoint/2010/main" val="3615253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742F97FF-2642-E64D-E581-CF7E986584B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6D169276-AC0D-8AB9-B1D7-457EFC90DE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CA848A4B-5036-9A10-301C-2810838CD1B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260FE4FC-4D0D-5072-57A9-95ECF412FDC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3" name="Imagen 2" descr="Icono&#10;&#10;El contenido generado por IA puede ser incorrecto.">
              <a:extLst>
                <a:ext uri="{FF2B5EF4-FFF2-40B4-BE49-F238E27FC236}">
                  <a16:creationId xmlns:a16="http://schemas.microsoft.com/office/drawing/2014/main" id="{26387234-09E1-0152-D6B5-701262B8521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4" name="Imagen 3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06122DD3-55CC-20C4-E3EE-110C9E5033F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8FA1A7E1-A48A-B7F2-4775-9F7216B42D0A}"/>
              </a:ext>
            </a:extLst>
          </p:cNvPr>
          <p:cNvSpPr txBox="1"/>
          <p:nvPr/>
        </p:nvSpPr>
        <p:spPr>
          <a:xfrm>
            <a:off x="6096001" y="2521059"/>
            <a:ext cx="5329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B74E573-03BE-61E6-97DD-ADB8A4ECFF04}"/>
              </a:ext>
            </a:extLst>
          </p:cNvPr>
          <p:cNvSpPr txBox="1"/>
          <p:nvPr/>
        </p:nvSpPr>
        <p:spPr>
          <a:xfrm>
            <a:off x="766763" y="2644170"/>
            <a:ext cx="6697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Recomendaciones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9479D73-792C-040B-F10B-7846316B58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63F14F2-4CE1-A5A6-C9E1-69A0CE4102A3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54564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AD1B04C-DD45-E0A5-966F-E78E22A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345324"/>
            <a:ext cx="6095999" cy="407118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22B17BB-58AD-3248-83EE-93028EEE5DDB}"/>
              </a:ext>
            </a:extLst>
          </p:cNvPr>
          <p:cNvSpPr txBox="1"/>
          <p:nvPr/>
        </p:nvSpPr>
        <p:spPr>
          <a:xfrm>
            <a:off x="687480" y="209224"/>
            <a:ext cx="477218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/>
              <a:t>Información base</a:t>
            </a:r>
          </a:p>
          <a:p>
            <a:endParaRPr lang="es-CO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Usar datos concretos, evidencias, resultados cuantificables y recomendaciones aplicables.</a:t>
            </a:r>
          </a:p>
          <a:p>
            <a:endParaRPr lang="es-CO" sz="1600" b="1" dirty="0"/>
          </a:p>
          <a:p>
            <a:r>
              <a:rPr lang="es-CO" sz="1600" b="1" dirty="0"/>
              <a:t>Documentar las experiencias de manera oportuna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No esperar al cierre de un proyecto o vigencia. Las buenas prácticas y lecciones aprendidas son más precisas cuando se registran cerca del momento en que ocurren.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/>
          </a:p>
          <a:p>
            <a:r>
              <a:rPr lang="es-CO" sz="1600" b="1" dirty="0"/>
              <a:t>Enfocarse en los aprendizajes y no únicamente en las actividades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Una actividad realizada no necesariamente constituye una buena práctica o una lección aprendida. Lo relevante es identificar qué valor generó, qué se aprendió y cómo puede aprovecharse en otros contextos.</a:t>
            </a:r>
          </a:p>
          <a:p>
            <a:endParaRPr lang="es-CO" sz="1600" dirty="0"/>
          </a:p>
          <a:p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18470492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AD1B04C-DD45-E0A5-966F-E78E22A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345324"/>
            <a:ext cx="6095999" cy="407118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22B17BB-58AD-3248-83EE-93028EEE5DDB}"/>
              </a:ext>
            </a:extLst>
          </p:cNvPr>
          <p:cNvSpPr txBox="1"/>
          <p:nvPr/>
        </p:nvSpPr>
        <p:spPr>
          <a:xfrm>
            <a:off x="687480" y="209224"/>
            <a:ext cx="477218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/>
              <a:t>Utilizar evidencia para respaldar los resultados</a:t>
            </a:r>
          </a:p>
          <a:p>
            <a:endParaRPr lang="es-CO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Usar datos concretos, evidencias, resultados Incorporar indicadores, estadísticas, informes, fotografías, actas, procedimientos o cualquier soporte que permita demostrar los resultados obtenidos.</a:t>
            </a:r>
          </a:p>
          <a:p>
            <a:endParaRPr lang="es-CO" sz="1600" b="1" dirty="0"/>
          </a:p>
          <a:p>
            <a:r>
              <a:rPr lang="es-CO" sz="1600" b="1" dirty="0"/>
              <a:t>Promover espacios periódicos de reflexión</a:t>
            </a:r>
          </a:p>
          <a:p>
            <a:endParaRPr lang="es-CO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Al finalizar proyectos, eventos u otros realizar sesiones breves para identificar aprendizajes y oportunidades de mejora.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/>
          </a:p>
          <a:p>
            <a:r>
              <a:rPr lang="es-CO" sz="1600" b="1" dirty="0"/>
              <a:t>Incorporar la identificación de buenas prácticas y lecciones aprendidas en las reuniones de seguimiento</a:t>
            </a:r>
          </a:p>
          <a:p>
            <a:endParaRPr lang="es-CO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reuniones de equipo o seguimientos de proyectos para identificar experiencias relevantes.</a:t>
            </a:r>
          </a:p>
          <a:p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2722932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109EA76-193B-519A-03EF-CEB6405886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B0F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9A75D35-B097-D0DD-F9E3-0E19BB1ACD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4924" y="6608"/>
            <a:ext cx="10237076" cy="310903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21357E1-9E5C-8509-6E90-0DF98FE2B9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00221" y="567558"/>
            <a:ext cx="6385034" cy="629044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A5082F7-B395-B4EB-7FB8-7290C45CFEC4}"/>
              </a:ext>
            </a:extLst>
          </p:cNvPr>
          <p:cNvSpPr txBox="1"/>
          <p:nvPr/>
        </p:nvSpPr>
        <p:spPr>
          <a:xfrm>
            <a:off x="766763" y="1300649"/>
            <a:ext cx="55636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Escuela Superior de</a:t>
            </a:r>
          </a:p>
          <a:p>
            <a:r>
              <a:rPr lang="es-CO" sz="4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Administración Pública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15AD3E-210A-03CC-F939-82A5757F66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8392"/>
          <a:stretch/>
        </p:blipFill>
        <p:spPr>
          <a:xfrm>
            <a:off x="766764" y="5039725"/>
            <a:ext cx="1313246" cy="1035251"/>
          </a:xfrm>
          <a:prstGeom prst="rect">
            <a:avLst/>
          </a:prstGeom>
        </p:spPr>
      </p:pic>
      <p:pic>
        <p:nvPicPr>
          <p:cNvPr id="2" name="Imagen 1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FD7CB1C5-AE84-7F21-DB6A-90E24D2E5E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7867" y="4974899"/>
            <a:ext cx="867027" cy="1164901"/>
          </a:xfrm>
          <a:prstGeom prst="rect">
            <a:avLst/>
          </a:prstGeom>
        </p:spPr>
      </p:pic>
      <p:pic>
        <p:nvPicPr>
          <p:cNvPr id="3" name="Imagen 2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348C0F12-3255-5B63-451D-AC3DE94F9B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608" y="5039724"/>
            <a:ext cx="1036183" cy="103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39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AD1B04C-DD45-E0A5-966F-E78E22A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345324"/>
            <a:ext cx="6095999" cy="407118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F7DF1A7-76CC-9F39-DA68-B1FE157DDC1B}"/>
              </a:ext>
            </a:extLst>
          </p:cNvPr>
          <p:cNvSpPr txBox="1"/>
          <p:nvPr/>
        </p:nvSpPr>
        <p:spPr>
          <a:xfrm>
            <a:off x="766763" y="2090172"/>
            <a:ext cx="477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Objetivo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22B17BB-58AD-3248-83EE-93028EEE5DDB}"/>
              </a:ext>
            </a:extLst>
          </p:cNvPr>
          <p:cNvSpPr txBox="1"/>
          <p:nvPr/>
        </p:nvSpPr>
        <p:spPr>
          <a:xfrm>
            <a:off x="674989" y="2627780"/>
            <a:ext cx="477218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Sensibilizar la metodología de buenas prácticas y lecciones aprendidas en cuanto a la importancia de identificarlas, documentarlas y compartir estas experiencias generando aprendizaje y nuevo conocimiento institucional</a:t>
            </a:r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581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D8C16DCC-7629-771E-ED92-C24D7A3E0A3F}"/>
              </a:ext>
            </a:extLst>
          </p:cNvPr>
          <p:cNvGrpSpPr/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EF220E12-77A8-D8E5-9AE4-16D5F259B5DD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D850FE16-F4FB-67CB-BBD0-2B43E6AB0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7738DDE9-B66F-751B-D914-33D7345A47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17" name="Imagen 16" descr="Icono&#10;&#10;El contenido generado por IA puede ser incorrecto.">
              <a:extLst>
                <a:ext uri="{FF2B5EF4-FFF2-40B4-BE49-F238E27FC236}">
                  <a16:creationId xmlns:a16="http://schemas.microsoft.com/office/drawing/2014/main" id="{1D891726-A2C0-BBBC-6FB5-44422EB2D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18" name="Imagen 17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FE1F494F-5F17-310F-4F14-976876C34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35A3358-0B0D-7D7F-2974-D4A4474CA8C7}"/>
              </a:ext>
            </a:extLst>
          </p:cNvPr>
          <p:cNvSpPr txBox="1"/>
          <p:nvPr/>
        </p:nvSpPr>
        <p:spPr>
          <a:xfrm>
            <a:off x="6653049" y="2090172"/>
            <a:ext cx="477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i="0" u="none" strike="noStrike" kern="1200" baseline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Ventajas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871F546-690E-6614-98CE-61F8E530C6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45" r="15192" b="2761"/>
          <a:stretch/>
        </p:blipFill>
        <p:spPr>
          <a:xfrm>
            <a:off x="8623" y="-7091"/>
            <a:ext cx="6087377" cy="552502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F107E56-39A9-4D6E-A3D8-F6EA994EACF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AC4CF7D4-57FA-30EC-341B-DDC8134B1ADB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BAC3ADD-93E9-DD4C-A46C-D3963897B038}"/>
              </a:ext>
            </a:extLst>
          </p:cNvPr>
          <p:cNvSpPr txBox="1"/>
          <p:nvPr/>
        </p:nvSpPr>
        <p:spPr>
          <a:xfrm>
            <a:off x="6615254" y="2551838"/>
            <a:ext cx="47721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Preservar el conocimiento crítico, fortalecer la memoria institucional, impulsar la innovación y mejorar la toma de decisiones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Transformar experiencias y aprendizajes en activos institucionales reutilizables.</a:t>
            </a:r>
          </a:p>
        </p:txBody>
      </p:sp>
    </p:spTree>
    <p:extLst>
      <p:ext uri="{BB962C8B-B14F-4D97-AF65-F5344CB8AC3E}">
        <p14:creationId xmlns:p14="http://schemas.microsoft.com/office/powerpoint/2010/main" val="2256399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742F97FF-2642-E64D-E581-CF7E986584B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6D169276-AC0D-8AB9-B1D7-457EFC90DE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CA848A4B-5036-9A10-301C-2810838CD1B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260FE4FC-4D0D-5072-57A9-95ECF412FDC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3" name="Imagen 2" descr="Icono&#10;&#10;El contenido generado por IA puede ser incorrecto.">
              <a:extLst>
                <a:ext uri="{FF2B5EF4-FFF2-40B4-BE49-F238E27FC236}">
                  <a16:creationId xmlns:a16="http://schemas.microsoft.com/office/drawing/2014/main" id="{26387234-09E1-0152-D6B5-701262B8521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4" name="Imagen 3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06122DD3-55CC-20C4-E3EE-110C9E5033F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8FA1A7E1-A48A-B7F2-4775-9F7216B42D0A}"/>
              </a:ext>
            </a:extLst>
          </p:cNvPr>
          <p:cNvSpPr txBox="1"/>
          <p:nvPr/>
        </p:nvSpPr>
        <p:spPr>
          <a:xfrm>
            <a:off x="6096001" y="2521059"/>
            <a:ext cx="5329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B74E573-03BE-61E6-97DD-ADB8A4ECFF04}"/>
              </a:ext>
            </a:extLst>
          </p:cNvPr>
          <p:cNvSpPr txBox="1"/>
          <p:nvPr/>
        </p:nvSpPr>
        <p:spPr>
          <a:xfrm>
            <a:off x="766763" y="2644170"/>
            <a:ext cx="5761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Buenas prácticas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9479D73-792C-040B-F10B-7846316B58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63F14F2-4CE1-A5A6-C9E1-69A0CE4102A3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55317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AD1B04C-DD45-E0A5-966F-E78E22A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345324"/>
            <a:ext cx="6095999" cy="407118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F7DF1A7-76CC-9F39-DA68-B1FE157DDC1B}"/>
              </a:ext>
            </a:extLst>
          </p:cNvPr>
          <p:cNvSpPr txBox="1"/>
          <p:nvPr/>
        </p:nvSpPr>
        <p:spPr>
          <a:xfrm>
            <a:off x="766763" y="2090172"/>
            <a:ext cx="477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¿Qué son?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22B17BB-58AD-3248-83EE-93028EEE5DDB}"/>
              </a:ext>
            </a:extLst>
          </p:cNvPr>
          <p:cNvSpPr txBox="1"/>
          <p:nvPr/>
        </p:nvSpPr>
        <p:spPr>
          <a:xfrm>
            <a:off x="674989" y="2627780"/>
            <a:ext cx="4772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Experiencia exitosa que genera resultados verificables y puede replicarse en otros contextos institucionales</a:t>
            </a:r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876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D8C16DCC-7629-771E-ED92-C24D7A3E0A3F}"/>
              </a:ext>
            </a:extLst>
          </p:cNvPr>
          <p:cNvGrpSpPr/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EF220E12-77A8-D8E5-9AE4-16D5F259B5DD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D850FE16-F4FB-67CB-BBD0-2B43E6AB0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7738DDE9-B66F-751B-D914-33D7345A47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17" name="Imagen 16" descr="Icono&#10;&#10;El contenido generado por IA puede ser incorrecto.">
              <a:extLst>
                <a:ext uri="{FF2B5EF4-FFF2-40B4-BE49-F238E27FC236}">
                  <a16:creationId xmlns:a16="http://schemas.microsoft.com/office/drawing/2014/main" id="{1D891726-A2C0-BBBC-6FB5-44422EB2D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18" name="Imagen 17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FE1F494F-5F17-310F-4F14-976876C34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35A3358-0B0D-7D7F-2974-D4A4474CA8C7}"/>
              </a:ext>
            </a:extLst>
          </p:cNvPr>
          <p:cNvSpPr txBox="1"/>
          <p:nvPr/>
        </p:nvSpPr>
        <p:spPr>
          <a:xfrm>
            <a:off x="6637083" y="728936"/>
            <a:ext cx="477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i="0" u="none" strike="noStrike" kern="1200" baseline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Atributos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871F546-690E-6614-98CE-61F8E530C6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45" r="15192" b="2761"/>
          <a:stretch/>
        </p:blipFill>
        <p:spPr>
          <a:xfrm>
            <a:off x="8623" y="-7091"/>
            <a:ext cx="6087377" cy="552502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F107E56-39A9-4D6E-A3D8-F6EA994EACF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AC4CF7D4-57FA-30EC-341B-DDC8134B1ADB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BAC3ADD-93E9-DD4C-A46C-D3963897B038}"/>
              </a:ext>
            </a:extLst>
          </p:cNvPr>
          <p:cNvSpPr txBox="1"/>
          <p:nvPr/>
        </p:nvSpPr>
        <p:spPr>
          <a:xfrm>
            <a:off x="6603895" y="1147307"/>
            <a:ext cx="4772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Impacto positivo, innovación, sostenibilidad, evidencia de resultados y capacidad de réplica.</a:t>
            </a:r>
          </a:p>
          <a:p>
            <a:endParaRPr lang="es-CO" sz="1600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96FAFDE-25D3-C54B-A19A-C2A85A31FB06}"/>
              </a:ext>
            </a:extLst>
          </p:cNvPr>
          <p:cNvSpPr txBox="1"/>
          <p:nvPr/>
        </p:nvSpPr>
        <p:spPr>
          <a:xfrm>
            <a:off x="6637083" y="2157068"/>
            <a:ext cx="477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Fuente</a:t>
            </a:r>
            <a:r>
              <a:rPr lang="es-CO" sz="2400" b="1" i="0" u="none" strike="noStrike" kern="1200" baseline="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s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E1DC06E-93EB-8E42-8274-8EC773896A3C}"/>
              </a:ext>
            </a:extLst>
          </p:cNvPr>
          <p:cNvSpPr txBox="1"/>
          <p:nvPr/>
        </p:nvSpPr>
        <p:spPr>
          <a:xfrm>
            <a:off x="6637082" y="2495136"/>
            <a:ext cx="47721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Algunas fuentes principales pueden ser: </a:t>
            </a:r>
          </a:p>
          <a:p>
            <a:endParaRPr lang="es-CO" sz="1600" dirty="0"/>
          </a:p>
          <a:p>
            <a:r>
              <a:rPr lang="es-CO" sz="1600" dirty="0"/>
              <a:t>Auditorías, PQRSDF, riesgos, indicadores, innovación, planes de mejoramiento, cambios normativos y experiencias exitosas</a:t>
            </a:r>
          </a:p>
          <a:p>
            <a:endParaRPr lang="es-CO" sz="16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7663D0D-C533-B043-BF75-801F82008C25}"/>
              </a:ext>
            </a:extLst>
          </p:cNvPr>
          <p:cNvSpPr txBox="1"/>
          <p:nvPr/>
        </p:nvSpPr>
        <p:spPr>
          <a:xfrm>
            <a:off x="6637082" y="4177152"/>
            <a:ext cx="477218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Formulario de captura </a:t>
            </a:r>
            <a:r>
              <a:rPr lang="es-CO" sz="1600" dirty="0"/>
              <a:t>disponible en infonia o accediendo al link:</a:t>
            </a:r>
          </a:p>
          <a:p>
            <a:endParaRPr lang="es-CO" sz="1600" dirty="0"/>
          </a:p>
          <a:p>
            <a:r>
              <a:rPr lang="es-CO" sz="1600" dirty="0"/>
              <a:t>https://</a:t>
            </a:r>
            <a:r>
              <a:rPr lang="es-CO" sz="1600" dirty="0" err="1"/>
              <a:t>forms.cloud.microsoft</a:t>
            </a:r>
            <a:r>
              <a:rPr lang="es-CO" sz="1600" dirty="0"/>
              <a:t>/r/</a:t>
            </a:r>
            <a:r>
              <a:rPr lang="es-CO" sz="1600" dirty="0" err="1"/>
              <a:t>ndFsRrekpC?origin</a:t>
            </a:r>
            <a:r>
              <a:rPr lang="es-CO" sz="1600" dirty="0"/>
              <a:t>=</a:t>
            </a:r>
            <a:r>
              <a:rPr lang="es-CO" sz="1600" dirty="0" err="1"/>
              <a:t>lprLink</a:t>
            </a:r>
            <a:endParaRPr lang="es-CO" sz="1600" dirty="0"/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226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AD1B04C-DD45-E0A5-966F-E78E22A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345324"/>
            <a:ext cx="6095999" cy="407118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F7DF1A7-76CC-9F39-DA68-B1FE157DDC1B}"/>
              </a:ext>
            </a:extLst>
          </p:cNvPr>
          <p:cNvSpPr txBox="1"/>
          <p:nvPr/>
        </p:nvSpPr>
        <p:spPr>
          <a:xfrm>
            <a:off x="766763" y="2090172"/>
            <a:ext cx="477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Ejemplo de una buena práctica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22B17BB-58AD-3248-83EE-93028EEE5DDB}"/>
              </a:ext>
            </a:extLst>
          </p:cNvPr>
          <p:cNvSpPr txBox="1"/>
          <p:nvPr/>
        </p:nvSpPr>
        <p:spPr>
          <a:xfrm>
            <a:off x="674989" y="2627780"/>
            <a:ext cx="477218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Automatización de reportes institucionales que redujo tiempos de consolidación y mejoró la calidad de la información.</a:t>
            </a:r>
          </a:p>
          <a:p>
            <a:endParaRPr lang="es-CO" sz="1600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B914E03-54A8-5842-96A8-A9E1DD58B6FD}"/>
              </a:ext>
            </a:extLst>
          </p:cNvPr>
          <p:cNvSpPr txBox="1"/>
          <p:nvPr/>
        </p:nvSpPr>
        <p:spPr>
          <a:xfrm>
            <a:off x="665826" y="3754318"/>
            <a:ext cx="477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Posibles impactos: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9A189B6-9881-9748-AFCC-2C6D178379B1}"/>
              </a:ext>
            </a:extLst>
          </p:cNvPr>
          <p:cNvSpPr txBox="1"/>
          <p:nvPr/>
        </p:nvSpPr>
        <p:spPr>
          <a:xfrm>
            <a:off x="651325" y="4223769"/>
            <a:ext cx="47721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Mejora en los tiempos de respuesta a PQRSDF.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Optimización de recursos humanos en relación a la dedicación de tiempo de procesamiento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Reportes institucionales mejor soportados</a:t>
            </a:r>
          </a:p>
          <a:p>
            <a:endParaRPr lang="es-CO" sz="1600" dirty="0"/>
          </a:p>
          <a:p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3000133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742F97FF-2642-E64D-E581-CF7E986584B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5818424"/>
            <a:ext cx="12192000" cy="1050193"/>
            <a:chOff x="0" y="5818424"/>
            <a:chExt cx="12192000" cy="1050193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6D169276-AC0D-8AB9-B1D7-457EFC90DE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CA848A4B-5036-9A10-301C-2810838CD1B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260FE4FC-4D0D-5072-57A9-95ECF412FDC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3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  <p:pic>
          <p:nvPicPr>
            <p:cNvPr id="3" name="Imagen 2" descr="Icono&#10;&#10;El contenido generado por IA puede ser incorrecto.">
              <a:extLst>
                <a:ext uri="{FF2B5EF4-FFF2-40B4-BE49-F238E27FC236}">
                  <a16:creationId xmlns:a16="http://schemas.microsoft.com/office/drawing/2014/main" id="{26387234-09E1-0152-D6B5-701262B8521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9536" y="5894629"/>
              <a:ext cx="648717" cy="648717"/>
            </a:xfrm>
            <a:prstGeom prst="rect">
              <a:avLst/>
            </a:prstGeom>
          </p:spPr>
        </p:pic>
        <p:pic>
          <p:nvPicPr>
            <p:cNvPr id="4" name="Imagen 3" descr="Aplicación, Icono&#10;&#10;El contenido generado por IA puede ser incorrecto.">
              <a:extLst>
                <a:ext uri="{FF2B5EF4-FFF2-40B4-BE49-F238E27FC236}">
                  <a16:creationId xmlns:a16="http://schemas.microsoft.com/office/drawing/2014/main" id="{06122DD3-55CC-20C4-E3EE-110C9E5033F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49138" y="5818424"/>
              <a:ext cx="598390" cy="803972"/>
            </a:xfrm>
            <a:prstGeom prst="rect">
              <a:avLst/>
            </a:prstGeom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8FA1A7E1-A48A-B7F2-4775-9F7216B42D0A}"/>
              </a:ext>
            </a:extLst>
          </p:cNvPr>
          <p:cNvSpPr txBox="1"/>
          <p:nvPr/>
        </p:nvSpPr>
        <p:spPr>
          <a:xfrm>
            <a:off x="6096001" y="2521059"/>
            <a:ext cx="53292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B74E573-03BE-61E6-97DD-ADB8A4ECFF04}"/>
              </a:ext>
            </a:extLst>
          </p:cNvPr>
          <p:cNvSpPr txBox="1"/>
          <p:nvPr/>
        </p:nvSpPr>
        <p:spPr>
          <a:xfrm>
            <a:off x="766763" y="2644170"/>
            <a:ext cx="5761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Lecciones aprendidas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9479D73-792C-040B-F10B-7846316B58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63F14F2-4CE1-A5A6-C9E1-69A0CE4102A3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0562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AD1B04C-DD45-E0A5-966F-E78E22A65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345324"/>
            <a:ext cx="6095999" cy="407118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F7DF1A7-76CC-9F39-DA68-B1FE157DDC1B}"/>
              </a:ext>
            </a:extLst>
          </p:cNvPr>
          <p:cNvSpPr txBox="1"/>
          <p:nvPr/>
        </p:nvSpPr>
        <p:spPr>
          <a:xfrm>
            <a:off x="766763" y="2090172"/>
            <a:ext cx="4772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</a:rPr>
              <a:t>¿Qué son?</a:t>
            </a:r>
          </a:p>
          <a:p>
            <a:endParaRPr lang="es-CO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22B17BB-58AD-3248-83EE-93028EEE5DDB}"/>
              </a:ext>
            </a:extLst>
          </p:cNvPr>
          <p:cNvSpPr txBox="1"/>
          <p:nvPr/>
        </p:nvSpPr>
        <p:spPr>
          <a:xfrm>
            <a:off x="674989" y="2627780"/>
            <a:ext cx="4772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O" sz="1600" dirty="0"/>
              <a:t>Conocimiento obtenido de una experiencia positiva o negativa que permite mejorar actuaciones futuras.</a:t>
            </a:r>
          </a:p>
          <a:p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25059380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638</Words>
  <Application>Microsoft Macintosh PowerPoint</Application>
  <PresentationFormat>Panorámica</PresentationFormat>
  <Paragraphs>114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Nunito Sans 7pt Normal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Felipe Flórez</dc:creator>
  <cp:lastModifiedBy>Edward Suárez Gómez</cp:lastModifiedBy>
  <cp:revision>16</cp:revision>
  <dcterms:created xsi:type="dcterms:W3CDTF">2025-01-22T00:52:23Z</dcterms:created>
  <dcterms:modified xsi:type="dcterms:W3CDTF">2026-06-03T15:26:39Z</dcterms:modified>
</cp:coreProperties>
</file>